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123"/>
  </p:notesMasterIdLst>
  <p:handoutMasterIdLst>
    <p:handoutMasterId r:id="rId124"/>
  </p:handoutMasterIdLst>
  <p:sldIdLst>
    <p:sldId id="256" r:id="rId2"/>
    <p:sldId id="408" r:id="rId3"/>
    <p:sldId id="446" r:id="rId4"/>
    <p:sldId id="464" r:id="rId5"/>
    <p:sldId id="469" r:id="rId6"/>
    <p:sldId id="424" r:id="rId7"/>
    <p:sldId id="470" r:id="rId8"/>
    <p:sldId id="425" r:id="rId9"/>
    <p:sldId id="426" r:id="rId10"/>
    <p:sldId id="427" r:id="rId11"/>
    <p:sldId id="428" r:id="rId12"/>
    <p:sldId id="471" r:id="rId13"/>
    <p:sldId id="472" r:id="rId14"/>
    <p:sldId id="429" r:id="rId15"/>
    <p:sldId id="430" r:id="rId16"/>
    <p:sldId id="473" r:id="rId17"/>
    <p:sldId id="474" r:id="rId18"/>
    <p:sldId id="475" r:id="rId19"/>
    <p:sldId id="476" r:id="rId20"/>
    <p:sldId id="477" r:id="rId21"/>
    <p:sldId id="478" r:id="rId22"/>
    <p:sldId id="479" r:id="rId23"/>
    <p:sldId id="480" r:id="rId24"/>
    <p:sldId id="431" r:id="rId25"/>
    <p:sldId id="432" r:id="rId26"/>
    <p:sldId id="433" r:id="rId27"/>
    <p:sldId id="507" r:id="rId28"/>
    <p:sldId id="435" r:id="rId29"/>
    <p:sldId id="436" r:id="rId30"/>
    <p:sldId id="509" r:id="rId31"/>
    <p:sldId id="437" r:id="rId32"/>
    <p:sldId id="510" r:id="rId33"/>
    <p:sldId id="511" r:id="rId34"/>
    <p:sldId id="512" r:id="rId35"/>
    <p:sldId id="514" r:id="rId36"/>
    <p:sldId id="439" r:id="rId37"/>
    <p:sldId id="440" r:id="rId38"/>
    <p:sldId id="515" r:id="rId39"/>
    <p:sldId id="516" r:id="rId40"/>
    <p:sldId id="517" r:id="rId41"/>
    <p:sldId id="518" r:id="rId42"/>
    <p:sldId id="441" r:id="rId43"/>
    <p:sldId id="442" r:id="rId44"/>
    <p:sldId id="443" r:id="rId45"/>
    <p:sldId id="444" r:id="rId46"/>
    <p:sldId id="456" r:id="rId47"/>
    <p:sldId id="457" r:id="rId48"/>
    <p:sldId id="458" r:id="rId49"/>
    <p:sldId id="459" r:id="rId50"/>
    <p:sldId id="460" r:id="rId51"/>
    <p:sldId id="461" r:id="rId52"/>
    <p:sldId id="462" r:id="rId53"/>
    <p:sldId id="463" r:id="rId54"/>
    <p:sldId id="465" r:id="rId55"/>
    <p:sldId id="481" r:id="rId56"/>
    <p:sldId id="482" r:id="rId57"/>
    <p:sldId id="483" r:id="rId58"/>
    <p:sldId id="484" r:id="rId59"/>
    <p:sldId id="485" r:id="rId60"/>
    <p:sldId id="486" r:id="rId61"/>
    <p:sldId id="487" r:id="rId62"/>
    <p:sldId id="488" r:id="rId63"/>
    <p:sldId id="489" r:id="rId64"/>
    <p:sldId id="490" r:id="rId65"/>
    <p:sldId id="491" r:id="rId66"/>
    <p:sldId id="492" r:id="rId67"/>
    <p:sldId id="493" r:id="rId68"/>
    <p:sldId id="494" r:id="rId69"/>
    <p:sldId id="495" r:id="rId70"/>
    <p:sldId id="496" r:id="rId71"/>
    <p:sldId id="497" r:id="rId72"/>
    <p:sldId id="498" r:id="rId73"/>
    <p:sldId id="500" r:id="rId74"/>
    <p:sldId id="501" r:id="rId75"/>
    <p:sldId id="466" r:id="rId76"/>
    <p:sldId id="467" r:id="rId77"/>
    <p:sldId id="502" r:id="rId78"/>
    <p:sldId id="504" r:id="rId79"/>
    <p:sldId id="505" r:id="rId80"/>
    <p:sldId id="506" r:id="rId81"/>
    <p:sldId id="468" r:id="rId82"/>
    <p:sldId id="445" r:id="rId83"/>
    <p:sldId id="258" r:id="rId84"/>
    <p:sldId id="519" r:id="rId85"/>
    <p:sldId id="520" r:id="rId86"/>
    <p:sldId id="521" r:id="rId87"/>
    <p:sldId id="522" r:id="rId88"/>
    <p:sldId id="523" r:id="rId89"/>
    <p:sldId id="524" r:id="rId90"/>
    <p:sldId id="525" r:id="rId91"/>
    <p:sldId id="527" r:id="rId92"/>
    <p:sldId id="526" r:id="rId93"/>
    <p:sldId id="528" r:id="rId94"/>
    <p:sldId id="529" r:id="rId95"/>
    <p:sldId id="530" r:id="rId96"/>
    <p:sldId id="531" r:id="rId97"/>
    <p:sldId id="532" r:id="rId98"/>
    <p:sldId id="533" r:id="rId99"/>
    <p:sldId id="534" r:id="rId100"/>
    <p:sldId id="535" r:id="rId101"/>
    <p:sldId id="536" r:id="rId102"/>
    <p:sldId id="537" r:id="rId103"/>
    <p:sldId id="538" r:id="rId104"/>
    <p:sldId id="539" r:id="rId105"/>
    <p:sldId id="270" r:id="rId106"/>
    <p:sldId id="260" r:id="rId107"/>
    <p:sldId id="259" r:id="rId108"/>
    <p:sldId id="542" r:id="rId109"/>
    <p:sldId id="547" r:id="rId110"/>
    <p:sldId id="546" r:id="rId111"/>
    <p:sldId id="545" r:id="rId112"/>
    <p:sldId id="544" r:id="rId113"/>
    <p:sldId id="543" r:id="rId114"/>
    <p:sldId id="271" r:id="rId115"/>
    <p:sldId id="548" r:id="rId116"/>
    <p:sldId id="264" r:id="rId117"/>
    <p:sldId id="262" r:id="rId118"/>
    <p:sldId id="263" r:id="rId119"/>
    <p:sldId id="265" r:id="rId120"/>
    <p:sldId id="266" r:id="rId121"/>
    <p:sldId id="277" r:id="rId1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BB59"/>
    <a:srgbClr val="C0504D"/>
    <a:srgbClr val="D1282E"/>
    <a:srgbClr val="ECECEC"/>
    <a:srgbClr val="D7D7D7"/>
    <a:srgbClr val="7A7A7A"/>
    <a:srgbClr val="FFFFFF"/>
    <a:srgbClr val="97A7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580A85-03C8-403C-8A4A-FAB2B45EA75E}" v="7197" dt="2022-02-15T23:54:49.2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89659" autoAdjust="0"/>
  </p:normalViewPr>
  <p:slideViewPr>
    <p:cSldViewPr snapToGrid="0" snapToObjects="1">
      <p:cViewPr varScale="1">
        <p:scale>
          <a:sx n="102" d="100"/>
          <a:sy n="102" d="100"/>
        </p:scale>
        <p:origin x="1326" y="138"/>
      </p:cViewPr>
      <p:guideLst>
        <p:guide orient="horz" pos="2160"/>
        <p:guide pos="2880"/>
      </p:guideLst>
    </p:cSldViewPr>
  </p:slideViewPr>
  <p:outlineViewPr>
    <p:cViewPr>
      <p:scale>
        <a:sx n="33" d="100"/>
        <a:sy n="33" d="100"/>
      </p:scale>
      <p:origin x="0" y="-1395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handoutMaster" Target="handoutMasters/handoutMaster1.xml"/><Relationship Id="rId129" Type="http://schemas.microsoft.com/office/2015/10/relationships/revisionInfo" Target="revisionInfo.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2/15/2022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2/15/2022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32</a:t>
            </a:fld>
            <a:endParaRPr lang="en-US"/>
          </a:p>
        </p:txBody>
      </p:sp>
    </p:spTree>
    <p:extLst>
      <p:ext uri="{BB962C8B-B14F-4D97-AF65-F5344CB8AC3E}">
        <p14:creationId xmlns:p14="http://schemas.microsoft.com/office/powerpoint/2010/main" val="3570268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33</a:t>
            </a:fld>
            <a:endParaRPr lang="en-US"/>
          </a:p>
        </p:txBody>
      </p:sp>
    </p:spTree>
    <p:extLst>
      <p:ext uri="{BB962C8B-B14F-4D97-AF65-F5344CB8AC3E}">
        <p14:creationId xmlns:p14="http://schemas.microsoft.com/office/powerpoint/2010/main" val="1186318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34</a:t>
            </a:fld>
            <a:endParaRPr lang="en-US"/>
          </a:p>
        </p:txBody>
      </p:sp>
    </p:spTree>
    <p:extLst>
      <p:ext uri="{BB962C8B-B14F-4D97-AF65-F5344CB8AC3E}">
        <p14:creationId xmlns:p14="http://schemas.microsoft.com/office/powerpoint/2010/main" val="1002285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35</a:t>
            </a:fld>
            <a:endParaRPr lang="en-US"/>
          </a:p>
        </p:txBody>
      </p:sp>
    </p:spTree>
    <p:extLst>
      <p:ext uri="{BB962C8B-B14F-4D97-AF65-F5344CB8AC3E}">
        <p14:creationId xmlns:p14="http://schemas.microsoft.com/office/powerpoint/2010/main" val="3798753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391D9D-1B6F-EA4D-9268-1347CFC96163}" type="slidenum">
              <a:rPr lang="en-US" smtClean="0"/>
              <a:t>36</a:t>
            </a:fld>
            <a:endParaRPr lang="en-US"/>
          </a:p>
        </p:txBody>
      </p:sp>
    </p:spTree>
    <p:extLst>
      <p:ext uri="{BB962C8B-B14F-4D97-AF65-F5344CB8AC3E}">
        <p14:creationId xmlns:p14="http://schemas.microsoft.com/office/powerpoint/2010/main" val="1384566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37</a:t>
            </a:fld>
            <a:endParaRPr lang="en-US"/>
          </a:p>
        </p:txBody>
      </p:sp>
    </p:spTree>
    <p:extLst>
      <p:ext uri="{BB962C8B-B14F-4D97-AF65-F5344CB8AC3E}">
        <p14:creationId xmlns:p14="http://schemas.microsoft.com/office/powerpoint/2010/main" val="677690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38</a:t>
            </a:fld>
            <a:endParaRPr lang="en-US"/>
          </a:p>
        </p:txBody>
      </p:sp>
    </p:spTree>
    <p:extLst>
      <p:ext uri="{BB962C8B-B14F-4D97-AF65-F5344CB8AC3E}">
        <p14:creationId xmlns:p14="http://schemas.microsoft.com/office/powerpoint/2010/main" val="3416108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39</a:t>
            </a:fld>
            <a:endParaRPr lang="en-US"/>
          </a:p>
        </p:txBody>
      </p:sp>
    </p:spTree>
    <p:extLst>
      <p:ext uri="{BB962C8B-B14F-4D97-AF65-F5344CB8AC3E}">
        <p14:creationId xmlns:p14="http://schemas.microsoft.com/office/powerpoint/2010/main" val="1692122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40</a:t>
            </a:fld>
            <a:endParaRPr lang="en-US"/>
          </a:p>
        </p:txBody>
      </p:sp>
    </p:spTree>
    <p:extLst>
      <p:ext uri="{BB962C8B-B14F-4D97-AF65-F5344CB8AC3E}">
        <p14:creationId xmlns:p14="http://schemas.microsoft.com/office/powerpoint/2010/main" val="3002781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41</a:t>
            </a:fld>
            <a:endParaRPr lang="en-US"/>
          </a:p>
        </p:txBody>
      </p:sp>
    </p:spTree>
    <p:extLst>
      <p:ext uri="{BB962C8B-B14F-4D97-AF65-F5344CB8AC3E}">
        <p14:creationId xmlns:p14="http://schemas.microsoft.com/office/powerpoint/2010/main" val="303625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4</a:t>
            </a:fld>
            <a:endParaRPr lang="en-US"/>
          </a:p>
        </p:txBody>
      </p:sp>
    </p:spTree>
    <p:extLst>
      <p:ext uri="{BB962C8B-B14F-4D97-AF65-F5344CB8AC3E}">
        <p14:creationId xmlns:p14="http://schemas.microsoft.com/office/powerpoint/2010/main" val="1679275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46</a:t>
            </a:fld>
            <a:endParaRPr lang="en-US"/>
          </a:p>
        </p:txBody>
      </p:sp>
    </p:spTree>
    <p:extLst>
      <p:ext uri="{BB962C8B-B14F-4D97-AF65-F5344CB8AC3E}">
        <p14:creationId xmlns:p14="http://schemas.microsoft.com/office/powerpoint/2010/main" val="2072734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Rural hospitals: worried it would hurt rural hospitals (places people don’t like) because rural hospitals didn’t appear frequently in the stable matchings, but this shows they wouldn’t appear in any stable matchings if they didn’t appear in an outcome</a:t>
            </a:r>
          </a:p>
          <a:p>
            <a:endParaRPr lang="en-US" dirty="0"/>
          </a:p>
          <a:p>
            <a:r>
              <a:rPr lang="en-US" dirty="0"/>
              <a:t>Given few jockeys, horses will be matched only if one jockey likes them enough, so as we add horses jockeys will still get the same average ranked match which is why their average match is low when </a:t>
            </a:r>
            <a:r>
              <a:rPr lang="en-US" dirty="0" err="1"/>
              <a:t>htye</a:t>
            </a:r>
            <a:r>
              <a:rPr lang="en-US" dirty="0"/>
              <a:t> are the smaller side</a:t>
            </a:r>
          </a:p>
        </p:txBody>
      </p:sp>
      <p:sp>
        <p:nvSpPr>
          <p:cNvPr id="4" name="Slide Number Placeholder 3"/>
          <p:cNvSpPr>
            <a:spLocks noGrp="1"/>
          </p:cNvSpPr>
          <p:nvPr>
            <p:ph type="sldNum" sz="quarter" idx="5"/>
          </p:nvPr>
        </p:nvSpPr>
        <p:spPr/>
        <p:txBody>
          <a:bodyPr/>
          <a:lstStyle/>
          <a:p>
            <a:fld id="{CD00F789-BC41-F84C-B61C-313B216D0D17}" type="slidenum">
              <a:rPr lang="en-US" smtClean="0"/>
              <a:t>48</a:t>
            </a:fld>
            <a:endParaRPr lang="en-US"/>
          </a:p>
        </p:txBody>
      </p:sp>
    </p:spTree>
    <p:extLst>
      <p:ext uri="{BB962C8B-B14F-4D97-AF65-F5344CB8AC3E}">
        <p14:creationId xmlns:p14="http://schemas.microsoft.com/office/powerpoint/2010/main" val="5566375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hard enough to get a wholly stable matching, let alone one with few unstable pairs</a:t>
            </a:r>
          </a:p>
        </p:txBody>
      </p:sp>
      <p:sp>
        <p:nvSpPr>
          <p:cNvPr id="4" name="Slide Number Placeholder 3"/>
          <p:cNvSpPr>
            <a:spLocks noGrp="1"/>
          </p:cNvSpPr>
          <p:nvPr>
            <p:ph type="sldNum" sz="quarter" idx="5"/>
          </p:nvPr>
        </p:nvSpPr>
        <p:spPr/>
        <p:txBody>
          <a:bodyPr/>
          <a:lstStyle/>
          <a:p>
            <a:fld id="{CD00F789-BC41-F84C-B61C-313B216D0D17}" type="slidenum">
              <a:rPr lang="en-US" smtClean="0"/>
              <a:t>49</a:t>
            </a:fld>
            <a:endParaRPr lang="en-US"/>
          </a:p>
        </p:txBody>
      </p:sp>
    </p:spTree>
    <p:extLst>
      <p:ext uri="{BB962C8B-B14F-4D97-AF65-F5344CB8AC3E}">
        <p14:creationId xmlns:p14="http://schemas.microsoft.com/office/powerpoint/2010/main" val="4362787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TIES!</a:t>
            </a:r>
          </a:p>
        </p:txBody>
      </p:sp>
      <p:sp>
        <p:nvSpPr>
          <p:cNvPr id="4" name="Slide Number Placeholder 3"/>
          <p:cNvSpPr>
            <a:spLocks noGrp="1"/>
          </p:cNvSpPr>
          <p:nvPr>
            <p:ph type="sldNum" sz="quarter" idx="5"/>
          </p:nvPr>
        </p:nvSpPr>
        <p:spPr/>
        <p:txBody>
          <a:bodyPr/>
          <a:lstStyle/>
          <a:p>
            <a:fld id="{CD00F789-BC41-F84C-B61C-313B216D0D17}" type="slidenum">
              <a:rPr lang="en-US" smtClean="0"/>
              <a:t>50</a:t>
            </a:fld>
            <a:endParaRPr lang="en-US"/>
          </a:p>
        </p:txBody>
      </p:sp>
    </p:spTree>
    <p:extLst>
      <p:ext uri="{BB962C8B-B14F-4D97-AF65-F5344CB8AC3E}">
        <p14:creationId xmlns:p14="http://schemas.microsoft.com/office/powerpoint/2010/main" val="17826999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Donald </a:t>
            </a:r>
            <a:r>
              <a:rPr lang="en-US" dirty="0" err="1"/>
              <a:t>kKnuth</a:t>
            </a:r>
            <a:r>
              <a:rPr lang="en-US" dirty="0"/>
              <a:t> posed the question of if we can do it in p-time</a:t>
            </a:r>
          </a:p>
        </p:txBody>
      </p:sp>
      <p:sp>
        <p:nvSpPr>
          <p:cNvPr id="4" name="Slide Number Placeholder 3"/>
          <p:cNvSpPr>
            <a:spLocks noGrp="1"/>
          </p:cNvSpPr>
          <p:nvPr>
            <p:ph type="sldNum" sz="quarter" idx="5"/>
          </p:nvPr>
        </p:nvSpPr>
        <p:spPr/>
        <p:txBody>
          <a:bodyPr/>
          <a:lstStyle/>
          <a:p>
            <a:fld id="{CD00F789-BC41-F84C-B61C-313B216D0D17}" type="slidenum">
              <a:rPr lang="en-US" smtClean="0"/>
              <a:t>53</a:t>
            </a:fld>
            <a:endParaRPr lang="en-US"/>
          </a:p>
        </p:txBody>
      </p:sp>
    </p:spTree>
    <p:extLst>
      <p:ext uri="{BB962C8B-B14F-4D97-AF65-F5344CB8AC3E}">
        <p14:creationId xmlns:p14="http://schemas.microsoft.com/office/powerpoint/2010/main" val="4256182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54</a:t>
            </a:fld>
            <a:endParaRPr lang="en-US"/>
          </a:p>
        </p:txBody>
      </p:sp>
    </p:spTree>
    <p:extLst>
      <p:ext uri="{BB962C8B-B14F-4D97-AF65-F5344CB8AC3E}">
        <p14:creationId xmlns:p14="http://schemas.microsoft.com/office/powerpoint/2010/main" val="41629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55</a:t>
            </a:fld>
            <a:endParaRPr lang="en-US"/>
          </a:p>
        </p:txBody>
      </p:sp>
    </p:spTree>
    <p:extLst>
      <p:ext uri="{BB962C8B-B14F-4D97-AF65-F5344CB8AC3E}">
        <p14:creationId xmlns:p14="http://schemas.microsoft.com/office/powerpoint/2010/main" val="723921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75</a:t>
            </a:fld>
            <a:endParaRPr lang="en-US"/>
          </a:p>
        </p:txBody>
      </p:sp>
    </p:spTree>
    <p:extLst>
      <p:ext uri="{BB962C8B-B14F-4D97-AF65-F5344CB8AC3E}">
        <p14:creationId xmlns:p14="http://schemas.microsoft.com/office/powerpoint/2010/main" val="950084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77</a:t>
            </a:fld>
            <a:endParaRPr lang="en-US"/>
          </a:p>
        </p:txBody>
      </p:sp>
    </p:spTree>
    <p:extLst>
      <p:ext uri="{BB962C8B-B14F-4D97-AF65-F5344CB8AC3E}">
        <p14:creationId xmlns:p14="http://schemas.microsoft.com/office/powerpoint/2010/main" val="31665837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82</a:t>
            </a:fld>
            <a:endParaRPr lang="en-US"/>
          </a:p>
        </p:txBody>
      </p:sp>
    </p:spTree>
    <p:extLst>
      <p:ext uri="{BB962C8B-B14F-4D97-AF65-F5344CB8AC3E}">
        <p14:creationId xmlns:p14="http://schemas.microsoft.com/office/powerpoint/2010/main" val="214034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e</a:t>
            </a:r>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12</a:t>
            </a:fld>
            <a:endParaRPr lang="en-US"/>
          </a:p>
        </p:txBody>
      </p:sp>
    </p:spTree>
    <p:extLst>
      <p:ext uri="{BB962C8B-B14F-4D97-AF65-F5344CB8AC3E}">
        <p14:creationId xmlns:p14="http://schemas.microsoft.com/office/powerpoint/2010/main" val="20016215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1950s market failure</a:t>
            </a:r>
          </a:p>
          <a:p>
            <a:r>
              <a:rPr lang="en-US" dirty="0"/>
              <a:t>Clearinghouse created in early 1950s</a:t>
            </a:r>
          </a:p>
          <a:p>
            <a:r>
              <a:rPr lang="en-US" dirty="0"/>
              <a:t>mid 1990s crisis of confidence</a:t>
            </a:r>
          </a:p>
          <a:p>
            <a:r>
              <a:rPr lang="en-US" dirty="0"/>
              <a:t> - American Medical Student Association, Ralph Nader’s Public Citizen</a:t>
            </a:r>
            <a:r>
              <a:rPr lang="en-US" baseline="0" dirty="0"/>
              <a:t> Health Research Group, the Medical Student Section of the </a:t>
            </a:r>
            <a:r>
              <a:rPr lang="en-US" baseline="0" dirty="0" err="1"/>
              <a:t>Amrican</a:t>
            </a:r>
            <a:r>
              <a:rPr lang="en-US" baseline="0" dirty="0"/>
              <a:t> Medical Association</a:t>
            </a:r>
          </a:p>
          <a:p>
            <a:r>
              <a:rPr lang="en-US" baseline="0" dirty="0"/>
              <a:t>1995 Board of Directors commissioned the design of a new algorithm and a study comparing the old and new</a:t>
            </a:r>
          </a:p>
          <a:p>
            <a:r>
              <a:rPr lang="en-US" baseline="0" dirty="0"/>
              <a:t>1997 Switched to new algorithm</a:t>
            </a:r>
          </a:p>
          <a:p>
            <a:r>
              <a:rPr lang="en-US" baseline="0" dirty="0"/>
              <a:t>1998 First match successfully completed with new algorithm</a:t>
            </a:r>
            <a:endParaRPr lang="en-US" dirty="0"/>
          </a:p>
        </p:txBody>
      </p:sp>
      <p:sp>
        <p:nvSpPr>
          <p:cNvPr id="4" name="Slide Number Placeholder 3"/>
          <p:cNvSpPr>
            <a:spLocks noGrp="1"/>
          </p:cNvSpPr>
          <p:nvPr>
            <p:ph type="sldNum" sz="quarter" idx="10"/>
          </p:nvPr>
        </p:nvSpPr>
        <p:spPr/>
        <p:txBody>
          <a:bodyPr/>
          <a:lstStyle/>
          <a:p>
            <a:fld id="{8B7194FB-DFF5-D949-99B6-EAD1421A1403}" type="slidenum">
              <a:rPr lang="en-US" smtClean="0"/>
              <a:t>83</a:t>
            </a:fld>
            <a:endParaRPr lang="en-US"/>
          </a:p>
        </p:txBody>
      </p:sp>
    </p:spTree>
    <p:extLst>
      <p:ext uri="{BB962C8B-B14F-4D97-AF65-F5344CB8AC3E}">
        <p14:creationId xmlns:p14="http://schemas.microsoft.com/office/powerpoint/2010/main" val="15376805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84</a:t>
            </a:fld>
            <a:endParaRPr lang="en-US"/>
          </a:p>
        </p:txBody>
      </p:sp>
    </p:spTree>
    <p:extLst>
      <p:ext uri="{BB962C8B-B14F-4D97-AF65-F5344CB8AC3E}">
        <p14:creationId xmlns:p14="http://schemas.microsoft.com/office/powerpoint/2010/main" val="26824480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85</a:t>
            </a:fld>
            <a:endParaRPr lang="en-US"/>
          </a:p>
        </p:txBody>
      </p:sp>
    </p:spTree>
    <p:extLst>
      <p:ext uri="{BB962C8B-B14F-4D97-AF65-F5344CB8AC3E}">
        <p14:creationId xmlns:p14="http://schemas.microsoft.com/office/powerpoint/2010/main" val="3846482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86</a:t>
            </a:fld>
            <a:endParaRPr lang="en-US"/>
          </a:p>
        </p:txBody>
      </p:sp>
    </p:spTree>
    <p:extLst>
      <p:ext uri="{BB962C8B-B14F-4D97-AF65-F5344CB8AC3E}">
        <p14:creationId xmlns:p14="http://schemas.microsoft.com/office/powerpoint/2010/main" val="3362785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87</a:t>
            </a:fld>
            <a:endParaRPr lang="en-US"/>
          </a:p>
        </p:txBody>
      </p:sp>
    </p:spTree>
    <p:extLst>
      <p:ext uri="{BB962C8B-B14F-4D97-AF65-F5344CB8AC3E}">
        <p14:creationId xmlns:p14="http://schemas.microsoft.com/office/powerpoint/2010/main" val="4778831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88</a:t>
            </a:fld>
            <a:endParaRPr lang="en-US"/>
          </a:p>
        </p:txBody>
      </p:sp>
    </p:spTree>
    <p:extLst>
      <p:ext uri="{BB962C8B-B14F-4D97-AF65-F5344CB8AC3E}">
        <p14:creationId xmlns:p14="http://schemas.microsoft.com/office/powerpoint/2010/main" val="2890173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89</a:t>
            </a:fld>
            <a:endParaRPr lang="en-US"/>
          </a:p>
        </p:txBody>
      </p:sp>
    </p:spTree>
    <p:extLst>
      <p:ext uri="{BB962C8B-B14F-4D97-AF65-F5344CB8AC3E}">
        <p14:creationId xmlns:p14="http://schemas.microsoft.com/office/powerpoint/2010/main" val="15788087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90</a:t>
            </a:fld>
            <a:endParaRPr lang="en-US"/>
          </a:p>
        </p:txBody>
      </p:sp>
    </p:spTree>
    <p:extLst>
      <p:ext uri="{BB962C8B-B14F-4D97-AF65-F5344CB8AC3E}">
        <p14:creationId xmlns:p14="http://schemas.microsoft.com/office/powerpoint/2010/main" val="28343851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91</a:t>
            </a:fld>
            <a:endParaRPr lang="en-US"/>
          </a:p>
        </p:txBody>
      </p:sp>
    </p:spTree>
    <p:extLst>
      <p:ext uri="{BB962C8B-B14F-4D97-AF65-F5344CB8AC3E}">
        <p14:creationId xmlns:p14="http://schemas.microsoft.com/office/powerpoint/2010/main" val="3283265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92</a:t>
            </a:fld>
            <a:endParaRPr lang="en-US"/>
          </a:p>
        </p:txBody>
      </p:sp>
    </p:spTree>
    <p:extLst>
      <p:ext uri="{BB962C8B-B14F-4D97-AF65-F5344CB8AC3E}">
        <p14:creationId xmlns:p14="http://schemas.microsoft.com/office/powerpoint/2010/main" val="853419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391D9D-1B6F-EA4D-9268-1347CFC96163}" type="slidenum">
              <a:rPr lang="en-US" smtClean="0"/>
              <a:t>14</a:t>
            </a:fld>
            <a:endParaRPr lang="en-US"/>
          </a:p>
        </p:txBody>
      </p:sp>
    </p:spTree>
    <p:extLst>
      <p:ext uri="{BB962C8B-B14F-4D97-AF65-F5344CB8AC3E}">
        <p14:creationId xmlns:p14="http://schemas.microsoft.com/office/powerpoint/2010/main" val="16928958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93</a:t>
            </a:fld>
            <a:endParaRPr lang="en-US"/>
          </a:p>
        </p:txBody>
      </p:sp>
    </p:spTree>
    <p:extLst>
      <p:ext uri="{BB962C8B-B14F-4D97-AF65-F5344CB8AC3E}">
        <p14:creationId xmlns:p14="http://schemas.microsoft.com/office/powerpoint/2010/main" val="5138072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94</a:t>
            </a:fld>
            <a:endParaRPr lang="en-US"/>
          </a:p>
        </p:txBody>
      </p:sp>
    </p:spTree>
    <p:extLst>
      <p:ext uri="{BB962C8B-B14F-4D97-AF65-F5344CB8AC3E}">
        <p14:creationId xmlns:p14="http://schemas.microsoft.com/office/powerpoint/2010/main" val="16831953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95</a:t>
            </a:fld>
            <a:endParaRPr lang="en-US"/>
          </a:p>
        </p:txBody>
      </p:sp>
    </p:spTree>
    <p:extLst>
      <p:ext uri="{BB962C8B-B14F-4D97-AF65-F5344CB8AC3E}">
        <p14:creationId xmlns:p14="http://schemas.microsoft.com/office/powerpoint/2010/main" val="42910950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96</a:t>
            </a:fld>
            <a:endParaRPr lang="en-US"/>
          </a:p>
        </p:txBody>
      </p:sp>
    </p:spTree>
    <p:extLst>
      <p:ext uri="{BB962C8B-B14F-4D97-AF65-F5344CB8AC3E}">
        <p14:creationId xmlns:p14="http://schemas.microsoft.com/office/powerpoint/2010/main" val="28111684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97</a:t>
            </a:fld>
            <a:endParaRPr lang="en-US"/>
          </a:p>
        </p:txBody>
      </p:sp>
    </p:spTree>
    <p:extLst>
      <p:ext uri="{BB962C8B-B14F-4D97-AF65-F5344CB8AC3E}">
        <p14:creationId xmlns:p14="http://schemas.microsoft.com/office/powerpoint/2010/main" val="26068660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98</a:t>
            </a:fld>
            <a:endParaRPr lang="en-US"/>
          </a:p>
        </p:txBody>
      </p:sp>
    </p:spTree>
    <p:extLst>
      <p:ext uri="{BB962C8B-B14F-4D97-AF65-F5344CB8AC3E}">
        <p14:creationId xmlns:p14="http://schemas.microsoft.com/office/powerpoint/2010/main" val="2877458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99</a:t>
            </a:fld>
            <a:endParaRPr lang="en-US"/>
          </a:p>
        </p:txBody>
      </p:sp>
    </p:spTree>
    <p:extLst>
      <p:ext uri="{BB962C8B-B14F-4D97-AF65-F5344CB8AC3E}">
        <p14:creationId xmlns:p14="http://schemas.microsoft.com/office/powerpoint/2010/main" val="2981636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100</a:t>
            </a:fld>
            <a:endParaRPr lang="en-US"/>
          </a:p>
        </p:txBody>
      </p:sp>
    </p:spTree>
    <p:extLst>
      <p:ext uri="{BB962C8B-B14F-4D97-AF65-F5344CB8AC3E}">
        <p14:creationId xmlns:p14="http://schemas.microsoft.com/office/powerpoint/2010/main" val="30588557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101</a:t>
            </a:fld>
            <a:endParaRPr lang="en-US"/>
          </a:p>
        </p:txBody>
      </p:sp>
    </p:spTree>
    <p:extLst>
      <p:ext uri="{BB962C8B-B14F-4D97-AF65-F5344CB8AC3E}">
        <p14:creationId xmlns:p14="http://schemas.microsoft.com/office/powerpoint/2010/main" val="33032381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102</a:t>
            </a:fld>
            <a:endParaRPr lang="en-US"/>
          </a:p>
        </p:txBody>
      </p:sp>
    </p:spTree>
    <p:extLst>
      <p:ext uri="{BB962C8B-B14F-4D97-AF65-F5344CB8AC3E}">
        <p14:creationId xmlns:p14="http://schemas.microsoft.com/office/powerpoint/2010/main" val="1650138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26</a:t>
            </a:fld>
            <a:endParaRPr lang="en-US"/>
          </a:p>
        </p:txBody>
      </p:sp>
    </p:spTree>
    <p:extLst>
      <p:ext uri="{BB962C8B-B14F-4D97-AF65-F5344CB8AC3E}">
        <p14:creationId xmlns:p14="http://schemas.microsoft.com/office/powerpoint/2010/main" val="24404178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103</a:t>
            </a:fld>
            <a:endParaRPr lang="en-US"/>
          </a:p>
        </p:txBody>
      </p:sp>
    </p:spTree>
    <p:extLst>
      <p:ext uri="{BB962C8B-B14F-4D97-AF65-F5344CB8AC3E}">
        <p14:creationId xmlns:p14="http://schemas.microsoft.com/office/powerpoint/2010/main" val="25623163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104</a:t>
            </a:fld>
            <a:endParaRPr lang="en-US"/>
          </a:p>
        </p:txBody>
      </p:sp>
    </p:spTree>
    <p:extLst>
      <p:ext uri="{BB962C8B-B14F-4D97-AF65-F5344CB8AC3E}">
        <p14:creationId xmlns:p14="http://schemas.microsoft.com/office/powerpoint/2010/main" val="338935559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105</a:t>
            </a:fld>
            <a:endParaRPr lang="en-US"/>
          </a:p>
        </p:txBody>
      </p:sp>
    </p:spTree>
    <p:extLst>
      <p:ext uri="{BB962C8B-B14F-4D97-AF65-F5344CB8AC3E}">
        <p14:creationId xmlns:p14="http://schemas.microsoft.com/office/powerpoint/2010/main" val="17444537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Revert means: hospital has program A and program B, and program B gets semi-filled and its extra spots go to program A for more capacity</a:t>
            </a:r>
          </a:p>
        </p:txBody>
      </p:sp>
      <p:sp>
        <p:nvSpPr>
          <p:cNvPr id="4" name="Slide Number Placeholder 3"/>
          <p:cNvSpPr>
            <a:spLocks noGrp="1"/>
          </p:cNvSpPr>
          <p:nvPr>
            <p:ph type="sldNum" sz="quarter" idx="5"/>
          </p:nvPr>
        </p:nvSpPr>
        <p:spPr/>
        <p:txBody>
          <a:bodyPr/>
          <a:lstStyle/>
          <a:p>
            <a:fld id="{CD00F789-BC41-F84C-B61C-313B216D0D17}" type="slidenum">
              <a:rPr lang="en-US" smtClean="0"/>
              <a:t>106</a:t>
            </a:fld>
            <a:endParaRPr lang="en-US"/>
          </a:p>
        </p:txBody>
      </p:sp>
    </p:spTree>
    <p:extLst>
      <p:ext uri="{BB962C8B-B14F-4D97-AF65-F5344CB8AC3E}">
        <p14:creationId xmlns:p14="http://schemas.microsoft.com/office/powerpoint/2010/main" val="28819465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instabilities:</a:t>
            </a:r>
          </a:p>
          <a:p>
            <a:r>
              <a:rPr lang="en-US" dirty="0"/>
              <a:t> - no applicant or program in A(k)</a:t>
            </a:r>
            <a:r>
              <a:rPr lang="en-US" baseline="0" dirty="0"/>
              <a:t> is matched to anyone outside of A(k).</a:t>
            </a:r>
            <a:endParaRPr lang="en-US" dirty="0"/>
          </a:p>
        </p:txBody>
      </p:sp>
      <p:sp>
        <p:nvSpPr>
          <p:cNvPr id="4" name="Slide Number Placeholder 3"/>
          <p:cNvSpPr>
            <a:spLocks noGrp="1"/>
          </p:cNvSpPr>
          <p:nvPr>
            <p:ph type="sldNum" sz="quarter" idx="10"/>
          </p:nvPr>
        </p:nvSpPr>
        <p:spPr/>
        <p:txBody>
          <a:bodyPr/>
          <a:lstStyle/>
          <a:p>
            <a:fld id="{8B7194FB-DFF5-D949-99B6-EAD1421A1403}" type="slidenum">
              <a:rPr lang="en-US" smtClean="0"/>
              <a:t>108</a:t>
            </a:fld>
            <a:endParaRPr lang="en-US"/>
          </a:p>
        </p:txBody>
      </p:sp>
    </p:spTree>
    <p:extLst>
      <p:ext uri="{BB962C8B-B14F-4D97-AF65-F5344CB8AC3E}">
        <p14:creationId xmlns:p14="http://schemas.microsoft.com/office/powerpoint/2010/main" val="34668740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instabilities:</a:t>
            </a:r>
          </a:p>
          <a:p>
            <a:r>
              <a:rPr lang="en-US" dirty="0"/>
              <a:t> - no applicant or program in A(k)</a:t>
            </a:r>
            <a:r>
              <a:rPr lang="en-US" baseline="0" dirty="0"/>
              <a:t> is matched to anyone outside of A(k).</a:t>
            </a:r>
            <a:endParaRPr lang="en-US" dirty="0"/>
          </a:p>
        </p:txBody>
      </p:sp>
      <p:sp>
        <p:nvSpPr>
          <p:cNvPr id="4" name="Slide Number Placeholder 3"/>
          <p:cNvSpPr>
            <a:spLocks noGrp="1"/>
          </p:cNvSpPr>
          <p:nvPr>
            <p:ph type="sldNum" sz="quarter" idx="10"/>
          </p:nvPr>
        </p:nvSpPr>
        <p:spPr/>
        <p:txBody>
          <a:bodyPr/>
          <a:lstStyle/>
          <a:p>
            <a:fld id="{8B7194FB-DFF5-D949-99B6-EAD1421A1403}" type="slidenum">
              <a:rPr lang="en-US" smtClean="0"/>
              <a:t>109</a:t>
            </a:fld>
            <a:endParaRPr lang="en-US"/>
          </a:p>
        </p:txBody>
      </p:sp>
    </p:spTree>
    <p:extLst>
      <p:ext uri="{BB962C8B-B14F-4D97-AF65-F5344CB8AC3E}">
        <p14:creationId xmlns:p14="http://schemas.microsoft.com/office/powerpoint/2010/main" val="34637982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instabilities:</a:t>
            </a:r>
          </a:p>
          <a:p>
            <a:r>
              <a:rPr lang="en-US" dirty="0"/>
              <a:t> - no applicant or program in A(k)</a:t>
            </a:r>
            <a:r>
              <a:rPr lang="en-US" baseline="0" dirty="0"/>
              <a:t> is matched to anyone outside of A(k).</a:t>
            </a:r>
            <a:endParaRPr lang="en-US" dirty="0"/>
          </a:p>
        </p:txBody>
      </p:sp>
      <p:sp>
        <p:nvSpPr>
          <p:cNvPr id="4" name="Slide Number Placeholder 3"/>
          <p:cNvSpPr>
            <a:spLocks noGrp="1"/>
          </p:cNvSpPr>
          <p:nvPr>
            <p:ph type="sldNum" sz="quarter" idx="10"/>
          </p:nvPr>
        </p:nvSpPr>
        <p:spPr/>
        <p:txBody>
          <a:bodyPr/>
          <a:lstStyle/>
          <a:p>
            <a:fld id="{8B7194FB-DFF5-D949-99B6-EAD1421A1403}" type="slidenum">
              <a:rPr lang="en-US" smtClean="0"/>
              <a:t>110</a:t>
            </a:fld>
            <a:endParaRPr lang="en-US"/>
          </a:p>
        </p:txBody>
      </p:sp>
    </p:spTree>
    <p:extLst>
      <p:ext uri="{BB962C8B-B14F-4D97-AF65-F5344CB8AC3E}">
        <p14:creationId xmlns:p14="http://schemas.microsoft.com/office/powerpoint/2010/main" val="27027554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instabilities:</a:t>
            </a:r>
          </a:p>
          <a:p>
            <a:r>
              <a:rPr lang="en-US" dirty="0"/>
              <a:t> - no applicant or program in A(k)</a:t>
            </a:r>
            <a:r>
              <a:rPr lang="en-US" baseline="0" dirty="0"/>
              <a:t> is matched to anyone outside of A(k).</a:t>
            </a:r>
            <a:endParaRPr lang="en-US" dirty="0"/>
          </a:p>
        </p:txBody>
      </p:sp>
      <p:sp>
        <p:nvSpPr>
          <p:cNvPr id="4" name="Slide Number Placeholder 3"/>
          <p:cNvSpPr>
            <a:spLocks noGrp="1"/>
          </p:cNvSpPr>
          <p:nvPr>
            <p:ph type="sldNum" sz="quarter" idx="10"/>
          </p:nvPr>
        </p:nvSpPr>
        <p:spPr/>
        <p:txBody>
          <a:bodyPr/>
          <a:lstStyle/>
          <a:p>
            <a:fld id="{8B7194FB-DFF5-D949-99B6-EAD1421A1403}" type="slidenum">
              <a:rPr lang="en-US" smtClean="0"/>
              <a:t>111</a:t>
            </a:fld>
            <a:endParaRPr lang="en-US"/>
          </a:p>
        </p:txBody>
      </p:sp>
    </p:spTree>
    <p:extLst>
      <p:ext uri="{BB962C8B-B14F-4D97-AF65-F5344CB8AC3E}">
        <p14:creationId xmlns:p14="http://schemas.microsoft.com/office/powerpoint/2010/main" val="26320289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instabilities:</a:t>
            </a:r>
          </a:p>
          <a:p>
            <a:r>
              <a:rPr lang="en-US" dirty="0"/>
              <a:t> - no applicant or program in A(k)</a:t>
            </a:r>
            <a:r>
              <a:rPr lang="en-US" baseline="0" dirty="0"/>
              <a:t> is matched to anyone outside of A(k).</a:t>
            </a:r>
            <a:endParaRPr lang="en-US" dirty="0"/>
          </a:p>
        </p:txBody>
      </p:sp>
      <p:sp>
        <p:nvSpPr>
          <p:cNvPr id="4" name="Slide Number Placeholder 3"/>
          <p:cNvSpPr>
            <a:spLocks noGrp="1"/>
          </p:cNvSpPr>
          <p:nvPr>
            <p:ph type="sldNum" sz="quarter" idx="10"/>
          </p:nvPr>
        </p:nvSpPr>
        <p:spPr/>
        <p:txBody>
          <a:bodyPr/>
          <a:lstStyle/>
          <a:p>
            <a:fld id="{8B7194FB-DFF5-D949-99B6-EAD1421A1403}" type="slidenum">
              <a:rPr lang="en-US" smtClean="0"/>
              <a:t>112</a:t>
            </a:fld>
            <a:endParaRPr lang="en-US"/>
          </a:p>
        </p:txBody>
      </p:sp>
    </p:spTree>
    <p:extLst>
      <p:ext uri="{BB962C8B-B14F-4D97-AF65-F5344CB8AC3E}">
        <p14:creationId xmlns:p14="http://schemas.microsoft.com/office/powerpoint/2010/main" val="80671444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instabilities:</a:t>
            </a:r>
          </a:p>
          <a:p>
            <a:r>
              <a:rPr lang="en-US" dirty="0"/>
              <a:t> - no applicant or program in A(k)</a:t>
            </a:r>
            <a:r>
              <a:rPr lang="en-US" baseline="0" dirty="0"/>
              <a:t> is matched to anyone outside of A(k).</a:t>
            </a:r>
            <a:endParaRPr lang="en-US" dirty="0"/>
          </a:p>
        </p:txBody>
      </p:sp>
      <p:sp>
        <p:nvSpPr>
          <p:cNvPr id="4" name="Slide Number Placeholder 3"/>
          <p:cNvSpPr>
            <a:spLocks noGrp="1"/>
          </p:cNvSpPr>
          <p:nvPr>
            <p:ph type="sldNum" sz="quarter" idx="10"/>
          </p:nvPr>
        </p:nvSpPr>
        <p:spPr/>
        <p:txBody>
          <a:bodyPr/>
          <a:lstStyle/>
          <a:p>
            <a:fld id="{8B7194FB-DFF5-D949-99B6-EAD1421A1403}" type="slidenum">
              <a:rPr lang="en-US" smtClean="0"/>
              <a:t>113</a:t>
            </a:fld>
            <a:endParaRPr lang="en-US"/>
          </a:p>
        </p:txBody>
      </p:sp>
    </p:spTree>
    <p:extLst>
      <p:ext uri="{BB962C8B-B14F-4D97-AF65-F5344CB8AC3E}">
        <p14:creationId xmlns:p14="http://schemas.microsoft.com/office/powerpoint/2010/main" val="440819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27</a:t>
            </a:fld>
            <a:endParaRPr lang="en-US"/>
          </a:p>
        </p:txBody>
      </p:sp>
    </p:spTree>
    <p:extLst>
      <p:ext uri="{BB962C8B-B14F-4D97-AF65-F5344CB8AC3E}">
        <p14:creationId xmlns:p14="http://schemas.microsoft.com/office/powerpoint/2010/main" val="10281745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00F789-BC41-F84C-B61C-313B216D0D17}" type="slidenum">
              <a:rPr lang="en-US" smtClean="0"/>
              <a:t>116</a:t>
            </a:fld>
            <a:endParaRPr lang="en-US"/>
          </a:p>
        </p:txBody>
      </p:sp>
    </p:spTree>
    <p:extLst>
      <p:ext uri="{BB962C8B-B14F-4D97-AF65-F5344CB8AC3E}">
        <p14:creationId xmlns:p14="http://schemas.microsoft.com/office/powerpoint/2010/main" val="14445239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Sequence change – change order of processing individuals</a:t>
            </a:r>
            <a:br>
              <a:rPr lang="en-US" dirty="0"/>
            </a:br>
            <a:br>
              <a:rPr lang="en-US" dirty="0"/>
            </a:br>
            <a:r>
              <a:rPr lang="en-US" dirty="0"/>
              <a:t>Does not change the prospects of couples</a:t>
            </a:r>
          </a:p>
        </p:txBody>
      </p:sp>
      <p:sp>
        <p:nvSpPr>
          <p:cNvPr id="4" name="Slide Number Placeholder 3"/>
          <p:cNvSpPr>
            <a:spLocks noGrp="1"/>
          </p:cNvSpPr>
          <p:nvPr>
            <p:ph type="sldNum" sz="quarter" idx="10"/>
          </p:nvPr>
        </p:nvSpPr>
        <p:spPr/>
        <p:txBody>
          <a:bodyPr/>
          <a:lstStyle/>
          <a:p>
            <a:fld id="{8B7194FB-DFF5-D949-99B6-EAD1421A1403}" type="slidenum">
              <a:rPr lang="en-US" smtClean="0"/>
              <a:t>117</a:t>
            </a:fld>
            <a:endParaRPr lang="en-US"/>
          </a:p>
        </p:txBody>
      </p:sp>
    </p:spTree>
    <p:extLst>
      <p:ext uri="{BB962C8B-B14F-4D97-AF65-F5344CB8AC3E}">
        <p14:creationId xmlns:p14="http://schemas.microsoft.com/office/powerpoint/2010/main" val="24772504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7194FB-DFF5-D949-99B6-EAD1421A1403}" type="slidenum">
              <a:rPr lang="en-US" smtClean="0"/>
              <a:t>118</a:t>
            </a:fld>
            <a:endParaRPr lang="en-US"/>
          </a:p>
        </p:txBody>
      </p:sp>
    </p:spTree>
    <p:extLst>
      <p:ext uri="{BB962C8B-B14F-4D97-AF65-F5344CB8AC3E}">
        <p14:creationId xmlns:p14="http://schemas.microsoft.com/office/powerpoint/2010/main" val="9341604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Assumes</a:t>
            </a:r>
            <a:r>
              <a:rPr lang="en-US" baseline="0" dirty="0"/>
              <a:t> fill knowledge</a:t>
            </a:r>
          </a:p>
          <a:p>
            <a:r>
              <a:rPr lang="en-US" baseline="0" dirty="0"/>
              <a:t> - if they truncate one more than they should they could be not matched at all</a:t>
            </a:r>
          </a:p>
          <a:p>
            <a:r>
              <a:rPr lang="en-US" baseline="0" dirty="0"/>
              <a:t> - Extremely risky</a:t>
            </a:r>
          </a:p>
          <a:p>
            <a:endParaRPr lang="en-US" baseline="0" dirty="0"/>
          </a:p>
          <a:p>
            <a:r>
              <a:rPr lang="en-US" baseline="0" dirty="0"/>
              <a:t>Those that benefitted from ROL truncations were, for the most part, those who did differently when the algorithm was changed from their side proposing to the other side proposing.</a:t>
            </a:r>
          </a:p>
        </p:txBody>
      </p:sp>
      <p:sp>
        <p:nvSpPr>
          <p:cNvPr id="4" name="Slide Number Placeholder 3"/>
          <p:cNvSpPr>
            <a:spLocks noGrp="1"/>
          </p:cNvSpPr>
          <p:nvPr>
            <p:ph type="sldNum" sz="quarter" idx="10"/>
          </p:nvPr>
        </p:nvSpPr>
        <p:spPr/>
        <p:txBody>
          <a:bodyPr/>
          <a:lstStyle/>
          <a:p>
            <a:fld id="{8B7194FB-DFF5-D949-99B6-EAD1421A1403}" type="slidenum">
              <a:rPr lang="en-US" smtClean="0"/>
              <a:t>120</a:t>
            </a:fld>
            <a:endParaRPr lang="en-US"/>
          </a:p>
        </p:txBody>
      </p:sp>
    </p:spTree>
    <p:extLst>
      <p:ext uri="{BB962C8B-B14F-4D97-AF65-F5344CB8AC3E}">
        <p14:creationId xmlns:p14="http://schemas.microsoft.com/office/powerpoint/2010/main" val="1714815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391D9D-1B6F-EA4D-9268-1347CFC96163}" type="slidenum">
              <a:rPr lang="en-US" smtClean="0"/>
              <a:t>28</a:t>
            </a:fld>
            <a:endParaRPr lang="en-US"/>
          </a:p>
        </p:txBody>
      </p:sp>
    </p:spTree>
    <p:extLst>
      <p:ext uri="{BB962C8B-B14F-4D97-AF65-F5344CB8AC3E}">
        <p14:creationId xmlns:p14="http://schemas.microsoft.com/office/powerpoint/2010/main" val="1845831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391D9D-1B6F-EA4D-9268-1347CFC96163}" type="slidenum">
              <a:rPr lang="en-US" smtClean="0"/>
              <a:t>29</a:t>
            </a:fld>
            <a:endParaRPr lang="en-US"/>
          </a:p>
        </p:txBody>
      </p:sp>
    </p:spTree>
    <p:extLst>
      <p:ext uri="{BB962C8B-B14F-4D97-AF65-F5344CB8AC3E}">
        <p14:creationId xmlns:p14="http://schemas.microsoft.com/office/powerpoint/2010/main" val="1387790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30</a:t>
            </a:fld>
            <a:endParaRPr lang="en-US"/>
          </a:p>
        </p:txBody>
      </p:sp>
    </p:spTree>
    <p:extLst>
      <p:ext uri="{BB962C8B-B14F-4D97-AF65-F5344CB8AC3E}">
        <p14:creationId xmlns:p14="http://schemas.microsoft.com/office/powerpoint/2010/main" val="2858544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EC 2016</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John P. Dickerson - EC 2016</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John P. Dickerson - EC 2016</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John P. Dickerson - EC 2016</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2857500" y="6492875"/>
            <a:ext cx="3429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EC 2016</a:t>
            </a:r>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10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10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10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10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6.jpe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0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10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1.jpg"/><Relationship Id="rId5" Type="http://schemas.openxmlformats.org/officeDocument/2006/relationships/image" Target="../media/image89.png"/><Relationship Id="rId4" Type="http://schemas.openxmlformats.org/officeDocument/2006/relationships/image" Target="../media/image9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9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1.jpg"/><Relationship Id="rId5" Type="http://schemas.openxmlformats.org/officeDocument/2006/relationships/image" Target="../media/image89.png"/><Relationship Id="rId4" Type="http://schemas.openxmlformats.org/officeDocument/2006/relationships/image" Target="../media/image92.png"/></Relationships>
</file>

<file path=ppt/slides/_rels/slide11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0.png"/><Relationship Id="rId7" Type="http://schemas.openxmlformats.org/officeDocument/2006/relationships/image" Target="../media/image91.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81.jpg"/><Relationship Id="rId5" Type="http://schemas.openxmlformats.org/officeDocument/2006/relationships/image" Target="../media/image89.png"/><Relationship Id="rId4" Type="http://schemas.openxmlformats.org/officeDocument/2006/relationships/image" Target="../media/image93.png"/></Relationships>
</file>

<file path=ppt/slides/_rels/slide11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0.png"/><Relationship Id="rId7"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81.jpg"/><Relationship Id="rId5" Type="http://schemas.openxmlformats.org/officeDocument/2006/relationships/image" Target="../media/image89.png"/><Relationship Id="rId4" Type="http://schemas.openxmlformats.org/officeDocument/2006/relationships/image" Target="../media/image95.png"/></Relationships>
</file>

<file path=ppt/slides/_rels/slide11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0.png"/><Relationship Id="rId7"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81.jpg"/><Relationship Id="rId5" Type="http://schemas.openxmlformats.org/officeDocument/2006/relationships/image" Target="../media/image89.png"/><Relationship Id="rId4" Type="http://schemas.openxmlformats.org/officeDocument/2006/relationships/image" Target="../media/image96.png"/><Relationship Id="rId9" Type="http://schemas.openxmlformats.org/officeDocument/2006/relationships/image" Target="../media/image9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9.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0.png"/><Relationship Id="rId4" Type="http://schemas.openxmlformats.org/officeDocument/2006/relationships/image" Target="../media/image22.png"/><Relationship Id="rId9"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45.png"/></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6.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45.png"/><Relationship Id="rId4" Type="http://schemas.openxmlformats.org/officeDocument/2006/relationships/image" Target="../media/image34.png"/><Relationship Id="rId9" Type="http://schemas.openxmlformats.org/officeDocument/2006/relationships/image" Target="../media/image41.png"/></Relationships>
</file>

<file path=ppt/slides/_rels/slide3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32.png"/><Relationship Id="rId3" Type="http://schemas.openxmlformats.org/officeDocument/2006/relationships/image" Target="../media/image50.png"/><Relationship Id="rId7" Type="http://schemas.openxmlformats.org/officeDocument/2006/relationships/image" Target="../media/image44.png"/><Relationship Id="rId12"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45.png"/><Relationship Id="rId4" Type="http://schemas.openxmlformats.org/officeDocument/2006/relationships/image" Target="../media/image34.png"/><Relationship Id="rId9" Type="http://schemas.openxmlformats.org/officeDocument/2006/relationships/image" Target="../media/image52.png"/><Relationship Id="rId14" Type="http://schemas.openxmlformats.org/officeDocument/2006/relationships/image" Target="../media/image54.png"/></Relationships>
</file>

<file path=ppt/slides/_rels/slide3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4.png"/><Relationship Id="rId3" Type="http://schemas.openxmlformats.org/officeDocument/2006/relationships/image" Target="../media/image55.png"/><Relationship Id="rId7" Type="http://schemas.openxmlformats.org/officeDocument/2006/relationships/image" Target="../media/image44.png"/><Relationship Id="rId12"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40.png"/><Relationship Id="rId5" Type="http://schemas.openxmlformats.org/officeDocument/2006/relationships/image" Target="../media/image35.png"/><Relationship Id="rId15" Type="http://schemas.openxmlformats.org/officeDocument/2006/relationships/image" Target="../media/image57.png"/><Relationship Id="rId10" Type="http://schemas.openxmlformats.org/officeDocument/2006/relationships/image" Target="../media/image45.png"/><Relationship Id="rId4" Type="http://schemas.openxmlformats.org/officeDocument/2006/relationships/image" Target="../media/image34.png"/><Relationship Id="rId9" Type="http://schemas.openxmlformats.org/officeDocument/2006/relationships/image" Target="../media/image52.png"/><Relationship Id="rId1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3.png"/><Relationship Id="rId7"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2.png"/></Relationships>
</file>

<file path=ppt/slides/_rels/slide3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6.png"/><Relationship Id="rId7"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8.png"/><Relationship Id="rId5" Type="http://schemas.openxmlformats.org/officeDocument/2006/relationships/image" Target="../media/image60.png"/><Relationship Id="rId10" Type="http://schemas.openxmlformats.org/officeDocument/2006/relationships/image" Target="../media/image62.png"/><Relationship Id="rId4" Type="http://schemas.openxmlformats.org/officeDocument/2006/relationships/image" Target="../media/image59.png"/><Relationship Id="rId9"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9.png"/><Relationship Id="rId7"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8.png"/><Relationship Id="rId5" Type="http://schemas.openxmlformats.org/officeDocument/2006/relationships/image" Target="../media/image60.png"/><Relationship Id="rId10" Type="http://schemas.openxmlformats.org/officeDocument/2006/relationships/image" Target="../media/image62.png"/><Relationship Id="rId4" Type="http://schemas.openxmlformats.org/officeDocument/2006/relationships/image" Target="../media/image59.png"/><Relationship Id="rId9" Type="http://schemas.openxmlformats.org/officeDocument/2006/relationships/image" Target="../media/image65.png"/></Relationships>
</file>

<file path=ppt/slides/_rels/slide4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70.png"/><Relationship Id="rId7"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8.png"/><Relationship Id="rId5" Type="http://schemas.openxmlformats.org/officeDocument/2006/relationships/image" Target="../media/image60.png"/><Relationship Id="rId10" Type="http://schemas.openxmlformats.org/officeDocument/2006/relationships/image" Target="../media/image62.png"/><Relationship Id="rId4" Type="http://schemas.openxmlformats.org/officeDocument/2006/relationships/image" Target="../media/image59.png"/><Relationship Id="rId9" Type="http://schemas.openxmlformats.org/officeDocument/2006/relationships/image" Target="../media/image6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5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g"/></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1.jpg"/></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1.jpg"/></Relationships>
</file>

<file path=ppt/slides/_rels/slide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1.jpg"/></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1.jpg"/></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1.jpg"/></Relationships>
</file>

<file path=ppt/slides/_rels/slide8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jpg"/><Relationship Id="rId4" Type="http://schemas.openxmlformats.org/officeDocument/2006/relationships/image" Target="../media/image83.png"/></Relationships>
</file>

<file path=ppt/slides/_rels/slide9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9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9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9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9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9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9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9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7343"/>
            <a:ext cx="7772400" cy="3783744"/>
          </a:xfrm>
        </p:spPr>
        <p:txBody>
          <a:bodyPr>
            <a:normAutofit/>
          </a:bodyPr>
          <a:lstStyle/>
          <a:p>
            <a:r>
              <a:rPr lang="en-US" sz="4000" dirty="0"/>
              <a:t>Mechanism Design</a:t>
            </a:r>
            <a:endParaRPr lang="en-US" sz="4800" i="1" dirty="0">
              <a:solidFill>
                <a:schemeClr val="bg1">
                  <a:lumMod val="50000"/>
                </a:schemeClr>
              </a:solidFill>
            </a:endParaRPr>
          </a:p>
        </p:txBody>
      </p:sp>
      <p:sp>
        <p:nvSpPr>
          <p:cNvPr id="3" name="Subtitle 2"/>
          <p:cNvSpPr>
            <a:spLocks noGrp="1"/>
          </p:cNvSpPr>
          <p:nvPr>
            <p:ph type="subTitle" idx="1"/>
          </p:nvPr>
        </p:nvSpPr>
        <p:spPr>
          <a:xfrm>
            <a:off x="457200" y="2923507"/>
            <a:ext cx="6858000" cy="641234"/>
          </a:xfrm>
        </p:spPr>
        <p:txBody>
          <a:bodyPr/>
          <a:lstStyle/>
          <a:p>
            <a:r>
              <a:rPr lang="en-US" dirty="0"/>
              <a:t>John P Dickerson and Marina Knittel</a:t>
            </a:r>
          </a:p>
        </p:txBody>
      </p:sp>
      <p:sp>
        <p:nvSpPr>
          <p:cNvPr id="5" name="TextBox 4"/>
          <p:cNvSpPr txBox="1"/>
          <p:nvPr/>
        </p:nvSpPr>
        <p:spPr>
          <a:xfrm>
            <a:off x="457200" y="5080696"/>
            <a:ext cx="2576383" cy="1323439"/>
          </a:xfrm>
          <a:prstGeom prst="rect">
            <a:avLst/>
          </a:prstGeom>
          <a:noFill/>
        </p:spPr>
        <p:txBody>
          <a:bodyPr wrap="square" rtlCol="0">
            <a:spAutoFit/>
          </a:bodyPr>
          <a:lstStyle/>
          <a:p>
            <a:r>
              <a:rPr lang="en-US" sz="1600" b="1" dirty="0"/>
              <a:t>Lecture #7 – 02/14/2022</a:t>
            </a:r>
          </a:p>
          <a:p>
            <a:endParaRPr lang="en-US" sz="1600" b="1" dirty="0"/>
          </a:p>
          <a:p>
            <a:r>
              <a:rPr lang="en-US" sz="1600" b="1" dirty="0"/>
              <a:t>CMSC498T</a:t>
            </a:r>
          </a:p>
          <a:p>
            <a:r>
              <a:rPr lang="en-US" sz="1600" b="1" dirty="0"/>
              <a:t>Mondays &amp; Wednesdays</a:t>
            </a:r>
          </a:p>
          <a:p>
            <a:r>
              <a:rPr lang="en-US" sz="1600" b="1" dirty="0"/>
              <a:t>2:00pm – 3:15pm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5713" y="5080696"/>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1143000"/>
          </a:xfrm>
        </p:spPr>
        <p:txBody>
          <a:bodyPr/>
          <a:lstStyle/>
          <a:p>
            <a:r>
              <a:rPr lang="en-US" dirty="0"/>
              <a:t>Example matching #2</a:t>
            </a:r>
          </a:p>
        </p:txBody>
      </p:sp>
      <p:graphicFrame>
        <p:nvGraphicFramePr>
          <p:cNvPr id="9" name="Content Placeholder 3"/>
          <p:cNvGraphicFramePr>
            <a:graphicFrameLocks noGrp="1"/>
          </p:cNvGraphicFramePr>
          <p:nvPr>
            <p:ph idx="1"/>
            <p:extLst>
              <p:ext uri="{D42A27DB-BD31-4B8C-83A1-F6EECF244321}">
                <p14:modId xmlns:p14="http://schemas.microsoft.com/office/powerpoint/2010/main" val="1562898370"/>
              </p:ext>
            </p:extLst>
          </p:nvPr>
        </p:nvGraphicFramePr>
        <p:xfrm>
          <a:off x="457200" y="15240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solidFill>
                      <a:srgbClr val="9BBB59"/>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rgbClr val="9BBB59"/>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tc>
                <a:tc>
                  <a:txBody>
                    <a:bodyPr/>
                    <a:lstStyle/>
                    <a:p>
                      <a:r>
                        <a:rPr lang="en-US" sz="2400" dirty="0"/>
                        <a:t>Spirit</a:t>
                      </a:r>
                    </a:p>
                  </a:txBody>
                  <a:tcPr/>
                </a:tc>
                <a:tc>
                  <a:txBody>
                    <a:bodyPr/>
                    <a:lstStyle/>
                    <a:p>
                      <a:r>
                        <a:rPr lang="en-US" sz="2400" dirty="0" err="1"/>
                        <a:t>Swiftwind</a:t>
                      </a:r>
                      <a:endParaRPr lang="en-US" sz="2400" dirty="0"/>
                    </a:p>
                  </a:txBody>
                  <a:tcPr>
                    <a:solidFill>
                      <a:srgbClr val="9BBB59"/>
                    </a:solidFill>
                  </a:tcPr>
                </a:tc>
                <a:extLst>
                  <a:ext uri="{0D108BD9-81ED-4DB2-BD59-A6C34878D82A}">
                    <a16:rowId xmlns:a16="http://schemas.microsoft.com/office/drawing/2014/main" val="10002"/>
                  </a:ext>
                </a:extLst>
              </a:tr>
            </a:tbl>
          </a:graphicData>
        </a:graphic>
      </p:graphicFrame>
      <p:graphicFrame>
        <p:nvGraphicFramePr>
          <p:cNvPr id="10" name="Content Placeholder 3"/>
          <p:cNvGraphicFramePr>
            <a:graphicFrameLocks/>
          </p:cNvGraphicFramePr>
          <p:nvPr/>
        </p:nvGraphicFramePr>
        <p:xfrm>
          <a:off x="457200" y="32766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solidFill>
                      <a:srgbClr val="9BBB59"/>
                    </a:solidFill>
                  </a:tcPr>
                </a:tc>
                <a:tc>
                  <a:txBody>
                    <a:bodyPr/>
                    <a:lstStyle/>
                    <a:p>
                      <a:r>
                        <a:rPr lang="en-US" sz="2400" dirty="0"/>
                        <a:t>Eve</a:t>
                      </a:r>
                    </a:p>
                  </a:txBody>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Eve</a:t>
                      </a:r>
                    </a:p>
                  </a:txBody>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solidFill>
                      <a:srgbClr val="9BBB59"/>
                    </a:solidFill>
                  </a:tcPr>
                </a:tc>
                <a:extLst>
                  <a:ext uri="{0D108BD9-81ED-4DB2-BD59-A6C34878D82A}">
                    <a16:rowId xmlns:a16="http://schemas.microsoft.com/office/drawing/2014/main" val="10002"/>
                  </a:ext>
                </a:extLst>
              </a:tr>
            </a:tbl>
          </a:graphicData>
        </a:graphic>
      </p:graphicFrame>
      <p:sp>
        <p:nvSpPr>
          <p:cNvPr id="11" name="Rounded Rectangle 10"/>
          <p:cNvSpPr/>
          <p:nvPr/>
        </p:nvSpPr>
        <p:spPr>
          <a:xfrm>
            <a:off x="457200" y="5029200"/>
            <a:ext cx="8229600" cy="1524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t>What about this matching?</a:t>
            </a:r>
          </a:p>
        </p:txBody>
      </p:sp>
      <p:sp>
        <p:nvSpPr>
          <p:cNvPr id="2" name="Slide Number Placeholder 1">
            <a:extLst>
              <a:ext uri="{FF2B5EF4-FFF2-40B4-BE49-F238E27FC236}">
                <a16:creationId xmlns:a16="http://schemas.microsoft.com/office/drawing/2014/main" id="{01052029-2248-8447-8A0A-8C61FFAE765E}"/>
              </a:ext>
            </a:extLst>
          </p:cNvPr>
          <p:cNvSpPr>
            <a:spLocks noGrp="1"/>
          </p:cNvSpPr>
          <p:nvPr>
            <p:ph type="sldNum" sz="quarter" idx="12"/>
          </p:nvPr>
        </p:nvSpPr>
        <p:spPr/>
        <p:txBody>
          <a:bodyPr/>
          <a:lstStyle/>
          <a:p>
            <a:fld id="{A2EF37A0-74FC-AB4F-AE4C-D9BFC6719E9F}" type="slidenum">
              <a:rPr lang="en-US" smtClean="0"/>
              <a:t>10</a:t>
            </a:fld>
            <a:endParaRPr lang="en-US"/>
          </a:p>
        </p:txBody>
      </p:sp>
    </p:spTree>
    <p:extLst>
      <p:ext uri="{BB962C8B-B14F-4D97-AF65-F5344CB8AC3E}">
        <p14:creationId xmlns:p14="http://schemas.microsoft.com/office/powerpoint/2010/main" val="126506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31487" cy="1371600"/>
          </a:xfrm>
        </p:spPr>
        <p:txBody>
          <a:bodyPr>
            <a:normAutofit/>
          </a:bodyPr>
          <a:lstStyle/>
          <a:p>
            <a:r>
              <a:rPr lang="en-US" dirty="0"/>
              <a:t>Handling Couples</a:t>
            </a:r>
          </a:p>
        </p:txBody>
      </p:sp>
      <p:sp>
        <p:nvSpPr>
          <p:cNvPr id="4" name="Slide Number Placeholder 3">
            <a:extLst>
              <a:ext uri="{FF2B5EF4-FFF2-40B4-BE49-F238E27FC236}">
                <a16:creationId xmlns:a16="http://schemas.microsoft.com/office/drawing/2014/main" id="{B01DD963-0BAB-3740-81E9-70E7B65BBDAB}"/>
              </a:ext>
            </a:extLst>
          </p:cNvPr>
          <p:cNvSpPr>
            <a:spLocks noGrp="1"/>
          </p:cNvSpPr>
          <p:nvPr>
            <p:ph type="sldNum" sz="quarter" idx="12"/>
          </p:nvPr>
        </p:nvSpPr>
        <p:spPr/>
        <p:txBody>
          <a:bodyPr/>
          <a:lstStyle/>
          <a:p>
            <a:fld id="{A2EF37A0-74FC-AB4F-AE4C-D9BFC6719E9F}" type="slidenum">
              <a:rPr lang="en-US" smtClean="0"/>
              <a:t>100</a:t>
            </a:fld>
            <a:endParaRPr lang="en-US" dirty="0"/>
          </a:p>
        </p:txBody>
      </p:sp>
      <p:graphicFrame>
        <p:nvGraphicFramePr>
          <p:cNvPr id="33" name="Content Placeholder 3">
            <a:extLst>
              <a:ext uri="{FF2B5EF4-FFF2-40B4-BE49-F238E27FC236}">
                <a16:creationId xmlns:a16="http://schemas.microsoft.com/office/drawing/2014/main" id="{D5DD086C-E149-4D6C-B983-A60245B7742A}"/>
              </a:ext>
            </a:extLst>
          </p:cNvPr>
          <p:cNvGraphicFramePr>
            <a:graphicFrameLocks noGrp="1"/>
          </p:cNvGraphicFramePr>
          <p:nvPr>
            <p:ph idx="1"/>
            <p:extLst>
              <p:ext uri="{D42A27DB-BD31-4B8C-83A1-F6EECF244321}">
                <p14:modId xmlns:p14="http://schemas.microsoft.com/office/powerpoint/2010/main" val="138042476"/>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Andrew</a:t>
                      </a:r>
                    </a:p>
                  </a:txBody>
                  <a:tcPr/>
                </a:tc>
                <a:tc rowSpan="2">
                  <a:txBody>
                    <a:bodyPr/>
                    <a:lstStyle/>
                    <a:p>
                      <a:r>
                        <a:rPr lang="en-US" sz="2400" dirty="0"/>
                        <a:t>Hospital A</a:t>
                      </a:r>
                    </a:p>
                    <a:p>
                      <a:r>
                        <a:rPr lang="en-US" sz="2400" dirty="0"/>
                        <a:t>Hospital B</a:t>
                      </a:r>
                    </a:p>
                  </a:txBody>
                  <a:tcPr>
                    <a:solidFill>
                      <a:srgbClr val="C0504D"/>
                    </a:solidFill>
                  </a:tcPr>
                </a:tc>
                <a:tc rowSpan="2">
                  <a:txBody>
                    <a:bodyPr/>
                    <a:lstStyle/>
                    <a:p>
                      <a:r>
                        <a:rPr lang="en-US" sz="2400" dirty="0"/>
                        <a:t>Hospital C</a:t>
                      </a:r>
                    </a:p>
                    <a:p>
                      <a:r>
                        <a:rPr lang="en-US" sz="2400" dirty="0"/>
                        <a:t>Hospital C</a:t>
                      </a:r>
                    </a:p>
                  </a:txBody>
                  <a:tcPr>
                    <a:solidFill>
                      <a:schemeClr val="accent2">
                        <a:lumMod val="60000"/>
                        <a:lumOff val="40000"/>
                      </a:schemeClr>
                    </a:solidFill>
                  </a:tcPr>
                </a:tc>
                <a:tc rowSpan="2">
                  <a:txBody>
                    <a:bodyPr/>
                    <a:lstStyle/>
                    <a:p>
                      <a:endParaRPr lang="en-US" sz="2400" dirty="0"/>
                    </a:p>
                  </a:txBody>
                  <a:tcPr/>
                </a:tc>
                <a:extLst>
                  <a:ext uri="{0D108BD9-81ED-4DB2-BD59-A6C34878D82A}">
                    <a16:rowId xmlns:a16="http://schemas.microsoft.com/office/drawing/2014/main" val="10000"/>
                  </a:ext>
                </a:extLst>
              </a:tr>
              <a:tr h="311785">
                <a:tc>
                  <a:txBody>
                    <a:bodyPr/>
                    <a:lstStyle/>
                    <a:p>
                      <a:r>
                        <a:rPr lang="en-US" sz="2400" dirty="0"/>
                        <a:t>Bart</a:t>
                      </a:r>
                    </a:p>
                  </a:txBody>
                  <a:tcPr/>
                </a:tc>
                <a:tc vMerge="1">
                  <a:txBody>
                    <a:bodyPr/>
                    <a:lstStyle/>
                    <a:p>
                      <a:r>
                        <a:rPr lang="en-US" sz="2400" dirty="0"/>
                        <a:t>Hospital B</a:t>
                      </a:r>
                    </a:p>
                  </a:txBody>
                  <a:tcPr>
                    <a:solidFill>
                      <a:srgbClr val="D7D7D7"/>
                    </a:solidFill>
                  </a:tcPr>
                </a:tc>
                <a:tc vMerge="1">
                  <a:txBody>
                    <a:bodyPr/>
                    <a:lstStyle/>
                    <a:p>
                      <a:endParaRPr lang="en-US" sz="2400" dirty="0"/>
                    </a:p>
                  </a:txBody>
                  <a:tcPr>
                    <a:solidFill>
                      <a:srgbClr val="D7D7D7"/>
                    </a:solidFill>
                  </a:tcPr>
                </a:tc>
                <a:tc vMerge="1">
                  <a:txBody>
                    <a:bodyPr/>
                    <a:lstStyle/>
                    <a:p>
                      <a:endParaRPr lang="en-US" sz="2400" dirty="0"/>
                    </a:p>
                  </a:txBody>
                  <a:tcPr>
                    <a:solidFill>
                      <a:srgbClr val="D7D7D7"/>
                    </a:solidFill>
                  </a:tcPr>
                </a:tc>
                <a:extLst>
                  <a:ext uri="{0D108BD9-81ED-4DB2-BD59-A6C34878D82A}">
                    <a16:rowId xmlns:a16="http://schemas.microsoft.com/office/drawing/2014/main" val="10001"/>
                  </a:ext>
                </a:extLst>
              </a:tr>
              <a:tr h="370840">
                <a:tc>
                  <a:txBody>
                    <a:bodyPr/>
                    <a:lstStyle/>
                    <a:p>
                      <a:r>
                        <a:rPr lang="en-US" sz="2400" dirty="0"/>
                        <a:t>Chloe</a:t>
                      </a:r>
                    </a:p>
                  </a:txBody>
                  <a:tcPr/>
                </a:tc>
                <a:tc>
                  <a:txBody>
                    <a:bodyPr/>
                    <a:lstStyle/>
                    <a:p>
                      <a:r>
                        <a:rPr lang="en-US" sz="2400" dirty="0"/>
                        <a:t>Hospital A</a:t>
                      </a:r>
                    </a:p>
                  </a:txBody>
                  <a:tcPr>
                    <a:solidFill>
                      <a:srgbClr val="9BBB59"/>
                    </a:solidFill>
                  </a:tcPr>
                </a:tc>
                <a:tc>
                  <a:txBody>
                    <a:bodyPr/>
                    <a:lstStyle/>
                    <a:p>
                      <a:r>
                        <a:rPr lang="en-US" sz="2400" dirty="0"/>
                        <a:t>Hospital B</a:t>
                      </a:r>
                    </a:p>
                  </a:txBody>
                  <a:tcPr>
                    <a:solidFill>
                      <a:srgbClr val="C0504D"/>
                    </a:solidFill>
                  </a:tcPr>
                </a:tc>
                <a:tc>
                  <a:txBody>
                    <a:bodyPr/>
                    <a:lstStyle/>
                    <a:p>
                      <a:endParaRPr lang="en-US" sz="2400" dirty="0"/>
                    </a:p>
                  </a:txBody>
                  <a:tcPr>
                    <a:solidFill>
                      <a:srgbClr val="ECECEC"/>
                    </a:solidFill>
                  </a:tcPr>
                </a:tc>
                <a:extLst>
                  <a:ext uri="{0D108BD9-81ED-4DB2-BD59-A6C34878D82A}">
                    <a16:rowId xmlns:a16="http://schemas.microsoft.com/office/drawing/2014/main" val="10002"/>
                  </a:ext>
                </a:extLst>
              </a:tr>
            </a:tbl>
          </a:graphicData>
        </a:graphic>
      </p:graphicFrame>
      <p:graphicFrame>
        <p:nvGraphicFramePr>
          <p:cNvPr id="34" name="Content Placeholder 3">
            <a:extLst>
              <a:ext uri="{FF2B5EF4-FFF2-40B4-BE49-F238E27FC236}">
                <a16:creationId xmlns:a16="http://schemas.microsoft.com/office/drawing/2014/main" id="{3369D598-FE0F-4753-82DB-870516220897}"/>
              </a:ext>
            </a:extLst>
          </p:cNvPr>
          <p:cNvGraphicFramePr>
            <a:graphicFrameLocks/>
          </p:cNvGraphicFramePr>
          <p:nvPr>
            <p:extLst>
              <p:ext uri="{D42A27DB-BD31-4B8C-83A1-F6EECF244321}">
                <p14:modId xmlns:p14="http://schemas.microsoft.com/office/powerpoint/2010/main" val="3081377119"/>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Hospital A-1</a:t>
                      </a:r>
                    </a:p>
                  </a:txBody>
                  <a:tcPr/>
                </a:tc>
                <a:tc>
                  <a:txBody>
                    <a:bodyPr/>
                    <a:lstStyle/>
                    <a:p>
                      <a:r>
                        <a:rPr lang="en-US" sz="2400" dirty="0"/>
                        <a:t>Andrew</a:t>
                      </a:r>
                    </a:p>
                  </a:txBody>
                  <a:tcPr>
                    <a:solidFill>
                      <a:srgbClr val="C0504D"/>
                    </a:solidFill>
                  </a:tcPr>
                </a:tc>
                <a:tc>
                  <a:txBody>
                    <a:bodyPr/>
                    <a:lstStyle/>
                    <a:p>
                      <a:r>
                        <a:rPr lang="en-US" sz="2400" dirty="0"/>
                        <a:t>Chloe</a:t>
                      </a:r>
                    </a:p>
                  </a:txBody>
                  <a:tcPr>
                    <a:solidFill>
                      <a:srgbClr val="C0504D"/>
                    </a:solidFill>
                  </a:tcPr>
                </a:tc>
                <a:tc>
                  <a:txBody>
                    <a:bodyPr/>
                    <a:lstStyle/>
                    <a:p>
                      <a:endParaRPr lang="en-US" sz="2400" dirty="0"/>
                    </a:p>
                  </a:txBody>
                  <a:tcPr/>
                </a:tc>
                <a:extLst>
                  <a:ext uri="{0D108BD9-81ED-4DB2-BD59-A6C34878D82A}">
                    <a16:rowId xmlns:a16="http://schemas.microsoft.com/office/drawing/2014/main" val="10000"/>
                  </a:ext>
                </a:extLst>
              </a:tr>
              <a:tr h="370840">
                <a:tc>
                  <a:txBody>
                    <a:bodyPr/>
                    <a:lstStyle/>
                    <a:p>
                      <a:r>
                        <a:rPr lang="en-US" sz="2400" dirty="0"/>
                        <a:t>Hospital B-1</a:t>
                      </a:r>
                    </a:p>
                  </a:txBody>
                  <a:tcPr/>
                </a:tc>
                <a:tc>
                  <a:txBody>
                    <a:bodyPr/>
                    <a:lstStyle/>
                    <a:p>
                      <a:r>
                        <a:rPr lang="en-US" sz="2400" dirty="0"/>
                        <a:t>Chloe</a:t>
                      </a:r>
                    </a:p>
                  </a:txBody>
                  <a:tcPr>
                    <a:solidFill>
                      <a:srgbClr val="9BBB59"/>
                    </a:solidFill>
                  </a:tcPr>
                </a:tc>
                <a:tc>
                  <a:txBody>
                    <a:bodyPr/>
                    <a:lstStyle/>
                    <a:p>
                      <a:r>
                        <a:rPr lang="en-US" sz="2400" dirty="0"/>
                        <a:t>Bart</a:t>
                      </a:r>
                    </a:p>
                  </a:txBody>
                  <a:tcPr>
                    <a:solidFill>
                      <a:srgbClr val="C0504D"/>
                    </a:solidFill>
                  </a:tcPr>
                </a:tc>
                <a:tc>
                  <a:txBody>
                    <a:bodyPr/>
                    <a:lstStyle/>
                    <a:p>
                      <a:endParaRPr lang="en-US" sz="2400" dirty="0"/>
                    </a:p>
                  </a:txBody>
                  <a:tcPr/>
                </a:tc>
                <a:extLst>
                  <a:ext uri="{0D108BD9-81ED-4DB2-BD59-A6C34878D82A}">
                    <a16:rowId xmlns:a16="http://schemas.microsoft.com/office/drawing/2014/main" val="10001"/>
                  </a:ext>
                </a:extLst>
              </a:tr>
              <a:tr h="370840">
                <a:tc>
                  <a:txBody>
                    <a:bodyPr/>
                    <a:lstStyle/>
                    <a:p>
                      <a:r>
                        <a:rPr lang="en-US" sz="2400" dirty="0"/>
                        <a:t>Hospital C-2</a:t>
                      </a:r>
                    </a:p>
                  </a:txBody>
                  <a:tcPr/>
                </a:tc>
                <a:tc>
                  <a:txBody>
                    <a:bodyPr/>
                    <a:lstStyle/>
                    <a:p>
                      <a:r>
                        <a:rPr lang="en-US" sz="2400" dirty="0"/>
                        <a:t>Bart</a:t>
                      </a:r>
                    </a:p>
                  </a:txBody>
                  <a:tcPr>
                    <a:solidFill>
                      <a:schemeClr val="accent2">
                        <a:lumMod val="60000"/>
                        <a:lumOff val="40000"/>
                      </a:schemeClr>
                    </a:solidFill>
                  </a:tcPr>
                </a:tc>
                <a:tc>
                  <a:txBody>
                    <a:bodyPr/>
                    <a:lstStyle/>
                    <a:p>
                      <a:r>
                        <a:rPr lang="en-US" sz="2400" dirty="0"/>
                        <a:t>Andrew</a:t>
                      </a:r>
                    </a:p>
                  </a:txBody>
                  <a:tcPr>
                    <a:solidFill>
                      <a:schemeClr val="accent2">
                        <a:lumMod val="60000"/>
                        <a:lumOff val="40000"/>
                      </a:schemeClr>
                    </a:solidFill>
                  </a:tcPr>
                </a:tc>
                <a:tc>
                  <a:txBody>
                    <a:bodyPr/>
                    <a:lstStyle/>
                    <a:p>
                      <a:endParaRPr lang="en-US" sz="2400" dirty="0"/>
                    </a:p>
                  </a:txBody>
                  <a:tcPr/>
                </a:tc>
                <a:extLst>
                  <a:ext uri="{0D108BD9-81ED-4DB2-BD59-A6C34878D82A}">
                    <a16:rowId xmlns:a16="http://schemas.microsoft.com/office/drawing/2014/main" val="10002"/>
                  </a:ext>
                </a:extLst>
              </a:tr>
            </a:tbl>
          </a:graphicData>
        </a:graphic>
      </p:graphicFrame>
      <p:sp>
        <p:nvSpPr>
          <p:cNvPr id="35" name="TextBox 34">
            <a:extLst>
              <a:ext uri="{FF2B5EF4-FFF2-40B4-BE49-F238E27FC236}">
                <a16:creationId xmlns:a16="http://schemas.microsoft.com/office/drawing/2014/main" id="{1D0FD6DA-3F42-4A8C-932A-02DE60DD8919}"/>
              </a:ext>
            </a:extLst>
          </p:cNvPr>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36" name="TextBox 35">
            <a:extLst>
              <a:ext uri="{FF2B5EF4-FFF2-40B4-BE49-F238E27FC236}">
                <a16:creationId xmlns:a16="http://schemas.microsoft.com/office/drawing/2014/main" id="{A7213DB6-B143-44E5-8992-596014F314ED}"/>
              </a:ext>
            </a:extLst>
          </p:cNvPr>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pic>
        <p:nvPicPr>
          <p:cNvPr id="37" name="Picture 36" descr="Icon&#10;&#10;Description automatically generated">
            <a:extLst>
              <a:ext uri="{FF2B5EF4-FFF2-40B4-BE49-F238E27FC236}">
                <a16:creationId xmlns:a16="http://schemas.microsoft.com/office/drawing/2014/main" id="{F950A9D6-64EC-4A78-932D-898A5993FEDB}"/>
              </a:ext>
            </a:extLst>
          </p:cNvPr>
          <p:cNvPicPr>
            <a:picLocks noChangeAspect="1"/>
          </p:cNvPicPr>
          <p:nvPr/>
        </p:nvPicPr>
        <p:blipFill>
          <a:blip r:embed="rId3"/>
          <a:stretch>
            <a:fillRect/>
          </a:stretch>
        </p:blipFill>
        <p:spPr>
          <a:xfrm>
            <a:off x="3256676" y="1463372"/>
            <a:ext cx="895874" cy="887730"/>
          </a:xfrm>
          <a:prstGeom prst="rect">
            <a:avLst/>
          </a:prstGeom>
        </p:spPr>
      </p:pic>
      <p:pic>
        <p:nvPicPr>
          <p:cNvPr id="38" name="Picture 37" descr="Icon&#10;&#10;Description automatically generated">
            <a:extLst>
              <a:ext uri="{FF2B5EF4-FFF2-40B4-BE49-F238E27FC236}">
                <a16:creationId xmlns:a16="http://schemas.microsoft.com/office/drawing/2014/main" id="{DF6D825A-0B50-48B6-BE40-63E27D29249E}"/>
              </a:ext>
            </a:extLst>
          </p:cNvPr>
          <p:cNvPicPr>
            <a:picLocks noChangeAspect="1"/>
          </p:cNvPicPr>
          <p:nvPr/>
        </p:nvPicPr>
        <p:blipFill>
          <a:blip r:embed="rId4"/>
          <a:stretch>
            <a:fillRect/>
          </a:stretch>
        </p:blipFill>
        <p:spPr>
          <a:xfrm>
            <a:off x="5228963" y="1468680"/>
            <a:ext cx="895874" cy="882422"/>
          </a:xfrm>
          <a:prstGeom prst="rect">
            <a:avLst/>
          </a:prstGeom>
        </p:spPr>
      </p:pic>
      <p:pic>
        <p:nvPicPr>
          <p:cNvPr id="39" name="Picture 38" descr="Icon&#10;&#10;Description automatically generated">
            <a:extLst>
              <a:ext uri="{FF2B5EF4-FFF2-40B4-BE49-F238E27FC236}">
                <a16:creationId xmlns:a16="http://schemas.microsoft.com/office/drawing/2014/main" id="{5B65E6CD-4304-4F25-A58E-5CE9CEB0A891}"/>
              </a:ext>
            </a:extLst>
          </p:cNvPr>
          <p:cNvPicPr>
            <a:picLocks noChangeAspect="1"/>
          </p:cNvPicPr>
          <p:nvPr/>
        </p:nvPicPr>
        <p:blipFill>
          <a:blip r:embed="rId5"/>
          <a:stretch>
            <a:fillRect/>
          </a:stretch>
        </p:blipFill>
        <p:spPr>
          <a:xfrm>
            <a:off x="7010400" y="1468680"/>
            <a:ext cx="885024" cy="887730"/>
          </a:xfrm>
          <a:prstGeom prst="rect">
            <a:avLst/>
          </a:prstGeom>
        </p:spPr>
      </p:pic>
      <p:sp>
        <p:nvSpPr>
          <p:cNvPr id="40" name="Heart 39">
            <a:extLst>
              <a:ext uri="{FF2B5EF4-FFF2-40B4-BE49-F238E27FC236}">
                <a16:creationId xmlns:a16="http://schemas.microsoft.com/office/drawing/2014/main" id="{D2E35732-1496-42C5-A6C5-22F19668AFD3}"/>
              </a:ext>
            </a:extLst>
          </p:cNvPr>
          <p:cNvSpPr/>
          <p:nvPr/>
        </p:nvSpPr>
        <p:spPr>
          <a:xfrm>
            <a:off x="1179104" y="2919671"/>
            <a:ext cx="278221" cy="180775"/>
          </a:xfrm>
          <a:prstGeom prst="hear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Content Placeholder 2">
            <a:extLst>
              <a:ext uri="{FF2B5EF4-FFF2-40B4-BE49-F238E27FC236}">
                <a16:creationId xmlns:a16="http://schemas.microsoft.com/office/drawing/2014/main" id="{06F0191D-8BB5-4D74-84E0-621C0D92065D}"/>
              </a:ext>
            </a:extLst>
          </p:cNvPr>
          <p:cNvSpPr txBox="1">
            <a:spLocks/>
          </p:cNvSpPr>
          <p:nvPr/>
        </p:nvSpPr>
        <p:spPr>
          <a:xfrm>
            <a:off x="457200" y="1752601"/>
            <a:ext cx="2695575" cy="598502"/>
          </a:xfrm>
          <a:prstGeom prst="rect">
            <a:avLst/>
          </a:prstGeom>
        </p:spPr>
        <p:txBody>
          <a:bodyPr vert="horz" lIns="91440" tIns="45720" rIns="91440" bIns="45720" rtlCol="0">
            <a:normAutofit fontScale="92500" lnSpcReduction="2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Couples list ranks as pairs.</a:t>
            </a:r>
          </a:p>
        </p:txBody>
      </p:sp>
    </p:spTree>
    <p:extLst>
      <p:ext uri="{BB962C8B-B14F-4D97-AF65-F5344CB8AC3E}">
        <p14:creationId xmlns:p14="http://schemas.microsoft.com/office/powerpoint/2010/main" val="316319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31487" cy="1371600"/>
          </a:xfrm>
        </p:spPr>
        <p:txBody>
          <a:bodyPr>
            <a:normAutofit/>
          </a:bodyPr>
          <a:lstStyle/>
          <a:p>
            <a:r>
              <a:rPr lang="en-US" dirty="0"/>
              <a:t>Handling Couples</a:t>
            </a:r>
          </a:p>
        </p:txBody>
      </p:sp>
      <p:sp>
        <p:nvSpPr>
          <p:cNvPr id="4" name="Slide Number Placeholder 3">
            <a:extLst>
              <a:ext uri="{FF2B5EF4-FFF2-40B4-BE49-F238E27FC236}">
                <a16:creationId xmlns:a16="http://schemas.microsoft.com/office/drawing/2014/main" id="{B01DD963-0BAB-3740-81E9-70E7B65BBDAB}"/>
              </a:ext>
            </a:extLst>
          </p:cNvPr>
          <p:cNvSpPr>
            <a:spLocks noGrp="1"/>
          </p:cNvSpPr>
          <p:nvPr>
            <p:ph type="sldNum" sz="quarter" idx="12"/>
          </p:nvPr>
        </p:nvSpPr>
        <p:spPr/>
        <p:txBody>
          <a:bodyPr/>
          <a:lstStyle/>
          <a:p>
            <a:fld id="{A2EF37A0-74FC-AB4F-AE4C-D9BFC6719E9F}" type="slidenum">
              <a:rPr lang="en-US" smtClean="0"/>
              <a:t>101</a:t>
            </a:fld>
            <a:endParaRPr lang="en-US" dirty="0"/>
          </a:p>
        </p:txBody>
      </p:sp>
      <p:graphicFrame>
        <p:nvGraphicFramePr>
          <p:cNvPr id="33" name="Content Placeholder 3">
            <a:extLst>
              <a:ext uri="{FF2B5EF4-FFF2-40B4-BE49-F238E27FC236}">
                <a16:creationId xmlns:a16="http://schemas.microsoft.com/office/drawing/2014/main" id="{D5DD086C-E149-4D6C-B983-A60245B7742A}"/>
              </a:ext>
            </a:extLst>
          </p:cNvPr>
          <p:cNvGraphicFramePr>
            <a:graphicFrameLocks noGrp="1"/>
          </p:cNvGraphicFramePr>
          <p:nvPr>
            <p:ph idx="1"/>
            <p:extLst>
              <p:ext uri="{D42A27DB-BD31-4B8C-83A1-F6EECF244321}">
                <p14:modId xmlns:p14="http://schemas.microsoft.com/office/powerpoint/2010/main" val="1803122060"/>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Andrew</a:t>
                      </a:r>
                    </a:p>
                  </a:txBody>
                  <a:tcPr/>
                </a:tc>
                <a:tc rowSpan="2">
                  <a:txBody>
                    <a:bodyPr/>
                    <a:lstStyle/>
                    <a:p>
                      <a:r>
                        <a:rPr lang="en-US" sz="2400" dirty="0"/>
                        <a:t>Hospital A</a:t>
                      </a:r>
                    </a:p>
                    <a:p>
                      <a:r>
                        <a:rPr lang="en-US" sz="2400" dirty="0"/>
                        <a:t>Hospital B</a:t>
                      </a:r>
                    </a:p>
                  </a:txBody>
                  <a:tcPr>
                    <a:solidFill>
                      <a:srgbClr val="C0504D"/>
                    </a:solidFill>
                  </a:tcPr>
                </a:tc>
                <a:tc rowSpan="2">
                  <a:txBody>
                    <a:bodyPr/>
                    <a:lstStyle/>
                    <a:p>
                      <a:r>
                        <a:rPr lang="en-US" sz="2400" dirty="0"/>
                        <a:t>Hospital C</a:t>
                      </a:r>
                    </a:p>
                    <a:p>
                      <a:r>
                        <a:rPr lang="en-US" sz="2400" dirty="0"/>
                        <a:t>Hospital C</a:t>
                      </a:r>
                    </a:p>
                  </a:txBody>
                  <a:tcPr>
                    <a:solidFill>
                      <a:srgbClr val="9BBB59"/>
                    </a:solidFill>
                  </a:tcPr>
                </a:tc>
                <a:tc rowSpan="2">
                  <a:txBody>
                    <a:bodyPr/>
                    <a:lstStyle/>
                    <a:p>
                      <a:endParaRPr lang="en-US" sz="2400" dirty="0"/>
                    </a:p>
                  </a:txBody>
                  <a:tcPr/>
                </a:tc>
                <a:extLst>
                  <a:ext uri="{0D108BD9-81ED-4DB2-BD59-A6C34878D82A}">
                    <a16:rowId xmlns:a16="http://schemas.microsoft.com/office/drawing/2014/main" val="10000"/>
                  </a:ext>
                </a:extLst>
              </a:tr>
              <a:tr h="311785">
                <a:tc>
                  <a:txBody>
                    <a:bodyPr/>
                    <a:lstStyle/>
                    <a:p>
                      <a:r>
                        <a:rPr lang="en-US" sz="2400" dirty="0"/>
                        <a:t>Bart</a:t>
                      </a:r>
                    </a:p>
                  </a:txBody>
                  <a:tcPr/>
                </a:tc>
                <a:tc vMerge="1">
                  <a:txBody>
                    <a:bodyPr/>
                    <a:lstStyle/>
                    <a:p>
                      <a:r>
                        <a:rPr lang="en-US" sz="2400" dirty="0"/>
                        <a:t>Hospital B</a:t>
                      </a:r>
                    </a:p>
                  </a:txBody>
                  <a:tcPr>
                    <a:solidFill>
                      <a:srgbClr val="D7D7D7"/>
                    </a:solidFill>
                  </a:tcPr>
                </a:tc>
                <a:tc vMerge="1">
                  <a:txBody>
                    <a:bodyPr/>
                    <a:lstStyle/>
                    <a:p>
                      <a:endParaRPr lang="en-US" sz="2400" dirty="0"/>
                    </a:p>
                  </a:txBody>
                  <a:tcPr>
                    <a:solidFill>
                      <a:srgbClr val="D7D7D7"/>
                    </a:solidFill>
                  </a:tcPr>
                </a:tc>
                <a:tc vMerge="1">
                  <a:txBody>
                    <a:bodyPr/>
                    <a:lstStyle/>
                    <a:p>
                      <a:endParaRPr lang="en-US" sz="2400" dirty="0"/>
                    </a:p>
                  </a:txBody>
                  <a:tcPr>
                    <a:solidFill>
                      <a:srgbClr val="D7D7D7"/>
                    </a:solidFill>
                  </a:tcPr>
                </a:tc>
                <a:extLst>
                  <a:ext uri="{0D108BD9-81ED-4DB2-BD59-A6C34878D82A}">
                    <a16:rowId xmlns:a16="http://schemas.microsoft.com/office/drawing/2014/main" val="10001"/>
                  </a:ext>
                </a:extLst>
              </a:tr>
              <a:tr h="370840">
                <a:tc>
                  <a:txBody>
                    <a:bodyPr/>
                    <a:lstStyle/>
                    <a:p>
                      <a:r>
                        <a:rPr lang="en-US" sz="2400" dirty="0"/>
                        <a:t>Chloe</a:t>
                      </a:r>
                    </a:p>
                  </a:txBody>
                  <a:tcPr/>
                </a:tc>
                <a:tc>
                  <a:txBody>
                    <a:bodyPr/>
                    <a:lstStyle/>
                    <a:p>
                      <a:r>
                        <a:rPr lang="en-US" sz="2400" dirty="0"/>
                        <a:t>Hospital A</a:t>
                      </a:r>
                    </a:p>
                  </a:txBody>
                  <a:tcPr>
                    <a:solidFill>
                      <a:srgbClr val="9BBB59"/>
                    </a:solidFill>
                  </a:tcPr>
                </a:tc>
                <a:tc>
                  <a:txBody>
                    <a:bodyPr/>
                    <a:lstStyle/>
                    <a:p>
                      <a:r>
                        <a:rPr lang="en-US" sz="2400" dirty="0"/>
                        <a:t>Hospital B</a:t>
                      </a:r>
                    </a:p>
                  </a:txBody>
                  <a:tcPr>
                    <a:solidFill>
                      <a:srgbClr val="C0504D"/>
                    </a:solidFill>
                  </a:tcPr>
                </a:tc>
                <a:tc>
                  <a:txBody>
                    <a:bodyPr/>
                    <a:lstStyle/>
                    <a:p>
                      <a:endParaRPr lang="en-US" sz="2400" dirty="0"/>
                    </a:p>
                  </a:txBody>
                  <a:tcPr>
                    <a:solidFill>
                      <a:srgbClr val="ECECEC"/>
                    </a:solidFill>
                  </a:tcPr>
                </a:tc>
                <a:extLst>
                  <a:ext uri="{0D108BD9-81ED-4DB2-BD59-A6C34878D82A}">
                    <a16:rowId xmlns:a16="http://schemas.microsoft.com/office/drawing/2014/main" val="10002"/>
                  </a:ext>
                </a:extLst>
              </a:tr>
            </a:tbl>
          </a:graphicData>
        </a:graphic>
      </p:graphicFrame>
      <p:graphicFrame>
        <p:nvGraphicFramePr>
          <p:cNvPr id="34" name="Content Placeholder 3">
            <a:extLst>
              <a:ext uri="{FF2B5EF4-FFF2-40B4-BE49-F238E27FC236}">
                <a16:creationId xmlns:a16="http://schemas.microsoft.com/office/drawing/2014/main" id="{3369D598-FE0F-4753-82DB-870516220897}"/>
              </a:ext>
            </a:extLst>
          </p:cNvPr>
          <p:cNvGraphicFramePr>
            <a:graphicFrameLocks/>
          </p:cNvGraphicFramePr>
          <p:nvPr>
            <p:extLst>
              <p:ext uri="{D42A27DB-BD31-4B8C-83A1-F6EECF244321}">
                <p14:modId xmlns:p14="http://schemas.microsoft.com/office/powerpoint/2010/main" val="3270159301"/>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Hospital A-1</a:t>
                      </a:r>
                    </a:p>
                  </a:txBody>
                  <a:tcPr/>
                </a:tc>
                <a:tc>
                  <a:txBody>
                    <a:bodyPr/>
                    <a:lstStyle/>
                    <a:p>
                      <a:r>
                        <a:rPr lang="en-US" sz="2400" dirty="0"/>
                        <a:t>Andrew</a:t>
                      </a:r>
                    </a:p>
                  </a:txBody>
                  <a:tcPr>
                    <a:solidFill>
                      <a:srgbClr val="C0504D"/>
                    </a:solidFill>
                  </a:tcPr>
                </a:tc>
                <a:tc>
                  <a:txBody>
                    <a:bodyPr/>
                    <a:lstStyle/>
                    <a:p>
                      <a:r>
                        <a:rPr lang="en-US" sz="2400" dirty="0"/>
                        <a:t>Chloe</a:t>
                      </a:r>
                    </a:p>
                  </a:txBody>
                  <a:tcPr>
                    <a:solidFill>
                      <a:srgbClr val="C0504D"/>
                    </a:solidFill>
                  </a:tcPr>
                </a:tc>
                <a:tc>
                  <a:txBody>
                    <a:bodyPr/>
                    <a:lstStyle/>
                    <a:p>
                      <a:endParaRPr lang="en-US" sz="2400" dirty="0"/>
                    </a:p>
                  </a:txBody>
                  <a:tcPr/>
                </a:tc>
                <a:extLst>
                  <a:ext uri="{0D108BD9-81ED-4DB2-BD59-A6C34878D82A}">
                    <a16:rowId xmlns:a16="http://schemas.microsoft.com/office/drawing/2014/main" val="10000"/>
                  </a:ext>
                </a:extLst>
              </a:tr>
              <a:tr h="370840">
                <a:tc>
                  <a:txBody>
                    <a:bodyPr/>
                    <a:lstStyle/>
                    <a:p>
                      <a:r>
                        <a:rPr lang="en-US" sz="2400" dirty="0"/>
                        <a:t>Hospital B-1</a:t>
                      </a:r>
                    </a:p>
                  </a:txBody>
                  <a:tcPr/>
                </a:tc>
                <a:tc>
                  <a:txBody>
                    <a:bodyPr/>
                    <a:lstStyle/>
                    <a:p>
                      <a:r>
                        <a:rPr lang="en-US" sz="2400" dirty="0"/>
                        <a:t>Chloe</a:t>
                      </a:r>
                    </a:p>
                  </a:txBody>
                  <a:tcPr>
                    <a:solidFill>
                      <a:srgbClr val="9BBB59"/>
                    </a:solidFill>
                  </a:tcPr>
                </a:tc>
                <a:tc>
                  <a:txBody>
                    <a:bodyPr/>
                    <a:lstStyle/>
                    <a:p>
                      <a:r>
                        <a:rPr lang="en-US" sz="2400" dirty="0"/>
                        <a:t>Bart</a:t>
                      </a:r>
                    </a:p>
                  </a:txBody>
                  <a:tcPr>
                    <a:solidFill>
                      <a:srgbClr val="C0504D"/>
                    </a:solidFill>
                  </a:tcPr>
                </a:tc>
                <a:tc>
                  <a:txBody>
                    <a:bodyPr/>
                    <a:lstStyle/>
                    <a:p>
                      <a:endParaRPr lang="en-US" sz="2400" dirty="0"/>
                    </a:p>
                  </a:txBody>
                  <a:tcPr/>
                </a:tc>
                <a:extLst>
                  <a:ext uri="{0D108BD9-81ED-4DB2-BD59-A6C34878D82A}">
                    <a16:rowId xmlns:a16="http://schemas.microsoft.com/office/drawing/2014/main" val="10001"/>
                  </a:ext>
                </a:extLst>
              </a:tr>
              <a:tr h="370840">
                <a:tc>
                  <a:txBody>
                    <a:bodyPr/>
                    <a:lstStyle/>
                    <a:p>
                      <a:r>
                        <a:rPr lang="en-US" sz="2400" dirty="0"/>
                        <a:t>Hospital C-2</a:t>
                      </a:r>
                    </a:p>
                  </a:txBody>
                  <a:tcPr/>
                </a:tc>
                <a:tc>
                  <a:txBody>
                    <a:bodyPr/>
                    <a:lstStyle/>
                    <a:p>
                      <a:r>
                        <a:rPr lang="en-US" sz="2400" dirty="0"/>
                        <a:t>Bart</a:t>
                      </a:r>
                    </a:p>
                  </a:txBody>
                  <a:tcPr>
                    <a:solidFill>
                      <a:srgbClr val="9BBB59"/>
                    </a:solidFill>
                  </a:tcPr>
                </a:tc>
                <a:tc>
                  <a:txBody>
                    <a:bodyPr/>
                    <a:lstStyle/>
                    <a:p>
                      <a:r>
                        <a:rPr lang="en-US" sz="2400" dirty="0"/>
                        <a:t>Andrew</a:t>
                      </a:r>
                    </a:p>
                  </a:txBody>
                  <a:tcPr>
                    <a:solidFill>
                      <a:srgbClr val="9BBB59"/>
                    </a:solidFill>
                  </a:tcPr>
                </a:tc>
                <a:tc>
                  <a:txBody>
                    <a:bodyPr/>
                    <a:lstStyle/>
                    <a:p>
                      <a:endParaRPr lang="en-US" sz="2400" dirty="0"/>
                    </a:p>
                  </a:txBody>
                  <a:tcPr/>
                </a:tc>
                <a:extLst>
                  <a:ext uri="{0D108BD9-81ED-4DB2-BD59-A6C34878D82A}">
                    <a16:rowId xmlns:a16="http://schemas.microsoft.com/office/drawing/2014/main" val="10002"/>
                  </a:ext>
                </a:extLst>
              </a:tr>
            </a:tbl>
          </a:graphicData>
        </a:graphic>
      </p:graphicFrame>
      <p:sp>
        <p:nvSpPr>
          <p:cNvPr id="35" name="TextBox 34">
            <a:extLst>
              <a:ext uri="{FF2B5EF4-FFF2-40B4-BE49-F238E27FC236}">
                <a16:creationId xmlns:a16="http://schemas.microsoft.com/office/drawing/2014/main" id="{1D0FD6DA-3F42-4A8C-932A-02DE60DD8919}"/>
              </a:ext>
            </a:extLst>
          </p:cNvPr>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36" name="TextBox 35">
            <a:extLst>
              <a:ext uri="{FF2B5EF4-FFF2-40B4-BE49-F238E27FC236}">
                <a16:creationId xmlns:a16="http://schemas.microsoft.com/office/drawing/2014/main" id="{A7213DB6-B143-44E5-8992-596014F314ED}"/>
              </a:ext>
            </a:extLst>
          </p:cNvPr>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pic>
        <p:nvPicPr>
          <p:cNvPr id="37" name="Picture 36" descr="Icon&#10;&#10;Description automatically generated">
            <a:extLst>
              <a:ext uri="{FF2B5EF4-FFF2-40B4-BE49-F238E27FC236}">
                <a16:creationId xmlns:a16="http://schemas.microsoft.com/office/drawing/2014/main" id="{F950A9D6-64EC-4A78-932D-898A5993FEDB}"/>
              </a:ext>
            </a:extLst>
          </p:cNvPr>
          <p:cNvPicPr>
            <a:picLocks noChangeAspect="1"/>
          </p:cNvPicPr>
          <p:nvPr/>
        </p:nvPicPr>
        <p:blipFill>
          <a:blip r:embed="rId3"/>
          <a:stretch>
            <a:fillRect/>
          </a:stretch>
        </p:blipFill>
        <p:spPr>
          <a:xfrm>
            <a:off x="3256676" y="1463372"/>
            <a:ext cx="895874" cy="887730"/>
          </a:xfrm>
          <a:prstGeom prst="rect">
            <a:avLst/>
          </a:prstGeom>
        </p:spPr>
      </p:pic>
      <p:pic>
        <p:nvPicPr>
          <p:cNvPr id="38" name="Picture 37" descr="Icon&#10;&#10;Description automatically generated">
            <a:extLst>
              <a:ext uri="{FF2B5EF4-FFF2-40B4-BE49-F238E27FC236}">
                <a16:creationId xmlns:a16="http://schemas.microsoft.com/office/drawing/2014/main" id="{DF6D825A-0B50-48B6-BE40-63E27D29249E}"/>
              </a:ext>
            </a:extLst>
          </p:cNvPr>
          <p:cNvPicPr>
            <a:picLocks noChangeAspect="1"/>
          </p:cNvPicPr>
          <p:nvPr/>
        </p:nvPicPr>
        <p:blipFill>
          <a:blip r:embed="rId4"/>
          <a:stretch>
            <a:fillRect/>
          </a:stretch>
        </p:blipFill>
        <p:spPr>
          <a:xfrm>
            <a:off x="5228963" y="1468680"/>
            <a:ext cx="895874" cy="882422"/>
          </a:xfrm>
          <a:prstGeom prst="rect">
            <a:avLst/>
          </a:prstGeom>
        </p:spPr>
      </p:pic>
      <p:pic>
        <p:nvPicPr>
          <p:cNvPr id="39" name="Picture 38" descr="Icon&#10;&#10;Description automatically generated">
            <a:extLst>
              <a:ext uri="{FF2B5EF4-FFF2-40B4-BE49-F238E27FC236}">
                <a16:creationId xmlns:a16="http://schemas.microsoft.com/office/drawing/2014/main" id="{5B65E6CD-4304-4F25-A58E-5CE9CEB0A891}"/>
              </a:ext>
            </a:extLst>
          </p:cNvPr>
          <p:cNvPicPr>
            <a:picLocks noChangeAspect="1"/>
          </p:cNvPicPr>
          <p:nvPr/>
        </p:nvPicPr>
        <p:blipFill>
          <a:blip r:embed="rId5"/>
          <a:stretch>
            <a:fillRect/>
          </a:stretch>
        </p:blipFill>
        <p:spPr>
          <a:xfrm>
            <a:off x="7010400" y="1468680"/>
            <a:ext cx="885024" cy="887730"/>
          </a:xfrm>
          <a:prstGeom prst="rect">
            <a:avLst/>
          </a:prstGeom>
        </p:spPr>
      </p:pic>
      <p:sp>
        <p:nvSpPr>
          <p:cNvPr id="40" name="Heart 39">
            <a:extLst>
              <a:ext uri="{FF2B5EF4-FFF2-40B4-BE49-F238E27FC236}">
                <a16:creationId xmlns:a16="http://schemas.microsoft.com/office/drawing/2014/main" id="{D2E35732-1496-42C5-A6C5-22F19668AFD3}"/>
              </a:ext>
            </a:extLst>
          </p:cNvPr>
          <p:cNvSpPr/>
          <p:nvPr/>
        </p:nvSpPr>
        <p:spPr>
          <a:xfrm>
            <a:off x="1179104" y="2919671"/>
            <a:ext cx="278221" cy="180775"/>
          </a:xfrm>
          <a:prstGeom prst="hear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Content Placeholder 2">
            <a:extLst>
              <a:ext uri="{FF2B5EF4-FFF2-40B4-BE49-F238E27FC236}">
                <a16:creationId xmlns:a16="http://schemas.microsoft.com/office/drawing/2014/main" id="{06F0191D-8BB5-4D74-84E0-621C0D92065D}"/>
              </a:ext>
            </a:extLst>
          </p:cNvPr>
          <p:cNvSpPr txBox="1">
            <a:spLocks/>
          </p:cNvSpPr>
          <p:nvPr/>
        </p:nvSpPr>
        <p:spPr>
          <a:xfrm>
            <a:off x="457200" y="1752601"/>
            <a:ext cx="2695575" cy="598502"/>
          </a:xfrm>
          <a:prstGeom prst="rect">
            <a:avLst/>
          </a:prstGeom>
        </p:spPr>
        <p:txBody>
          <a:bodyPr vert="horz" lIns="91440" tIns="45720" rIns="91440" bIns="45720" rtlCol="0">
            <a:normAutofit fontScale="92500" lnSpcReduction="2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Couples list ranks as pairs.</a:t>
            </a:r>
          </a:p>
        </p:txBody>
      </p:sp>
    </p:spTree>
    <p:extLst>
      <p:ext uri="{BB962C8B-B14F-4D97-AF65-F5344CB8AC3E}">
        <p14:creationId xmlns:p14="http://schemas.microsoft.com/office/powerpoint/2010/main" val="583710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31487" cy="1371600"/>
          </a:xfrm>
        </p:spPr>
        <p:txBody>
          <a:bodyPr>
            <a:normAutofit/>
          </a:bodyPr>
          <a:lstStyle/>
          <a:p>
            <a:r>
              <a:rPr lang="en-US" dirty="0"/>
              <a:t>Handling Couples</a:t>
            </a:r>
          </a:p>
        </p:txBody>
      </p:sp>
      <p:sp>
        <p:nvSpPr>
          <p:cNvPr id="4" name="Slide Number Placeholder 3">
            <a:extLst>
              <a:ext uri="{FF2B5EF4-FFF2-40B4-BE49-F238E27FC236}">
                <a16:creationId xmlns:a16="http://schemas.microsoft.com/office/drawing/2014/main" id="{B01DD963-0BAB-3740-81E9-70E7B65BBDAB}"/>
              </a:ext>
            </a:extLst>
          </p:cNvPr>
          <p:cNvSpPr>
            <a:spLocks noGrp="1"/>
          </p:cNvSpPr>
          <p:nvPr>
            <p:ph type="sldNum" sz="quarter" idx="12"/>
          </p:nvPr>
        </p:nvSpPr>
        <p:spPr/>
        <p:txBody>
          <a:bodyPr/>
          <a:lstStyle/>
          <a:p>
            <a:fld id="{A2EF37A0-74FC-AB4F-AE4C-D9BFC6719E9F}" type="slidenum">
              <a:rPr lang="en-US" smtClean="0"/>
              <a:t>102</a:t>
            </a:fld>
            <a:endParaRPr lang="en-US" dirty="0"/>
          </a:p>
        </p:txBody>
      </p:sp>
      <p:graphicFrame>
        <p:nvGraphicFramePr>
          <p:cNvPr id="33" name="Content Placeholder 3">
            <a:extLst>
              <a:ext uri="{FF2B5EF4-FFF2-40B4-BE49-F238E27FC236}">
                <a16:creationId xmlns:a16="http://schemas.microsoft.com/office/drawing/2014/main" id="{D5DD086C-E149-4D6C-B983-A60245B7742A}"/>
              </a:ext>
            </a:extLst>
          </p:cNvPr>
          <p:cNvGraphicFramePr>
            <a:graphicFrameLocks noGrp="1"/>
          </p:cNvGraphicFramePr>
          <p:nvPr>
            <p:ph idx="1"/>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Andrew</a:t>
                      </a:r>
                    </a:p>
                  </a:txBody>
                  <a:tcPr/>
                </a:tc>
                <a:tc rowSpan="2">
                  <a:txBody>
                    <a:bodyPr/>
                    <a:lstStyle/>
                    <a:p>
                      <a:r>
                        <a:rPr lang="en-US" sz="2400" dirty="0"/>
                        <a:t>Hospital A</a:t>
                      </a:r>
                    </a:p>
                    <a:p>
                      <a:r>
                        <a:rPr lang="en-US" sz="2400" dirty="0"/>
                        <a:t>Hospital B</a:t>
                      </a:r>
                    </a:p>
                  </a:txBody>
                  <a:tcPr>
                    <a:solidFill>
                      <a:srgbClr val="C0504D"/>
                    </a:solidFill>
                  </a:tcPr>
                </a:tc>
                <a:tc rowSpan="2">
                  <a:txBody>
                    <a:bodyPr/>
                    <a:lstStyle/>
                    <a:p>
                      <a:r>
                        <a:rPr lang="en-US" sz="2400" dirty="0"/>
                        <a:t>Hospital C</a:t>
                      </a:r>
                    </a:p>
                    <a:p>
                      <a:r>
                        <a:rPr lang="en-US" sz="2400" dirty="0"/>
                        <a:t>Hospital C</a:t>
                      </a:r>
                    </a:p>
                  </a:txBody>
                  <a:tcPr>
                    <a:solidFill>
                      <a:srgbClr val="9BBB59"/>
                    </a:solidFill>
                  </a:tcPr>
                </a:tc>
                <a:tc rowSpan="2">
                  <a:txBody>
                    <a:bodyPr/>
                    <a:lstStyle/>
                    <a:p>
                      <a:endParaRPr lang="en-US" sz="2400" dirty="0"/>
                    </a:p>
                  </a:txBody>
                  <a:tcPr/>
                </a:tc>
                <a:extLst>
                  <a:ext uri="{0D108BD9-81ED-4DB2-BD59-A6C34878D82A}">
                    <a16:rowId xmlns:a16="http://schemas.microsoft.com/office/drawing/2014/main" val="10000"/>
                  </a:ext>
                </a:extLst>
              </a:tr>
              <a:tr h="311785">
                <a:tc>
                  <a:txBody>
                    <a:bodyPr/>
                    <a:lstStyle/>
                    <a:p>
                      <a:r>
                        <a:rPr lang="en-US" sz="2400" dirty="0"/>
                        <a:t>Bart</a:t>
                      </a:r>
                    </a:p>
                  </a:txBody>
                  <a:tcPr/>
                </a:tc>
                <a:tc vMerge="1">
                  <a:txBody>
                    <a:bodyPr/>
                    <a:lstStyle/>
                    <a:p>
                      <a:r>
                        <a:rPr lang="en-US" sz="2400" dirty="0"/>
                        <a:t>Hospital B</a:t>
                      </a:r>
                    </a:p>
                  </a:txBody>
                  <a:tcPr>
                    <a:solidFill>
                      <a:srgbClr val="D7D7D7"/>
                    </a:solidFill>
                  </a:tcPr>
                </a:tc>
                <a:tc vMerge="1">
                  <a:txBody>
                    <a:bodyPr/>
                    <a:lstStyle/>
                    <a:p>
                      <a:endParaRPr lang="en-US" sz="2400" dirty="0"/>
                    </a:p>
                  </a:txBody>
                  <a:tcPr>
                    <a:solidFill>
                      <a:srgbClr val="D7D7D7"/>
                    </a:solidFill>
                  </a:tcPr>
                </a:tc>
                <a:tc vMerge="1">
                  <a:txBody>
                    <a:bodyPr/>
                    <a:lstStyle/>
                    <a:p>
                      <a:endParaRPr lang="en-US" sz="2400" dirty="0"/>
                    </a:p>
                  </a:txBody>
                  <a:tcPr>
                    <a:solidFill>
                      <a:srgbClr val="D7D7D7"/>
                    </a:solidFill>
                  </a:tcPr>
                </a:tc>
                <a:extLst>
                  <a:ext uri="{0D108BD9-81ED-4DB2-BD59-A6C34878D82A}">
                    <a16:rowId xmlns:a16="http://schemas.microsoft.com/office/drawing/2014/main" val="10001"/>
                  </a:ext>
                </a:extLst>
              </a:tr>
              <a:tr h="370840">
                <a:tc>
                  <a:txBody>
                    <a:bodyPr/>
                    <a:lstStyle/>
                    <a:p>
                      <a:r>
                        <a:rPr lang="en-US" sz="2400" dirty="0"/>
                        <a:t>Chloe</a:t>
                      </a:r>
                    </a:p>
                  </a:txBody>
                  <a:tcPr/>
                </a:tc>
                <a:tc>
                  <a:txBody>
                    <a:bodyPr/>
                    <a:lstStyle/>
                    <a:p>
                      <a:r>
                        <a:rPr lang="en-US" sz="2400" dirty="0"/>
                        <a:t>Hospital A</a:t>
                      </a:r>
                    </a:p>
                  </a:txBody>
                  <a:tcPr>
                    <a:solidFill>
                      <a:srgbClr val="9BBB59"/>
                    </a:solidFill>
                  </a:tcPr>
                </a:tc>
                <a:tc>
                  <a:txBody>
                    <a:bodyPr/>
                    <a:lstStyle/>
                    <a:p>
                      <a:r>
                        <a:rPr lang="en-US" sz="2400" dirty="0"/>
                        <a:t>Hospital B</a:t>
                      </a:r>
                    </a:p>
                  </a:txBody>
                  <a:tcPr>
                    <a:solidFill>
                      <a:srgbClr val="C0504D"/>
                    </a:solidFill>
                  </a:tcPr>
                </a:tc>
                <a:tc>
                  <a:txBody>
                    <a:bodyPr/>
                    <a:lstStyle/>
                    <a:p>
                      <a:endParaRPr lang="en-US" sz="2400" dirty="0"/>
                    </a:p>
                  </a:txBody>
                  <a:tcPr>
                    <a:solidFill>
                      <a:srgbClr val="ECECEC"/>
                    </a:solidFill>
                  </a:tcPr>
                </a:tc>
                <a:extLst>
                  <a:ext uri="{0D108BD9-81ED-4DB2-BD59-A6C34878D82A}">
                    <a16:rowId xmlns:a16="http://schemas.microsoft.com/office/drawing/2014/main" val="10002"/>
                  </a:ext>
                </a:extLst>
              </a:tr>
            </a:tbl>
          </a:graphicData>
        </a:graphic>
      </p:graphicFrame>
      <p:graphicFrame>
        <p:nvGraphicFramePr>
          <p:cNvPr id="34" name="Content Placeholder 3">
            <a:extLst>
              <a:ext uri="{FF2B5EF4-FFF2-40B4-BE49-F238E27FC236}">
                <a16:creationId xmlns:a16="http://schemas.microsoft.com/office/drawing/2014/main" id="{3369D598-FE0F-4753-82DB-870516220897}"/>
              </a:ext>
            </a:extLst>
          </p:cNvPr>
          <p:cNvGraphicFramePr>
            <a:graphicFrameLocks/>
          </p:cNvGraphicFramePr>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Hospital A-1</a:t>
                      </a:r>
                    </a:p>
                  </a:txBody>
                  <a:tcPr/>
                </a:tc>
                <a:tc>
                  <a:txBody>
                    <a:bodyPr/>
                    <a:lstStyle/>
                    <a:p>
                      <a:r>
                        <a:rPr lang="en-US" sz="2400" dirty="0"/>
                        <a:t>Andrew</a:t>
                      </a:r>
                    </a:p>
                  </a:txBody>
                  <a:tcPr>
                    <a:solidFill>
                      <a:srgbClr val="C0504D"/>
                    </a:solidFill>
                  </a:tcPr>
                </a:tc>
                <a:tc>
                  <a:txBody>
                    <a:bodyPr/>
                    <a:lstStyle/>
                    <a:p>
                      <a:r>
                        <a:rPr lang="en-US" sz="2400" dirty="0"/>
                        <a:t>Chloe</a:t>
                      </a:r>
                    </a:p>
                  </a:txBody>
                  <a:tcPr>
                    <a:solidFill>
                      <a:srgbClr val="C0504D"/>
                    </a:solidFill>
                  </a:tcPr>
                </a:tc>
                <a:tc>
                  <a:txBody>
                    <a:bodyPr/>
                    <a:lstStyle/>
                    <a:p>
                      <a:endParaRPr lang="en-US" sz="2400" dirty="0"/>
                    </a:p>
                  </a:txBody>
                  <a:tcPr/>
                </a:tc>
                <a:extLst>
                  <a:ext uri="{0D108BD9-81ED-4DB2-BD59-A6C34878D82A}">
                    <a16:rowId xmlns:a16="http://schemas.microsoft.com/office/drawing/2014/main" val="10000"/>
                  </a:ext>
                </a:extLst>
              </a:tr>
              <a:tr h="370840">
                <a:tc>
                  <a:txBody>
                    <a:bodyPr/>
                    <a:lstStyle/>
                    <a:p>
                      <a:r>
                        <a:rPr lang="en-US" sz="2400" dirty="0"/>
                        <a:t>Hospital B-1</a:t>
                      </a:r>
                    </a:p>
                  </a:txBody>
                  <a:tcPr/>
                </a:tc>
                <a:tc>
                  <a:txBody>
                    <a:bodyPr/>
                    <a:lstStyle/>
                    <a:p>
                      <a:r>
                        <a:rPr lang="en-US" sz="2400" dirty="0"/>
                        <a:t>Chloe</a:t>
                      </a:r>
                    </a:p>
                  </a:txBody>
                  <a:tcPr>
                    <a:solidFill>
                      <a:srgbClr val="9BBB59"/>
                    </a:solidFill>
                  </a:tcPr>
                </a:tc>
                <a:tc>
                  <a:txBody>
                    <a:bodyPr/>
                    <a:lstStyle/>
                    <a:p>
                      <a:r>
                        <a:rPr lang="en-US" sz="2400" dirty="0"/>
                        <a:t>Bart</a:t>
                      </a:r>
                    </a:p>
                  </a:txBody>
                  <a:tcPr>
                    <a:solidFill>
                      <a:srgbClr val="C0504D"/>
                    </a:solidFill>
                  </a:tcPr>
                </a:tc>
                <a:tc>
                  <a:txBody>
                    <a:bodyPr/>
                    <a:lstStyle/>
                    <a:p>
                      <a:endParaRPr lang="en-US" sz="2400" dirty="0"/>
                    </a:p>
                  </a:txBody>
                  <a:tcPr/>
                </a:tc>
                <a:extLst>
                  <a:ext uri="{0D108BD9-81ED-4DB2-BD59-A6C34878D82A}">
                    <a16:rowId xmlns:a16="http://schemas.microsoft.com/office/drawing/2014/main" val="10001"/>
                  </a:ext>
                </a:extLst>
              </a:tr>
              <a:tr h="370840">
                <a:tc>
                  <a:txBody>
                    <a:bodyPr/>
                    <a:lstStyle/>
                    <a:p>
                      <a:r>
                        <a:rPr lang="en-US" sz="2400" dirty="0"/>
                        <a:t>Hospital C-2</a:t>
                      </a:r>
                    </a:p>
                  </a:txBody>
                  <a:tcPr/>
                </a:tc>
                <a:tc>
                  <a:txBody>
                    <a:bodyPr/>
                    <a:lstStyle/>
                    <a:p>
                      <a:r>
                        <a:rPr lang="en-US" sz="2400" dirty="0"/>
                        <a:t>Bart</a:t>
                      </a:r>
                    </a:p>
                  </a:txBody>
                  <a:tcPr>
                    <a:solidFill>
                      <a:srgbClr val="9BBB59"/>
                    </a:solidFill>
                  </a:tcPr>
                </a:tc>
                <a:tc>
                  <a:txBody>
                    <a:bodyPr/>
                    <a:lstStyle/>
                    <a:p>
                      <a:r>
                        <a:rPr lang="en-US" sz="2400" dirty="0"/>
                        <a:t>Andrew</a:t>
                      </a:r>
                    </a:p>
                  </a:txBody>
                  <a:tcPr>
                    <a:solidFill>
                      <a:srgbClr val="9BBB59"/>
                    </a:solidFill>
                  </a:tcPr>
                </a:tc>
                <a:tc>
                  <a:txBody>
                    <a:bodyPr/>
                    <a:lstStyle/>
                    <a:p>
                      <a:endParaRPr lang="en-US" sz="2400" dirty="0"/>
                    </a:p>
                  </a:txBody>
                  <a:tcPr/>
                </a:tc>
                <a:extLst>
                  <a:ext uri="{0D108BD9-81ED-4DB2-BD59-A6C34878D82A}">
                    <a16:rowId xmlns:a16="http://schemas.microsoft.com/office/drawing/2014/main" val="10002"/>
                  </a:ext>
                </a:extLst>
              </a:tr>
            </a:tbl>
          </a:graphicData>
        </a:graphic>
      </p:graphicFrame>
      <p:sp>
        <p:nvSpPr>
          <p:cNvPr id="35" name="TextBox 34">
            <a:extLst>
              <a:ext uri="{FF2B5EF4-FFF2-40B4-BE49-F238E27FC236}">
                <a16:creationId xmlns:a16="http://schemas.microsoft.com/office/drawing/2014/main" id="{1D0FD6DA-3F42-4A8C-932A-02DE60DD8919}"/>
              </a:ext>
            </a:extLst>
          </p:cNvPr>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36" name="TextBox 35">
            <a:extLst>
              <a:ext uri="{FF2B5EF4-FFF2-40B4-BE49-F238E27FC236}">
                <a16:creationId xmlns:a16="http://schemas.microsoft.com/office/drawing/2014/main" id="{A7213DB6-B143-44E5-8992-596014F314ED}"/>
              </a:ext>
            </a:extLst>
          </p:cNvPr>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pic>
        <p:nvPicPr>
          <p:cNvPr id="37" name="Picture 36" descr="Icon&#10;&#10;Description automatically generated">
            <a:extLst>
              <a:ext uri="{FF2B5EF4-FFF2-40B4-BE49-F238E27FC236}">
                <a16:creationId xmlns:a16="http://schemas.microsoft.com/office/drawing/2014/main" id="{F950A9D6-64EC-4A78-932D-898A5993FEDB}"/>
              </a:ext>
            </a:extLst>
          </p:cNvPr>
          <p:cNvPicPr>
            <a:picLocks noChangeAspect="1"/>
          </p:cNvPicPr>
          <p:nvPr/>
        </p:nvPicPr>
        <p:blipFill>
          <a:blip r:embed="rId3"/>
          <a:stretch>
            <a:fillRect/>
          </a:stretch>
        </p:blipFill>
        <p:spPr>
          <a:xfrm>
            <a:off x="3256676" y="1463372"/>
            <a:ext cx="895874" cy="887730"/>
          </a:xfrm>
          <a:prstGeom prst="rect">
            <a:avLst/>
          </a:prstGeom>
        </p:spPr>
      </p:pic>
      <p:pic>
        <p:nvPicPr>
          <p:cNvPr id="38" name="Picture 37" descr="Icon&#10;&#10;Description automatically generated">
            <a:extLst>
              <a:ext uri="{FF2B5EF4-FFF2-40B4-BE49-F238E27FC236}">
                <a16:creationId xmlns:a16="http://schemas.microsoft.com/office/drawing/2014/main" id="{DF6D825A-0B50-48B6-BE40-63E27D29249E}"/>
              </a:ext>
            </a:extLst>
          </p:cNvPr>
          <p:cNvPicPr>
            <a:picLocks noChangeAspect="1"/>
          </p:cNvPicPr>
          <p:nvPr/>
        </p:nvPicPr>
        <p:blipFill>
          <a:blip r:embed="rId4"/>
          <a:stretch>
            <a:fillRect/>
          </a:stretch>
        </p:blipFill>
        <p:spPr>
          <a:xfrm>
            <a:off x="5228963" y="1468680"/>
            <a:ext cx="895874" cy="882422"/>
          </a:xfrm>
          <a:prstGeom prst="rect">
            <a:avLst/>
          </a:prstGeom>
        </p:spPr>
      </p:pic>
      <p:pic>
        <p:nvPicPr>
          <p:cNvPr id="39" name="Picture 38" descr="Icon&#10;&#10;Description automatically generated">
            <a:extLst>
              <a:ext uri="{FF2B5EF4-FFF2-40B4-BE49-F238E27FC236}">
                <a16:creationId xmlns:a16="http://schemas.microsoft.com/office/drawing/2014/main" id="{5B65E6CD-4304-4F25-A58E-5CE9CEB0A891}"/>
              </a:ext>
            </a:extLst>
          </p:cNvPr>
          <p:cNvPicPr>
            <a:picLocks noChangeAspect="1"/>
          </p:cNvPicPr>
          <p:nvPr/>
        </p:nvPicPr>
        <p:blipFill>
          <a:blip r:embed="rId5"/>
          <a:stretch>
            <a:fillRect/>
          </a:stretch>
        </p:blipFill>
        <p:spPr>
          <a:xfrm>
            <a:off x="7010400" y="1468680"/>
            <a:ext cx="885024" cy="887730"/>
          </a:xfrm>
          <a:prstGeom prst="rect">
            <a:avLst/>
          </a:prstGeom>
        </p:spPr>
      </p:pic>
      <p:sp>
        <p:nvSpPr>
          <p:cNvPr id="40" name="Heart 39">
            <a:extLst>
              <a:ext uri="{FF2B5EF4-FFF2-40B4-BE49-F238E27FC236}">
                <a16:creationId xmlns:a16="http://schemas.microsoft.com/office/drawing/2014/main" id="{D2E35732-1496-42C5-A6C5-22F19668AFD3}"/>
              </a:ext>
            </a:extLst>
          </p:cNvPr>
          <p:cNvSpPr/>
          <p:nvPr/>
        </p:nvSpPr>
        <p:spPr>
          <a:xfrm>
            <a:off x="1179104" y="2919671"/>
            <a:ext cx="278221" cy="180775"/>
          </a:xfrm>
          <a:prstGeom prst="hear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Content Placeholder 2">
            <a:extLst>
              <a:ext uri="{FF2B5EF4-FFF2-40B4-BE49-F238E27FC236}">
                <a16:creationId xmlns:a16="http://schemas.microsoft.com/office/drawing/2014/main" id="{06F0191D-8BB5-4D74-84E0-621C0D92065D}"/>
              </a:ext>
            </a:extLst>
          </p:cNvPr>
          <p:cNvSpPr txBox="1">
            <a:spLocks/>
          </p:cNvSpPr>
          <p:nvPr/>
        </p:nvSpPr>
        <p:spPr>
          <a:xfrm>
            <a:off x="457200" y="1752601"/>
            <a:ext cx="2695575" cy="598502"/>
          </a:xfrm>
          <a:prstGeom prst="rect">
            <a:avLst/>
          </a:prstGeom>
        </p:spPr>
        <p:txBody>
          <a:bodyPr vert="horz" lIns="91440" tIns="45720" rIns="91440" bIns="45720" rtlCol="0">
            <a:normAutofit fontScale="92500" lnSpcReduction="2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Couples list ranks as pairs.</a:t>
            </a:r>
          </a:p>
        </p:txBody>
      </p:sp>
      <p:sp>
        <p:nvSpPr>
          <p:cNvPr id="13" name="Rounded Rectangle 5">
            <a:extLst>
              <a:ext uri="{FF2B5EF4-FFF2-40B4-BE49-F238E27FC236}">
                <a16:creationId xmlns:a16="http://schemas.microsoft.com/office/drawing/2014/main" id="{59D76758-E80A-46C9-A797-3E0E32F7D2E2}"/>
              </a:ext>
            </a:extLst>
          </p:cNvPr>
          <p:cNvSpPr/>
          <p:nvPr/>
        </p:nvSpPr>
        <p:spPr>
          <a:xfrm>
            <a:off x="457200" y="5953124"/>
            <a:ext cx="8229600" cy="676275"/>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t>Is this a </a:t>
            </a:r>
            <a:r>
              <a:rPr lang="en-US" sz="4000" b="1" dirty="0"/>
              <a:t>stable matching?</a:t>
            </a:r>
            <a:endParaRPr lang="en-US" sz="4000" dirty="0"/>
          </a:p>
        </p:txBody>
      </p:sp>
    </p:spTree>
    <p:extLst>
      <p:ext uri="{BB962C8B-B14F-4D97-AF65-F5344CB8AC3E}">
        <p14:creationId xmlns:p14="http://schemas.microsoft.com/office/powerpoint/2010/main" val="139502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31487" cy="1371600"/>
          </a:xfrm>
        </p:spPr>
        <p:txBody>
          <a:bodyPr>
            <a:normAutofit/>
          </a:bodyPr>
          <a:lstStyle/>
          <a:p>
            <a:r>
              <a:rPr lang="en-US" dirty="0"/>
              <a:t>Handling Couples</a:t>
            </a:r>
          </a:p>
        </p:txBody>
      </p:sp>
      <p:sp>
        <p:nvSpPr>
          <p:cNvPr id="4" name="Slide Number Placeholder 3">
            <a:extLst>
              <a:ext uri="{FF2B5EF4-FFF2-40B4-BE49-F238E27FC236}">
                <a16:creationId xmlns:a16="http://schemas.microsoft.com/office/drawing/2014/main" id="{B01DD963-0BAB-3740-81E9-70E7B65BBDAB}"/>
              </a:ext>
            </a:extLst>
          </p:cNvPr>
          <p:cNvSpPr>
            <a:spLocks noGrp="1"/>
          </p:cNvSpPr>
          <p:nvPr>
            <p:ph type="sldNum" sz="quarter" idx="12"/>
          </p:nvPr>
        </p:nvSpPr>
        <p:spPr/>
        <p:txBody>
          <a:bodyPr/>
          <a:lstStyle/>
          <a:p>
            <a:fld id="{A2EF37A0-74FC-AB4F-AE4C-D9BFC6719E9F}" type="slidenum">
              <a:rPr lang="en-US" smtClean="0"/>
              <a:t>103</a:t>
            </a:fld>
            <a:endParaRPr lang="en-US" dirty="0"/>
          </a:p>
        </p:txBody>
      </p:sp>
      <p:graphicFrame>
        <p:nvGraphicFramePr>
          <p:cNvPr id="33" name="Content Placeholder 3">
            <a:extLst>
              <a:ext uri="{FF2B5EF4-FFF2-40B4-BE49-F238E27FC236}">
                <a16:creationId xmlns:a16="http://schemas.microsoft.com/office/drawing/2014/main" id="{D5DD086C-E149-4D6C-B983-A60245B7742A}"/>
              </a:ext>
            </a:extLst>
          </p:cNvPr>
          <p:cNvGraphicFramePr>
            <a:graphicFrameLocks noGrp="1"/>
          </p:cNvGraphicFramePr>
          <p:nvPr>
            <p:ph idx="1"/>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Andrew</a:t>
                      </a:r>
                    </a:p>
                  </a:txBody>
                  <a:tcPr/>
                </a:tc>
                <a:tc rowSpan="2">
                  <a:txBody>
                    <a:bodyPr/>
                    <a:lstStyle/>
                    <a:p>
                      <a:r>
                        <a:rPr lang="en-US" sz="2400" dirty="0"/>
                        <a:t>Hospital A</a:t>
                      </a:r>
                    </a:p>
                    <a:p>
                      <a:r>
                        <a:rPr lang="en-US" sz="2400" dirty="0"/>
                        <a:t>Hospital B</a:t>
                      </a:r>
                    </a:p>
                  </a:txBody>
                  <a:tcPr>
                    <a:solidFill>
                      <a:srgbClr val="C0504D"/>
                    </a:solidFill>
                  </a:tcPr>
                </a:tc>
                <a:tc rowSpan="2">
                  <a:txBody>
                    <a:bodyPr/>
                    <a:lstStyle/>
                    <a:p>
                      <a:r>
                        <a:rPr lang="en-US" sz="2400" dirty="0"/>
                        <a:t>Hospital C</a:t>
                      </a:r>
                    </a:p>
                    <a:p>
                      <a:r>
                        <a:rPr lang="en-US" sz="2400" dirty="0"/>
                        <a:t>Hospital C</a:t>
                      </a:r>
                    </a:p>
                  </a:txBody>
                  <a:tcPr>
                    <a:solidFill>
                      <a:srgbClr val="9BBB59"/>
                    </a:solidFill>
                  </a:tcPr>
                </a:tc>
                <a:tc rowSpan="2">
                  <a:txBody>
                    <a:bodyPr/>
                    <a:lstStyle/>
                    <a:p>
                      <a:endParaRPr lang="en-US" sz="2400" dirty="0"/>
                    </a:p>
                  </a:txBody>
                  <a:tcPr/>
                </a:tc>
                <a:extLst>
                  <a:ext uri="{0D108BD9-81ED-4DB2-BD59-A6C34878D82A}">
                    <a16:rowId xmlns:a16="http://schemas.microsoft.com/office/drawing/2014/main" val="10000"/>
                  </a:ext>
                </a:extLst>
              </a:tr>
              <a:tr h="311785">
                <a:tc>
                  <a:txBody>
                    <a:bodyPr/>
                    <a:lstStyle/>
                    <a:p>
                      <a:r>
                        <a:rPr lang="en-US" sz="2400" dirty="0"/>
                        <a:t>Bart</a:t>
                      </a:r>
                    </a:p>
                  </a:txBody>
                  <a:tcPr/>
                </a:tc>
                <a:tc vMerge="1">
                  <a:txBody>
                    <a:bodyPr/>
                    <a:lstStyle/>
                    <a:p>
                      <a:r>
                        <a:rPr lang="en-US" sz="2400" dirty="0"/>
                        <a:t>Hospital B</a:t>
                      </a:r>
                    </a:p>
                  </a:txBody>
                  <a:tcPr>
                    <a:solidFill>
                      <a:srgbClr val="D7D7D7"/>
                    </a:solidFill>
                  </a:tcPr>
                </a:tc>
                <a:tc vMerge="1">
                  <a:txBody>
                    <a:bodyPr/>
                    <a:lstStyle/>
                    <a:p>
                      <a:endParaRPr lang="en-US" sz="2400" dirty="0"/>
                    </a:p>
                  </a:txBody>
                  <a:tcPr>
                    <a:solidFill>
                      <a:srgbClr val="D7D7D7"/>
                    </a:solidFill>
                  </a:tcPr>
                </a:tc>
                <a:tc vMerge="1">
                  <a:txBody>
                    <a:bodyPr/>
                    <a:lstStyle/>
                    <a:p>
                      <a:endParaRPr lang="en-US" sz="2400" dirty="0"/>
                    </a:p>
                  </a:txBody>
                  <a:tcPr>
                    <a:solidFill>
                      <a:srgbClr val="D7D7D7"/>
                    </a:solidFill>
                  </a:tcPr>
                </a:tc>
                <a:extLst>
                  <a:ext uri="{0D108BD9-81ED-4DB2-BD59-A6C34878D82A}">
                    <a16:rowId xmlns:a16="http://schemas.microsoft.com/office/drawing/2014/main" val="10001"/>
                  </a:ext>
                </a:extLst>
              </a:tr>
              <a:tr h="370840">
                <a:tc>
                  <a:txBody>
                    <a:bodyPr/>
                    <a:lstStyle/>
                    <a:p>
                      <a:r>
                        <a:rPr lang="en-US" sz="2400" dirty="0"/>
                        <a:t>Chloe</a:t>
                      </a:r>
                    </a:p>
                  </a:txBody>
                  <a:tcPr/>
                </a:tc>
                <a:tc>
                  <a:txBody>
                    <a:bodyPr/>
                    <a:lstStyle/>
                    <a:p>
                      <a:r>
                        <a:rPr lang="en-US" sz="2400" dirty="0"/>
                        <a:t>Hospital A</a:t>
                      </a:r>
                    </a:p>
                  </a:txBody>
                  <a:tcPr>
                    <a:solidFill>
                      <a:srgbClr val="9BBB59"/>
                    </a:solidFill>
                  </a:tcPr>
                </a:tc>
                <a:tc>
                  <a:txBody>
                    <a:bodyPr/>
                    <a:lstStyle/>
                    <a:p>
                      <a:r>
                        <a:rPr lang="en-US" sz="2400" dirty="0"/>
                        <a:t>Hospital B</a:t>
                      </a:r>
                    </a:p>
                  </a:txBody>
                  <a:tcPr>
                    <a:solidFill>
                      <a:srgbClr val="C0504D"/>
                    </a:solidFill>
                  </a:tcPr>
                </a:tc>
                <a:tc>
                  <a:txBody>
                    <a:bodyPr/>
                    <a:lstStyle/>
                    <a:p>
                      <a:endParaRPr lang="en-US" sz="2400" dirty="0"/>
                    </a:p>
                  </a:txBody>
                  <a:tcPr>
                    <a:solidFill>
                      <a:srgbClr val="ECECEC"/>
                    </a:solidFill>
                  </a:tcPr>
                </a:tc>
                <a:extLst>
                  <a:ext uri="{0D108BD9-81ED-4DB2-BD59-A6C34878D82A}">
                    <a16:rowId xmlns:a16="http://schemas.microsoft.com/office/drawing/2014/main" val="10002"/>
                  </a:ext>
                </a:extLst>
              </a:tr>
            </a:tbl>
          </a:graphicData>
        </a:graphic>
      </p:graphicFrame>
      <p:graphicFrame>
        <p:nvGraphicFramePr>
          <p:cNvPr id="34" name="Content Placeholder 3">
            <a:extLst>
              <a:ext uri="{FF2B5EF4-FFF2-40B4-BE49-F238E27FC236}">
                <a16:creationId xmlns:a16="http://schemas.microsoft.com/office/drawing/2014/main" id="{3369D598-FE0F-4753-82DB-870516220897}"/>
              </a:ext>
            </a:extLst>
          </p:cNvPr>
          <p:cNvGraphicFramePr>
            <a:graphicFrameLocks/>
          </p:cNvGraphicFramePr>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Hospital A-1</a:t>
                      </a:r>
                    </a:p>
                  </a:txBody>
                  <a:tcPr/>
                </a:tc>
                <a:tc>
                  <a:txBody>
                    <a:bodyPr/>
                    <a:lstStyle/>
                    <a:p>
                      <a:r>
                        <a:rPr lang="en-US" sz="2400" dirty="0"/>
                        <a:t>Andrew</a:t>
                      </a:r>
                    </a:p>
                  </a:txBody>
                  <a:tcPr>
                    <a:solidFill>
                      <a:srgbClr val="C0504D"/>
                    </a:solidFill>
                  </a:tcPr>
                </a:tc>
                <a:tc>
                  <a:txBody>
                    <a:bodyPr/>
                    <a:lstStyle/>
                    <a:p>
                      <a:r>
                        <a:rPr lang="en-US" sz="2400" dirty="0"/>
                        <a:t>Chloe</a:t>
                      </a:r>
                    </a:p>
                  </a:txBody>
                  <a:tcPr>
                    <a:solidFill>
                      <a:srgbClr val="C0504D"/>
                    </a:solidFill>
                  </a:tcPr>
                </a:tc>
                <a:tc>
                  <a:txBody>
                    <a:bodyPr/>
                    <a:lstStyle/>
                    <a:p>
                      <a:endParaRPr lang="en-US" sz="2400" dirty="0"/>
                    </a:p>
                  </a:txBody>
                  <a:tcPr/>
                </a:tc>
                <a:extLst>
                  <a:ext uri="{0D108BD9-81ED-4DB2-BD59-A6C34878D82A}">
                    <a16:rowId xmlns:a16="http://schemas.microsoft.com/office/drawing/2014/main" val="10000"/>
                  </a:ext>
                </a:extLst>
              </a:tr>
              <a:tr h="370840">
                <a:tc>
                  <a:txBody>
                    <a:bodyPr/>
                    <a:lstStyle/>
                    <a:p>
                      <a:r>
                        <a:rPr lang="en-US" sz="2400" dirty="0"/>
                        <a:t>Hospital B-1</a:t>
                      </a:r>
                    </a:p>
                  </a:txBody>
                  <a:tcPr/>
                </a:tc>
                <a:tc>
                  <a:txBody>
                    <a:bodyPr/>
                    <a:lstStyle/>
                    <a:p>
                      <a:r>
                        <a:rPr lang="en-US" sz="2400" dirty="0"/>
                        <a:t>Chloe</a:t>
                      </a:r>
                    </a:p>
                  </a:txBody>
                  <a:tcPr>
                    <a:solidFill>
                      <a:srgbClr val="9BBB59"/>
                    </a:solidFill>
                  </a:tcPr>
                </a:tc>
                <a:tc>
                  <a:txBody>
                    <a:bodyPr/>
                    <a:lstStyle/>
                    <a:p>
                      <a:r>
                        <a:rPr lang="en-US" sz="2400" dirty="0"/>
                        <a:t>Bart</a:t>
                      </a:r>
                    </a:p>
                  </a:txBody>
                  <a:tcPr>
                    <a:solidFill>
                      <a:srgbClr val="C0504D"/>
                    </a:solidFill>
                  </a:tcPr>
                </a:tc>
                <a:tc>
                  <a:txBody>
                    <a:bodyPr/>
                    <a:lstStyle/>
                    <a:p>
                      <a:endParaRPr lang="en-US" sz="2400" dirty="0"/>
                    </a:p>
                  </a:txBody>
                  <a:tcPr/>
                </a:tc>
                <a:extLst>
                  <a:ext uri="{0D108BD9-81ED-4DB2-BD59-A6C34878D82A}">
                    <a16:rowId xmlns:a16="http://schemas.microsoft.com/office/drawing/2014/main" val="10001"/>
                  </a:ext>
                </a:extLst>
              </a:tr>
              <a:tr h="370840">
                <a:tc>
                  <a:txBody>
                    <a:bodyPr/>
                    <a:lstStyle/>
                    <a:p>
                      <a:r>
                        <a:rPr lang="en-US" sz="2400" dirty="0"/>
                        <a:t>Hospital C-2</a:t>
                      </a:r>
                    </a:p>
                  </a:txBody>
                  <a:tcPr/>
                </a:tc>
                <a:tc>
                  <a:txBody>
                    <a:bodyPr/>
                    <a:lstStyle/>
                    <a:p>
                      <a:r>
                        <a:rPr lang="en-US" sz="2400" dirty="0"/>
                        <a:t>Bart</a:t>
                      </a:r>
                    </a:p>
                  </a:txBody>
                  <a:tcPr>
                    <a:solidFill>
                      <a:srgbClr val="9BBB59"/>
                    </a:solidFill>
                  </a:tcPr>
                </a:tc>
                <a:tc>
                  <a:txBody>
                    <a:bodyPr/>
                    <a:lstStyle/>
                    <a:p>
                      <a:r>
                        <a:rPr lang="en-US" sz="2400" dirty="0"/>
                        <a:t>Andrew</a:t>
                      </a:r>
                    </a:p>
                  </a:txBody>
                  <a:tcPr>
                    <a:solidFill>
                      <a:srgbClr val="9BBB59"/>
                    </a:solidFill>
                  </a:tcPr>
                </a:tc>
                <a:tc>
                  <a:txBody>
                    <a:bodyPr/>
                    <a:lstStyle/>
                    <a:p>
                      <a:endParaRPr lang="en-US" sz="2400" dirty="0"/>
                    </a:p>
                  </a:txBody>
                  <a:tcPr/>
                </a:tc>
                <a:extLst>
                  <a:ext uri="{0D108BD9-81ED-4DB2-BD59-A6C34878D82A}">
                    <a16:rowId xmlns:a16="http://schemas.microsoft.com/office/drawing/2014/main" val="10002"/>
                  </a:ext>
                </a:extLst>
              </a:tr>
            </a:tbl>
          </a:graphicData>
        </a:graphic>
      </p:graphicFrame>
      <p:sp>
        <p:nvSpPr>
          <p:cNvPr id="35" name="TextBox 34">
            <a:extLst>
              <a:ext uri="{FF2B5EF4-FFF2-40B4-BE49-F238E27FC236}">
                <a16:creationId xmlns:a16="http://schemas.microsoft.com/office/drawing/2014/main" id="{1D0FD6DA-3F42-4A8C-932A-02DE60DD8919}"/>
              </a:ext>
            </a:extLst>
          </p:cNvPr>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36" name="TextBox 35">
            <a:extLst>
              <a:ext uri="{FF2B5EF4-FFF2-40B4-BE49-F238E27FC236}">
                <a16:creationId xmlns:a16="http://schemas.microsoft.com/office/drawing/2014/main" id="{A7213DB6-B143-44E5-8992-596014F314ED}"/>
              </a:ext>
            </a:extLst>
          </p:cNvPr>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pic>
        <p:nvPicPr>
          <p:cNvPr id="37" name="Picture 36" descr="Icon&#10;&#10;Description automatically generated">
            <a:extLst>
              <a:ext uri="{FF2B5EF4-FFF2-40B4-BE49-F238E27FC236}">
                <a16:creationId xmlns:a16="http://schemas.microsoft.com/office/drawing/2014/main" id="{F950A9D6-64EC-4A78-932D-898A5993FEDB}"/>
              </a:ext>
            </a:extLst>
          </p:cNvPr>
          <p:cNvPicPr>
            <a:picLocks noChangeAspect="1"/>
          </p:cNvPicPr>
          <p:nvPr/>
        </p:nvPicPr>
        <p:blipFill>
          <a:blip r:embed="rId3"/>
          <a:stretch>
            <a:fillRect/>
          </a:stretch>
        </p:blipFill>
        <p:spPr>
          <a:xfrm>
            <a:off x="3256676" y="1463372"/>
            <a:ext cx="895874" cy="887730"/>
          </a:xfrm>
          <a:prstGeom prst="rect">
            <a:avLst/>
          </a:prstGeom>
        </p:spPr>
      </p:pic>
      <p:pic>
        <p:nvPicPr>
          <p:cNvPr id="38" name="Picture 37" descr="Icon&#10;&#10;Description automatically generated">
            <a:extLst>
              <a:ext uri="{FF2B5EF4-FFF2-40B4-BE49-F238E27FC236}">
                <a16:creationId xmlns:a16="http://schemas.microsoft.com/office/drawing/2014/main" id="{DF6D825A-0B50-48B6-BE40-63E27D29249E}"/>
              </a:ext>
            </a:extLst>
          </p:cNvPr>
          <p:cNvPicPr>
            <a:picLocks noChangeAspect="1"/>
          </p:cNvPicPr>
          <p:nvPr/>
        </p:nvPicPr>
        <p:blipFill>
          <a:blip r:embed="rId4"/>
          <a:stretch>
            <a:fillRect/>
          </a:stretch>
        </p:blipFill>
        <p:spPr>
          <a:xfrm>
            <a:off x="5228963" y="1468680"/>
            <a:ext cx="895874" cy="882422"/>
          </a:xfrm>
          <a:prstGeom prst="rect">
            <a:avLst/>
          </a:prstGeom>
        </p:spPr>
      </p:pic>
      <p:pic>
        <p:nvPicPr>
          <p:cNvPr id="39" name="Picture 38" descr="Icon&#10;&#10;Description automatically generated">
            <a:extLst>
              <a:ext uri="{FF2B5EF4-FFF2-40B4-BE49-F238E27FC236}">
                <a16:creationId xmlns:a16="http://schemas.microsoft.com/office/drawing/2014/main" id="{5B65E6CD-4304-4F25-A58E-5CE9CEB0A891}"/>
              </a:ext>
            </a:extLst>
          </p:cNvPr>
          <p:cNvPicPr>
            <a:picLocks noChangeAspect="1"/>
          </p:cNvPicPr>
          <p:nvPr/>
        </p:nvPicPr>
        <p:blipFill>
          <a:blip r:embed="rId5"/>
          <a:stretch>
            <a:fillRect/>
          </a:stretch>
        </p:blipFill>
        <p:spPr>
          <a:xfrm>
            <a:off x="7010400" y="1468680"/>
            <a:ext cx="885024" cy="887730"/>
          </a:xfrm>
          <a:prstGeom prst="rect">
            <a:avLst/>
          </a:prstGeom>
        </p:spPr>
      </p:pic>
      <p:sp>
        <p:nvSpPr>
          <p:cNvPr id="40" name="Heart 39">
            <a:extLst>
              <a:ext uri="{FF2B5EF4-FFF2-40B4-BE49-F238E27FC236}">
                <a16:creationId xmlns:a16="http://schemas.microsoft.com/office/drawing/2014/main" id="{D2E35732-1496-42C5-A6C5-22F19668AFD3}"/>
              </a:ext>
            </a:extLst>
          </p:cNvPr>
          <p:cNvSpPr/>
          <p:nvPr/>
        </p:nvSpPr>
        <p:spPr>
          <a:xfrm>
            <a:off x="1179104" y="2919671"/>
            <a:ext cx="278221" cy="180775"/>
          </a:xfrm>
          <a:prstGeom prst="hear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Content Placeholder 2">
            <a:extLst>
              <a:ext uri="{FF2B5EF4-FFF2-40B4-BE49-F238E27FC236}">
                <a16:creationId xmlns:a16="http://schemas.microsoft.com/office/drawing/2014/main" id="{06F0191D-8BB5-4D74-84E0-621C0D92065D}"/>
              </a:ext>
            </a:extLst>
          </p:cNvPr>
          <p:cNvSpPr txBox="1">
            <a:spLocks/>
          </p:cNvSpPr>
          <p:nvPr/>
        </p:nvSpPr>
        <p:spPr>
          <a:xfrm>
            <a:off x="457200" y="1752601"/>
            <a:ext cx="2695575" cy="598502"/>
          </a:xfrm>
          <a:prstGeom prst="rect">
            <a:avLst/>
          </a:prstGeom>
        </p:spPr>
        <p:txBody>
          <a:bodyPr vert="horz" lIns="91440" tIns="45720" rIns="91440" bIns="45720" rtlCol="0">
            <a:normAutofit fontScale="92500" lnSpcReduction="2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Couples list ranks as pairs.</a:t>
            </a:r>
          </a:p>
        </p:txBody>
      </p:sp>
      <p:sp>
        <p:nvSpPr>
          <p:cNvPr id="13" name="Rounded Rectangle 5">
            <a:extLst>
              <a:ext uri="{FF2B5EF4-FFF2-40B4-BE49-F238E27FC236}">
                <a16:creationId xmlns:a16="http://schemas.microsoft.com/office/drawing/2014/main" id="{59D76758-E80A-46C9-A797-3E0E32F7D2E2}"/>
              </a:ext>
            </a:extLst>
          </p:cNvPr>
          <p:cNvSpPr/>
          <p:nvPr/>
        </p:nvSpPr>
        <p:spPr>
          <a:xfrm>
            <a:off x="457200" y="5953124"/>
            <a:ext cx="8229600" cy="676275"/>
          </a:xfrm>
          <a:prstGeom prst="roundRect">
            <a:avLst/>
          </a:prstGeom>
          <a:solidFill>
            <a:schemeClr val="accent2">
              <a:lumMod val="60000"/>
              <a:lumOff val="40000"/>
            </a:schemeClr>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t>No! Hospital A and Chloe are </a:t>
            </a:r>
            <a:r>
              <a:rPr lang="en-US" sz="4000" dirty="0">
                <a:sym typeface="Wingdings" panose="05000000000000000000" pitchFamily="2" charset="2"/>
              </a:rPr>
              <a:t> </a:t>
            </a:r>
            <a:endParaRPr lang="en-US" sz="4000" dirty="0"/>
          </a:p>
        </p:txBody>
      </p:sp>
    </p:spTree>
    <p:extLst>
      <p:ext uri="{BB962C8B-B14F-4D97-AF65-F5344CB8AC3E}">
        <p14:creationId xmlns:p14="http://schemas.microsoft.com/office/powerpoint/2010/main" val="412589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31487" cy="1371600"/>
          </a:xfrm>
        </p:spPr>
        <p:txBody>
          <a:bodyPr>
            <a:normAutofit/>
          </a:bodyPr>
          <a:lstStyle/>
          <a:p>
            <a:r>
              <a:rPr lang="en-US" dirty="0"/>
              <a:t>Handling Couples</a:t>
            </a:r>
          </a:p>
        </p:txBody>
      </p:sp>
      <p:sp>
        <p:nvSpPr>
          <p:cNvPr id="4" name="Slide Number Placeholder 3">
            <a:extLst>
              <a:ext uri="{FF2B5EF4-FFF2-40B4-BE49-F238E27FC236}">
                <a16:creationId xmlns:a16="http://schemas.microsoft.com/office/drawing/2014/main" id="{B01DD963-0BAB-3740-81E9-70E7B65BBDAB}"/>
              </a:ext>
            </a:extLst>
          </p:cNvPr>
          <p:cNvSpPr>
            <a:spLocks noGrp="1"/>
          </p:cNvSpPr>
          <p:nvPr>
            <p:ph type="sldNum" sz="quarter" idx="12"/>
          </p:nvPr>
        </p:nvSpPr>
        <p:spPr/>
        <p:txBody>
          <a:bodyPr/>
          <a:lstStyle/>
          <a:p>
            <a:fld id="{A2EF37A0-74FC-AB4F-AE4C-D9BFC6719E9F}" type="slidenum">
              <a:rPr lang="en-US" smtClean="0"/>
              <a:t>104</a:t>
            </a:fld>
            <a:endParaRPr lang="en-US" dirty="0"/>
          </a:p>
        </p:txBody>
      </p:sp>
      <p:graphicFrame>
        <p:nvGraphicFramePr>
          <p:cNvPr id="33" name="Content Placeholder 3">
            <a:extLst>
              <a:ext uri="{FF2B5EF4-FFF2-40B4-BE49-F238E27FC236}">
                <a16:creationId xmlns:a16="http://schemas.microsoft.com/office/drawing/2014/main" id="{D5DD086C-E149-4D6C-B983-A60245B7742A}"/>
              </a:ext>
            </a:extLst>
          </p:cNvPr>
          <p:cNvGraphicFramePr>
            <a:graphicFrameLocks noGrp="1"/>
          </p:cNvGraphicFramePr>
          <p:nvPr>
            <p:ph idx="1"/>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Andrew</a:t>
                      </a:r>
                    </a:p>
                  </a:txBody>
                  <a:tcPr/>
                </a:tc>
                <a:tc rowSpan="2">
                  <a:txBody>
                    <a:bodyPr/>
                    <a:lstStyle/>
                    <a:p>
                      <a:r>
                        <a:rPr lang="en-US" sz="2400" dirty="0"/>
                        <a:t>Hospital A</a:t>
                      </a:r>
                    </a:p>
                    <a:p>
                      <a:r>
                        <a:rPr lang="en-US" sz="2400" dirty="0"/>
                        <a:t>Hospital B</a:t>
                      </a:r>
                    </a:p>
                  </a:txBody>
                  <a:tcPr>
                    <a:solidFill>
                      <a:srgbClr val="C0504D"/>
                    </a:solidFill>
                  </a:tcPr>
                </a:tc>
                <a:tc rowSpan="2">
                  <a:txBody>
                    <a:bodyPr/>
                    <a:lstStyle/>
                    <a:p>
                      <a:r>
                        <a:rPr lang="en-US" sz="2400" dirty="0"/>
                        <a:t>Hospital C</a:t>
                      </a:r>
                    </a:p>
                    <a:p>
                      <a:r>
                        <a:rPr lang="en-US" sz="2400" dirty="0"/>
                        <a:t>Hospital C</a:t>
                      </a:r>
                    </a:p>
                  </a:txBody>
                  <a:tcPr>
                    <a:solidFill>
                      <a:srgbClr val="9BBB59"/>
                    </a:solidFill>
                  </a:tcPr>
                </a:tc>
                <a:tc rowSpan="2">
                  <a:txBody>
                    <a:bodyPr/>
                    <a:lstStyle/>
                    <a:p>
                      <a:endParaRPr lang="en-US" sz="2400" dirty="0"/>
                    </a:p>
                  </a:txBody>
                  <a:tcPr/>
                </a:tc>
                <a:extLst>
                  <a:ext uri="{0D108BD9-81ED-4DB2-BD59-A6C34878D82A}">
                    <a16:rowId xmlns:a16="http://schemas.microsoft.com/office/drawing/2014/main" val="10000"/>
                  </a:ext>
                </a:extLst>
              </a:tr>
              <a:tr h="311785">
                <a:tc>
                  <a:txBody>
                    <a:bodyPr/>
                    <a:lstStyle/>
                    <a:p>
                      <a:r>
                        <a:rPr lang="en-US" sz="2400" dirty="0"/>
                        <a:t>Bart</a:t>
                      </a:r>
                    </a:p>
                  </a:txBody>
                  <a:tcPr/>
                </a:tc>
                <a:tc vMerge="1">
                  <a:txBody>
                    <a:bodyPr/>
                    <a:lstStyle/>
                    <a:p>
                      <a:r>
                        <a:rPr lang="en-US" sz="2400" dirty="0"/>
                        <a:t>Hospital B</a:t>
                      </a:r>
                    </a:p>
                  </a:txBody>
                  <a:tcPr>
                    <a:solidFill>
                      <a:srgbClr val="D7D7D7"/>
                    </a:solidFill>
                  </a:tcPr>
                </a:tc>
                <a:tc vMerge="1">
                  <a:txBody>
                    <a:bodyPr/>
                    <a:lstStyle/>
                    <a:p>
                      <a:endParaRPr lang="en-US" sz="2400" dirty="0"/>
                    </a:p>
                  </a:txBody>
                  <a:tcPr>
                    <a:solidFill>
                      <a:srgbClr val="D7D7D7"/>
                    </a:solidFill>
                  </a:tcPr>
                </a:tc>
                <a:tc vMerge="1">
                  <a:txBody>
                    <a:bodyPr/>
                    <a:lstStyle/>
                    <a:p>
                      <a:endParaRPr lang="en-US" sz="2400" dirty="0"/>
                    </a:p>
                  </a:txBody>
                  <a:tcPr>
                    <a:solidFill>
                      <a:srgbClr val="D7D7D7"/>
                    </a:solidFill>
                  </a:tcPr>
                </a:tc>
                <a:extLst>
                  <a:ext uri="{0D108BD9-81ED-4DB2-BD59-A6C34878D82A}">
                    <a16:rowId xmlns:a16="http://schemas.microsoft.com/office/drawing/2014/main" val="10001"/>
                  </a:ext>
                </a:extLst>
              </a:tr>
              <a:tr h="370840">
                <a:tc>
                  <a:txBody>
                    <a:bodyPr/>
                    <a:lstStyle/>
                    <a:p>
                      <a:r>
                        <a:rPr lang="en-US" sz="2400" dirty="0"/>
                        <a:t>Chloe</a:t>
                      </a:r>
                    </a:p>
                  </a:txBody>
                  <a:tcPr/>
                </a:tc>
                <a:tc>
                  <a:txBody>
                    <a:bodyPr/>
                    <a:lstStyle/>
                    <a:p>
                      <a:r>
                        <a:rPr lang="en-US" sz="2400" dirty="0"/>
                        <a:t>Hospital A</a:t>
                      </a:r>
                    </a:p>
                  </a:txBody>
                  <a:tcPr>
                    <a:solidFill>
                      <a:srgbClr val="9BBB59"/>
                    </a:solidFill>
                  </a:tcPr>
                </a:tc>
                <a:tc>
                  <a:txBody>
                    <a:bodyPr/>
                    <a:lstStyle/>
                    <a:p>
                      <a:r>
                        <a:rPr lang="en-US" sz="2400" dirty="0"/>
                        <a:t>Hospital B</a:t>
                      </a:r>
                    </a:p>
                  </a:txBody>
                  <a:tcPr>
                    <a:solidFill>
                      <a:srgbClr val="C0504D"/>
                    </a:solidFill>
                  </a:tcPr>
                </a:tc>
                <a:tc>
                  <a:txBody>
                    <a:bodyPr/>
                    <a:lstStyle/>
                    <a:p>
                      <a:endParaRPr lang="en-US" sz="2400" dirty="0"/>
                    </a:p>
                  </a:txBody>
                  <a:tcPr>
                    <a:solidFill>
                      <a:srgbClr val="ECECEC"/>
                    </a:solidFill>
                  </a:tcPr>
                </a:tc>
                <a:extLst>
                  <a:ext uri="{0D108BD9-81ED-4DB2-BD59-A6C34878D82A}">
                    <a16:rowId xmlns:a16="http://schemas.microsoft.com/office/drawing/2014/main" val="10002"/>
                  </a:ext>
                </a:extLst>
              </a:tr>
            </a:tbl>
          </a:graphicData>
        </a:graphic>
      </p:graphicFrame>
      <p:graphicFrame>
        <p:nvGraphicFramePr>
          <p:cNvPr id="34" name="Content Placeholder 3">
            <a:extLst>
              <a:ext uri="{FF2B5EF4-FFF2-40B4-BE49-F238E27FC236}">
                <a16:creationId xmlns:a16="http://schemas.microsoft.com/office/drawing/2014/main" id="{3369D598-FE0F-4753-82DB-870516220897}"/>
              </a:ext>
            </a:extLst>
          </p:cNvPr>
          <p:cNvGraphicFramePr>
            <a:graphicFrameLocks/>
          </p:cNvGraphicFramePr>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Hospital A-1</a:t>
                      </a:r>
                    </a:p>
                  </a:txBody>
                  <a:tcPr/>
                </a:tc>
                <a:tc>
                  <a:txBody>
                    <a:bodyPr/>
                    <a:lstStyle/>
                    <a:p>
                      <a:r>
                        <a:rPr lang="en-US" sz="2400" dirty="0"/>
                        <a:t>Andrew</a:t>
                      </a:r>
                    </a:p>
                  </a:txBody>
                  <a:tcPr>
                    <a:solidFill>
                      <a:srgbClr val="C0504D"/>
                    </a:solidFill>
                  </a:tcPr>
                </a:tc>
                <a:tc>
                  <a:txBody>
                    <a:bodyPr/>
                    <a:lstStyle/>
                    <a:p>
                      <a:r>
                        <a:rPr lang="en-US" sz="2400" dirty="0"/>
                        <a:t>Chloe</a:t>
                      </a:r>
                    </a:p>
                  </a:txBody>
                  <a:tcPr>
                    <a:solidFill>
                      <a:srgbClr val="C0504D"/>
                    </a:solidFill>
                  </a:tcPr>
                </a:tc>
                <a:tc>
                  <a:txBody>
                    <a:bodyPr/>
                    <a:lstStyle/>
                    <a:p>
                      <a:endParaRPr lang="en-US" sz="2400" dirty="0"/>
                    </a:p>
                  </a:txBody>
                  <a:tcPr/>
                </a:tc>
                <a:extLst>
                  <a:ext uri="{0D108BD9-81ED-4DB2-BD59-A6C34878D82A}">
                    <a16:rowId xmlns:a16="http://schemas.microsoft.com/office/drawing/2014/main" val="10000"/>
                  </a:ext>
                </a:extLst>
              </a:tr>
              <a:tr h="370840">
                <a:tc>
                  <a:txBody>
                    <a:bodyPr/>
                    <a:lstStyle/>
                    <a:p>
                      <a:r>
                        <a:rPr lang="en-US" sz="2400" dirty="0"/>
                        <a:t>Hospital B-1</a:t>
                      </a:r>
                    </a:p>
                  </a:txBody>
                  <a:tcPr/>
                </a:tc>
                <a:tc>
                  <a:txBody>
                    <a:bodyPr/>
                    <a:lstStyle/>
                    <a:p>
                      <a:r>
                        <a:rPr lang="en-US" sz="2400" dirty="0"/>
                        <a:t>Chloe</a:t>
                      </a:r>
                    </a:p>
                  </a:txBody>
                  <a:tcPr>
                    <a:solidFill>
                      <a:srgbClr val="9BBB59"/>
                    </a:solidFill>
                  </a:tcPr>
                </a:tc>
                <a:tc>
                  <a:txBody>
                    <a:bodyPr/>
                    <a:lstStyle/>
                    <a:p>
                      <a:r>
                        <a:rPr lang="en-US" sz="2400" dirty="0"/>
                        <a:t>Bart</a:t>
                      </a:r>
                    </a:p>
                  </a:txBody>
                  <a:tcPr>
                    <a:solidFill>
                      <a:srgbClr val="C0504D"/>
                    </a:solidFill>
                  </a:tcPr>
                </a:tc>
                <a:tc>
                  <a:txBody>
                    <a:bodyPr/>
                    <a:lstStyle/>
                    <a:p>
                      <a:endParaRPr lang="en-US" sz="2400" dirty="0"/>
                    </a:p>
                  </a:txBody>
                  <a:tcPr/>
                </a:tc>
                <a:extLst>
                  <a:ext uri="{0D108BD9-81ED-4DB2-BD59-A6C34878D82A}">
                    <a16:rowId xmlns:a16="http://schemas.microsoft.com/office/drawing/2014/main" val="10001"/>
                  </a:ext>
                </a:extLst>
              </a:tr>
              <a:tr h="370840">
                <a:tc>
                  <a:txBody>
                    <a:bodyPr/>
                    <a:lstStyle/>
                    <a:p>
                      <a:r>
                        <a:rPr lang="en-US" sz="2400" dirty="0"/>
                        <a:t>Hospital C-2</a:t>
                      </a:r>
                    </a:p>
                  </a:txBody>
                  <a:tcPr/>
                </a:tc>
                <a:tc>
                  <a:txBody>
                    <a:bodyPr/>
                    <a:lstStyle/>
                    <a:p>
                      <a:r>
                        <a:rPr lang="en-US" sz="2400" dirty="0"/>
                        <a:t>Bart</a:t>
                      </a:r>
                    </a:p>
                  </a:txBody>
                  <a:tcPr>
                    <a:solidFill>
                      <a:srgbClr val="9BBB59"/>
                    </a:solidFill>
                  </a:tcPr>
                </a:tc>
                <a:tc>
                  <a:txBody>
                    <a:bodyPr/>
                    <a:lstStyle/>
                    <a:p>
                      <a:r>
                        <a:rPr lang="en-US" sz="2400" dirty="0"/>
                        <a:t>Andrew</a:t>
                      </a:r>
                    </a:p>
                  </a:txBody>
                  <a:tcPr>
                    <a:solidFill>
                      <a:srgbClr val="9BBB59"/>
                    </a:solidFill>
                  </a:tcPr>
                </a:tc>
                <a:tc>
                  <a:txBody>
                    <a:bodyPr/>
                    <a:lstStyle/>
                    <a:p>
                      <a:endParaRPr lang="en-US" sz="2400" dirty="0"/>
                    </a:p>
                  </a:txBody>
                  <a:tcPr/>
                </a:tc>
                <a:extLst>
                  <a:ext uri="{0D108BD9-81ED-4DB2-BD59-A6C34878D82A}">
                    <a16:rowId xmlns:a16="http://schemas.microsoft.com/office/drawing/2014/main" val="10002"/>
                  </a:ext>
                </a:extLst>
              </a:tr>
            </a:tbl>
          </a:graphicData>
        </a:graphic>
      </p:graphicFrame>
      <p:sp>
        <p:nvSpPr>
          <p:cNvPr id="35" name="TextBox 34">
            <a:extLst>
              <a:ext uri="{FF2B5EF4-FFF2-40B4-BE49-F238E27FC236}">
                <a16:creationId xmlns:a16="http://schemas.microsoft.com/office/drawing/2014/main" id="{1D0FD6DA-3F42-4A8C-932A-02DE60DD8919}"/>
              </a:ext>
            </a:extLst>
          </p:cNvPr>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36" name="TextBox 35">
            <a:extLst>
              <a:ext uri="{FF2B5EF4-FFF2-40B4-BE49-F238E27FC236}">
                <a16:creationId xmlns:a16="http://schemas.microsoft.com/office/drawing/2014/main" id="{A7213DB6-B143-44E5-8992-596014F314ED}"/>
              </a:ext>
            </a:extLst>
          </p:cNvPr>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pic>
        <p:nvPicPr>
          <p:cNvPr id="37" name="Picture 36" descr="Icon&#10;&#10;Description automatically generated">
            <a:extLst>
              <a:ext uri="{FF2B5EF4-FFF2-40B4-BE49-F238E27FC236}">
                <a16:creationId xmlns:a16="http://schemas.microsoft.com/office/drawing/2014/main" id="{F950A9D6-64EC-4A78-932D-898A5993FEDB}"/>
              </a:ext>
            </a:extLst>
          </p:cNvPr>
          <p:cNvPicPr>
            <a:picLocks noChangeAspect="1"/>
          </p:cNvPicPr>
          <p:nvPr/>
        </p:nvPicPr>
        <p:blipFill>
          <a:blip r:embed="rId3"/>
          <a:stretch>
            <a:fillRect/>
          </a:stretch>
        </p:blipFill>
        <p:spPr>
          <a:xfrm>
            <a:off x="3256676" y="1463372"/>
            <a:ext cx="895874" cy="887730"/>
          </a:xfrm>
          <a:prstGeom prst="rect">
            <a:avLst/>
          </a:prstGeom>
        </p:spPr>
      </p:pic>
      <p:pic>
        <p:nvPicPr>
          <p:cNvPr id="38" name="Picture 37" descr="Icon&#10;&#10;Description automatically generated">
            <a:extLst>
              <a:ext uri="{FF2B5EF4-FFF2-40B4-BE49-F238E27FC236}">
                <a16:creationId xmlns:a16="http://schemas.microsoft.com/office/drawing/2014/main" id="{DF6D825A-0B50-48B6-BE40-63E27D29249E}"/>
              </a:ext>
            </a:extLst>
          </p:cNvPr>
          <p:cNvPicPr>
            <a:picLocks noChangeAspect="1"/>
          </p:cNvPicPr>
          <p:nvPr/>
        </p:nvPicPr>
        <p:blipFill>
          <a:blip r:embed="rId4"/>
          <a:stretch>
            <a:fillRect/>
          </a:stretch>
        </p:blipFill>
        <p:spPr>
          <a:xfrm>
            <a:off x="5228963" y="1468680"/>
            <a:ext cx="895874" cy="882422"/>
          </a:xfrm>
          <a:prstGeom prst="rect">
            <a:avLst/>
          </a:prstGeom>
        </p:spPr>
      </p:pic>
      <p:pic>
        <p:nvPicPr>
          <p:cNvPr id="39" name="Picture 38" descr="Icon&#10;&#10;Description automatically generated">
            <a:extLst>
              <a:ext uri="{FF2B5EF4-FFF2-40B4-BE49-F238E27FC236}">
                <a16:creationId xmlns:a16="http://schemas.microsoft.com/office/drawing/2014/main" id="{5B65E6CD-4304-4F25-A58E-5CE9CEB0A891}"/>
              </a:ext>
            </a:extLst>
          </p:cNvPr>
          <p:cNvPicPr>
            <a:picLocks noChangeAspect="1"/>
          </p:cNvPicPr>
          <p:nvPr/>
        </p:nvPicPr>
        <p:blipFill>
          <a:blip r:embed="rId5"/>
          <a:stretch>
            <a:fillRect/>
          </a:stretch>
        </p:blipFill>
        <p:spPr>
          <a:xfrm>
            <a:off x="7010400" y="1468680"/>
            <a:ext cx="885024" cy="887730"/>
          </a:xfrm>
          <a:prstGeom prst="rect">
            <a:avLst/>
          </a:prstGeom>
        </p:spPr>
      </p:pic>
      <p:sp>
        <p:nvSpPr>
          <p:cNvPr id="40" name="Heart 39">
            <a:extLst>
              <a:ext uri="{FF2B5EF4-FFF2-40B4-BE49-F238E27FC236}">
                <a16:creationId xmlns:a16="http://schemas.microsoft.com/office/drawing/2014/main" id="{D2E35732-1496-42C5-A6C5-22F19668AFD3}"/>
              </a:ext>
            </a:extLst>
          </p:cNvPr>
          <p:cNvSpPr/>
          <p:nvPr/>
        </p:nvSpPr>
        <p:spPr>
          <a:xfrm>
            <a:off x="1179104" y="2919671"/>
            <a:ext cx="278221" cy="180775"/>
          </a:xfrm>
          <a:prstGeom prst="hear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Content Placeholder 2">
            <a:extLst>
              <a:ext uri="{FF2B5EF4-FFF2-40B4-BE49-F238E27FC236}">
                <a16:creationId xmlns:a16="http://schemas.microsoft.com/office/drawing/2014/main" id="{06F0191D-8BB5-4D74-84E0-621C0D92065D}"/>
              </a:ext>
            </a:extLst>
          </p:cNvPr>
          <p:cNvSpPr txBox="1">
            <a:spLocks/>
          </p:cNvSpPr>
          <p:nvPr/>
        </p:nvSpPr>
        <p:spPr>
          <a:xfrm>
            <a:off x="457200" y="1752601"/>
            <a:ext cx="2695575" cy="598502"/>
          </a:xfrm>
          <a:prstGeom prst="rect">
            <a:avLst/>
          </a:prstGeom>
        </p:spPr>
        <p:txBody>
          <a:bodyPr vert="horz" lIns="91440" tIns="45720" rIns="91440" bIns="45720" rtlCol="0">
            <a:normAutofit fontScale="92500" lnSpcReduction="2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Couples list ranks as pairs.</a:t>
            </a:r>
          </a:p>
        </p:txBody>
      </p:sp>
      <p:sp>
        <p:nvSpPr>
          <p:cNvPr id="13" name="Rounded Rectangle 5">
            <a:extLst>
              <a:ext uri="{FF2B5EF4-FFF2-40B4-BE49-F238E27FC236}">
                <a16:creationId xmlns:a16="http://schemas.microsoft.com/office/drawing/2014/main" id="{59D76758-E80A-46C9-A797-3E0E32F7D2E2}"/>
              </a:ext>
            </a:extLst>
          </p:cNvPr>
          <p:cNvSpPr/>
          <p:nvPr/>
        </p:nvSpPr>
        <p:spPr>
          <a:xfrm>
            <a:off x="457200" y="5953124"/>
            <a:ext cx="8229600" cy="676275"/>
          </a:xfrm>
          <a:prstGeom prst="roundRect">
            <a:avLst/>
          </a:prstGeom>
          <a:solidFill>
            <a:srgbClr val="C0504D"/>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dirty="0"/>
              <a:t>Sometimes, there are no stable matches </a:t>
            </a:r>
            <a:r>
              <a:rPr lang="en-US" sz="2800" dirty="0">
                <a:sym typeface="Wingdings" panose="05000000000000000000" pitchFamily="2" charset="2"/>
              </a:rPr>
              <a:t> </a:t>
            </a:r>
            <a:endParaRPr lang="en-US" sz="2800" dirty="0"/>
          </a:p>
        </p:txBody>
      </p:sp>
    </p:spTree>
    <p:extLst>
      <p:ext uri="{BB962C8B-B14F-4D97-AF65-F5344CB8AC3E}">
        <p14:creationId xmlns:p14="http://schemas.microsoft.com/office/powerpoint/2010/main" val="219603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Complementaries</a:t>
            </a:r>
            <a:r>
              <a:rPr lang="en-US" dirty="0"/>
              <a:t> Effects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7684988"/>
              </p:ext>
            </p:extLst>
          </p:nvPr>
        </p:nvGraphicFramePr>
        <p:xfrm>
          <a:off x="457200" y="1703555"/>
          <a:ext cx="8229600" cy="475996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pPr algn="ctr"/>
                      <a:r>
                        <a:rPr lang="en-US" dirty="0"/>
                        <a:t>Simple Markets</a:t>
                      </a:r>
                    </a:p>
                  </a:txBody>
                  <a:tcPr/>
                </a:tc>
                <a:tc>
                  <a:txBody>
                    <a:bodyPr/>
                    <a:lstStyle/>
                    <a:p>
                      <a:pPr algn="ctr"/>
                      <a:r>
                        <a:rPr lang="en-US" dirty="0"/>
                        <a:t>Markets</a:t>
                      </a:r>
                      <a:r>
                        <a:rPr lang="en-US" baseline="0" dirty="0"/>
                        <a:t> with </a:t>
                      </a:r>
                      <a:r>
                        <a:rPr lang="en-US" baseline="0" dirty="0" err="1"/>
                        <a:t>Complementaries</a:t>
                      </a:r>
                      <a:endParaRPr lang="en-US" dirty="0"/>
                    </a:p>
                  </a:txBody>
                  <a:tcPr/>
                </a:tc>
                <a:extLst>
                  <a:ext uri="{0D108BD9-81ED-4DB2-BD59-A6C34878D82A}">
                    <a16:rowId xmlns:a16="http://schemas.microsoft.com/office/drawing/2014/main" val="10000"/>
                  </a:ext>
                </a:extLst>
              </a:tr>
              <a:tr h="370840">
                <a:tc>
                  <a:txBody>
                    <a:bodyPr/>
                    <a:lstStyle/>
                    <a:p>
                      <a:endParaRPr lang="en-US" dirty="0"/>
                    </a:p>
                    <a:p>
                      <a:r>
                        <a:rPr lang="en-US" dirty="0"/>
                        <a:t>Optimal stable matching</a:t>
                      </a:r>
                      <a:r>
                        <a:rPr lang="en-US" baseline="0" dirty="0"/>
                        <a:t>s exist</a:t>
                      </a:r>
                      <a:endParaRPr lang="en-US" dirty="0"/>
                    </a:p>
                  </a:txBody>
                  <a:tcPr/>
                </a:tc>
                <a:tc>
                  <a:txBody>
                    <a:bodyPr/>
                    <a:lstStyle/>
                    <a:p>
                      <a:endParaRPr lang="en-US" dirty="0"/>
                    </a:p>
                    <a:p>
                      <a:r>
                        <a:rPr lang="en-US" dirty="0"/>
                        <a:t>No stable matching may exist. Even if they do, we may not be able to achieve an optimal-resident or hospital solution</a:t>
                      </a:r>
                    </a:p>
                    <a:p>
                      <a:endParaRPr lang="en-US" dirty="0"/>
                    </a:p>
                  </a:txBody>
                  <a:tcPr/>
                </a:tc>
                <a:extLst>
                  <a:ext uri="{0D108BD9-81ED-4DB2-BD59-A6C34878D82A}">
                    <a16:rowId xmlns:a16="http://schemas.microsoft.com/office/drawing/2014/main" val="10001"/>
                  </a:ext>
                </a:extLst>
              </a:tr>
              <a:tr h="370840">
                <a:tc>
                  <a:txBody>
                    <a:bodyPr/>
                    <a:lstStyle/>
                    <a:p>
                      <a:endParaRPr lang="en-US" dirty="0"/>
                    </a:p>
                    <a:p>
                      <a:r>
                        <a:rPr lang="en-US" dirty="0"/>
                        <a:t>Same applicants matched, same positions filled (Rural </a:t>
                      </a:r>
                      <a:r>
                        <a:rPr lang="en-US" dirty="0" err="1"/>
                        <a:t>Hosp’ls</a:t>
                      </a:r>
                      <a:r>
                        <a:rPr lang="en-US" dirty="0"/>
                        <a:t> </a:t>
                      </a:r>
                      <a:r>
                        <a:rPr lang="en-US" dirty="0" err="1"/>
                        <a:t>Thm</a:t>
                      </a:r>
                      <a:r>
                        <a:rPr lang="en-US" dirty="0"/>
                        <a:t>)</a:t>
                      </a:r>
                    </a:p>
                  </a:txBody>
                  <a:tcPr/>
                </a:tc>
                <a:tc>
                  <a:txBody>
                    <a:bodyPr/>
                    <a:lstStyle/>
                    <a:p>
                      <a:endParaRPr lang="en-US" dirty="0"/>
                    </a:p>
                    <a:p>
                      <a:r>
                        <a:rPr lang="en-US" dirty="0"/>
                        <a:t>Different</a:t>
                      </a:r>
                      <a:r>
                        <a:rPr lang="en-US" baseline="0" dirty="0"/>
                        <a:t> stable matchings may have different applicants and positions filled</a:t>
                      </a:r>
                    </a:p>
                    <a:p>
                      <a:endParaRPr lang="en-US" baseline="0" dirty="0"/>
                    </a:p>
                  </a:txBody>
                  <a:tcPr/>
                </a:tc>
                <a:extLst>
                  <a:ext uri="{0D108BD9-81ED-4DB2-BD59-A6C34878D82A}">
                    <a16:rowId xmlns:a16="http://schemas.microsoft.com/office/drawing/2014/main" val="10002"/>
                  </a:ext>
                </a:extLst>
              </a:tr>
              <a:tr h="370840">
                <a:tc>
                  <a:txBody>
                    <a:bodyPr/>
                    <a:lstStyle/>
                    <a:p>
                      <a:endParaRPr lang="en-US" dirty="0"/>
                    </a:p>
                    <a:p>
                      <a:r>
                        <a:rPr lang="en-US" dirty="0"/>
                        <a:t>When</a:t>
                      </a:r>
                      <a:r>
                        <a:rPr lang="en-US" baseline="0" dirty="0"/>
                        <a:t> applicant proposing is used a dominant strategy for applicants is to submit true preferences</a:t>
                      </a:r>
                      <a:endParaRPr lang="en-US" dirty="0"/>
                    </a:p>
                  </a:txBody>
                  <a:tcPr/>
                </a:tc>
                <a:tc>
                  <a:txBody>
                    <a:bodyPr/>
                    <a:lstStyle/>
                    <a:p>
                      <a:endParaRPr lang="en-US" dirty="0"/>
                    </a:p>
                    <a:p>
                      <a:r>
                        <a:rPr lang="en-US" dirty="0"/>
                        <a:t>No algorithm</a:t>
                      </a:r>
                      <a:r>
                        <a:rPr lang="en-US" baseline="0" dirty="0"/>
                        <a:t> where a dominant strategy for all agents to state true preferences</a:t>
                      </a:r>
                    </a:p>
                    <a:p>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706483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056783" cy="1371600"/>
          </a:xfrm>
        </p:spPr>
        <p:txBody>
          <a:bodyPr/>
          <a:lstStyle/>
          <a:p>
            <a:r>
              <a:rPr lang="en-US" dirty="0"/>
              <a:t>Exploring </a:t>
            </a:r>
            <a:r>
              <a:rPr lang="en-US" dirty="0" err="1"/>
              <a:t>Complementaries</a:t>
            </a:r>
            <a:endParaRPr lang="en-US" dirty="0"/>
          </a:p>
        </p:txBody>
      </p:sp>
      <p:sp>
        <p:nvSpPr>
          <p:cNvPr id="3" name="Content Placeholder 2"/>
          <p:cNvSpPr>
            <a:spLocks noGrp="1"/>
          </p:cNvSpPr>
          <p:nvPr>
            <p:ph idx="1"/>
          </p:nvPr>
        </p:nvSpPr>
        <p:spPr/>
        <p:txBody>
          <a:bodyPr/>
          <a:lstStyle/>
          <a:p>
            <a:r>
              <a:rPr lang="en-US" dirty="0"/>
              <a:t>Are there a lot of variations?</a:t>
            </a:r>
          </a:p>
          <a:p>
            <a:pPr lvl="1"/>
            <a:r>
              <a:rPr lang="en-US" dirty="0"/>
              <a:t>4% couples</a:t>
            </a:r>
          </a:p>
          <a:p>
            <a:pPr lvl="1"/>
            <a:r>
              <a:rPr lang="en-US" dirty="0"/>
              <a:t>8-12% submit supplemental rank order lists (ROLs)</a:t>
            </a:r>
          </a:p>
          <a:p>
            <a:pPr lvl="1"/>
            <a:r>
              <a:rPr lang="en-US" dirty="0"/>
              <a:t>7% of programs have positions that revert to other positions if unfilled</a:t>
            </a:r>
          </a:p>
          <a:p>
            <a:pPr lvl="1"/>
            <a:r>
              <a:rPr lang="en-US" dirty="0"/>
              <a:t>Thoracic Surgery match is a simple match</a:t>
            </a:r>
          </a:p>
          <a:p>
            <a:r>
              <a:rPr lang="en-US" dirty="0"/>
              <a:t>Two (of many) questions to ask:</a:t>
            </a:r>
          </a:p>
          <a:p>
            <a:pPr marL="342900" indent="-342900">
              <a:buFont typeface="Arial" panose="020B0604020202020204" pitchFamily="34" charset="0"/>
              <a:buChar char="•"/>
            </a:pPr>
            <a:r>
              <a:rPr lang="en-US" b="0" dirty="0"/>
              <a:t>Does a program optimal solution make the physicians happy?</a:t>
            </a:r>
          </a:p>
          <a:p>
            <a:pPr marL="342900" indent="-342900">
              <a:buFont typeface="Arial" panose="020B0604020202020204" pitchFamily="34" charset="0"/>
              <a:buChar char="•"/>
            </a:pPr>
            <a:r>
              <a:rPr lang="en-US" b="0" dirty="0"/>
              <a:t>Can applicants act strategically?</a:t>
            </a:r>
          </a:p>
        </p:txBody>
      </p:sp>
    </p:spTree>
    <p:extLst>
      <p:ext uri="{BB962C8B-B14F-4D97-AF65-F5344CB8AC3E}">
        <p14:creationId xmlns:p14="http://schemas.microsoft.com/office/powerpoint/2010/main" val="378216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Preexisting Algorithm</a:t>
            </a:r>
          </a:p>
        </p:txBody>
      </p:sp>
      <p:sp>
        <p:nvSpPr>
          <p:cNvPr id="3" name="Content Placeholder 2"/>
          <p:cNvSpPr>
            <a:spLocks noGrp="1"/>
          </p:cNvSpPr>
          <p:nvPr>
            <p:ph idx="1"/>
          </p:nvPr>
        </p:nvSpPr>
        <p:spPr/>
        <p:txBody>
          <a:bodyPr>
            <a:normAutofit lnSpcReduction="10000"/>
          </a:bodyPr>
          <a:lstStyle/>
          <a:p>
            <a:r>
              <a:rPr lang="en-US" dirty="0"/>
              <a:t>Phase 1</a:t>
            </a:r>
          </a:p>
          <a:p>
            <a:pPr lvl="1"/>
            <a:r>
              <a:rPr lang="en-US" dirty="0"/>
              <a:t>Program proposing</a:t>
            </a:r>
          </a:p>
          <a:p>
            <a:pPr lvl="1"/>
            <a:r>
              <a:rPr lang="en-US" dirty="0"/>
              <a:t>Ignores most variations</a:t>
            </a:r>
          </a:p>
          <a:p>
            <a:pPr lvl="1"/>
            <a:r>
              <a:rPr lang="en-US" dirty="0"/>
              <a:t>Couples hold onto offers</a:t>
            </a:r>
          </a:p>
          <a:p>
            <a:r>
              <a:rPr lang="en-US" dirty="0"/>
              <a:t>Phase 2</a:t>
            </a:r>
          </a:p>
          <a:p>
            <a:pPr lvl="1"/>
            <a:r>
              <a:rPr lang="en-US" dirty="0"/>
              <a:t>Identifies instabilities</a:t>
            </a:r>
          </a:p>
          <a:p>
            <a:r>
              <a:rPr lang="en-US" dirty="0"/>
              <a:t>Phase 3</a:t>
            </a:r>
          </a:p>
          <a:p>
            <a:pPr lvl="1"/>
            <a:r>
              <a:rPr lang="en-US" dirty="0"/>
              <a:t>Fixes instabilities one by one</a:t>
            </a:r>
          </a:p>
          <a:p>
            <a:pPr lvl="1"/>
            <a:r>
              <a:rPr lang="en-US" dirty="0"/>
              <a:t>Sometimes couples propose to programs</a:t>
            </a:r>
          </a:p>
          <a:p>
            <a:pPr lvl="1"/>
            <a:endParaRPr lang="en-US" dirty="0"/>
          </a:p>
          <a:p>
            <a:r>
              <a:rPr lang="en-US" dirty="0"/>
              <a:t>When no match variations are present this produces program-optimal stable matching (Thoracic Surgery)</a:t>
            </a:r>
          </a:p>
        </p:txBody>
      </p:sp>
      <p:grpSp>
        <p:nvGrpSpPr>
          <p:cNvPr id="7" name="Group 6"/>
          <p:cNvGrpSpPr/>
          <p:nvPr/>
        </p:nvGrpSpPr>
        <p:grpSpPr>
          <a:xfrm>
            <a:off x="4359199" y="1806978"/>
            <a:ext cx="3463446" cy="1576620"/>
            <a:chOff x="3672377" y="2009934"/>
            <a:chExt cx="3463446" cy="1576620"/>
          </a:xfrm>
        </p:grpSpPr>
        <p:pic>
          <p:nvPicPr>
            <p:cNvPr id="4" name="Picture 3" descr="marriage-proposal-vector-cartoon-man-knees-woman-40812134.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512259" y="2009934"/>
              <a:ext cx="1623564" cy="1191558"/>
            </a:xfrm>
            <a:prstGeom prst="rect">
              <a:avLst/>
            </a:prstGeom>
          </p:spPr>
        </p:pic>
        <p:pic>
          <p:nvPicPr>
            <p:cNvPr id="5" name="Picture 4" descr="List-of-Private-Hospitals-Recognised-By-Karnataka-Government-for-Medical-Treatmen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72377" y="2009934"/>
              <a:ext cx="2237625" cy="1576620"/>
            </a:xfrm>
            <a:prstGeom prst="rect">
              <a:avLst/>
            </a:prstGeom>
          </p:spPr>
        </p:pic>
      </p:grpSp>
      <p:pic>
        <p:nvPicPr>
          <p:cNvPr id="6" name="Picture 5" descr="doctor-clipart-2-th1Nno-clipar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88275" y="1301171"/>
            <a:ext cx="1123501" cy="1827092"/>
          </a:xfrm>
          <a:prstGeom prst="rect">
            <a:avLst/>
          </a:prstGeom>
        </p:spPr>
      </p:pic>
    </p:spTree>
    <p:extLst>
      <p:ext uri="{BB962C8B-B14F-4D97-AF65-F5344CB8AC3E}">
        <p14:creationId xmlns:p14="http://schemas.microsoft.com/office/powerpoint/2010/main" val="101552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List-of-Private-Hospitals-Recognised-By-Karnataka-Government-for-Medical-Treatment.png">
            <a:extLst>
              <a:ext uri="{FF2B5EF4-FFF2-40B4-BE49-F238E27FC236}">
                <a16:creationId xmlns:a16="http://schemas.microsoft.com/office/drawing/2014/main" id="{42E67F94-79AD-4192-A486-F85B08EFB57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12448" y="3588436"/>
            <a:ext cx="1324661" cy="933350"/>
          </a:xfrm>
          <a:prstGeom prst="rect">
            <a:avLst/>
          </a:prstGeom>
        </p:spPr>
      </p:pic>
      <p:sp>
        <p:nvSpPr>
          <p:cNvPr id="2" name="Title 1"/>
          <p:cNvSpPr>
            <a:spLocks noGrp="1"/>
          </p:cNvSpPr>
          <p:nvPr>
            <p:ph type="title"/>
          </p:nvPr>
        </p:nvSpPr>
        <p:spPr/>
        <p:txBody>
          <a:bodyPr>
            <a:normAutofit fontScale="90000"/>
          </a:bodyPr>
          <a:lstStyle/>
          <a:p>
            <a:r>
              <a:rPr lang="en-US" dirty="0"/>
              <a:t>The NRMP Algorithm</a:t>
            </a:r>
            <a:br>
              <a:rPr lang="en-US" dirty="0"/>
            </a:br>
            <a:endParaRPr lang="en-US" dirty="0"/>
          </a:p>
        </p:txBody>
      </p:sp>
      <p:pic>
        <p:nvPicPr>
          <p:cNvPr id="6" name="Picture 5" descr="List-of-Private-Hospitals-Recognised-By-Karnataka-Government-for-Medical-Treatment.png">
            <a:extLst>
              <a:ext uri="{FF2B5EF4-FFF2-40B4-BE49-F238E27FC236}">
                <a16:creationId xmlns:a16="http://schemas.microsoft.com/office/drawing/2014/main" id="{6DD97035-D6BB-42CA-8E39-0D7C3481680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12448" y="2071841"/>
            <a:ext cx="1324661" cy="933350"/>
          </a:xfrm>
          <a:prstGeom prst="rect">
            <a:avLst/>
          </a:prstGeom>
        </p:spPr>
      </p:pic>
      <p:pic>
        <p:nvPicPr>
          <p:cNvPr id="8" name="Picture 7" descr="List-of-Private-Hospitals-Recognised-By-Karnataka-Government-for-Medical-Treatment.png">
            <a:extLst>
              <a:ext uri="{FF2B5EF4-FFF2-40B4-BE49-F238E27FC236}">
                <a16:creationId xmlns:a16="http://schemas.microsoft.com/office/drawing/2014/main" id="{B6A8CAA7-050F-4F06-8285-6F40AD8CFB6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12447" y="5098988"/>
            <a:ext cx="1324661" cy="933350"/>
          </a:xfrm>
          <a:prstGeom prst="rect">
            <a:avLst/>
          </a:prstGeom>
        </p:spPr>
      </p:pic>
      <mc:AlternateContent xmlns:mc="http://schemas.openxmlformats.org/markup-compatibility/2006">
        <mc:Choice xmlns:a14="http://schemas.microsoft.com/office/drawing/2010/main" Requires="a14">
          <p:sp>
            <p:nvSpPr>
              <p:cNvPr id="25" name="Content Placeholder 2">
                <a:extLst>
                  <a:ext uri="{FF2B5EF4-FFF2-40B4-BE49-F238E27FC236}">
                    <a16:creationId xmlns:a16="http://schemas.microsoft.com/office/drawing/2014/main" id="{9DD178C4-EB79-4B2C-B576-26AB2F30E055}"/>
                  </a:ext>
                </a:extLst>
              </p:cNvPr>
              <p:cNvSpPr>
                <a:spLocks noGrp="1"/>
              </p:cNvSpPr>
              <p:nvPr>
                <p:ph idx="1"/>
              </p:nvPr>
            </p:nvSpPr>
            <p:spPr>
              <a:xfrm>
                <a:off x="457200" y="1752600"/>
                <a:ext cx="2800350" cy="4581525"/>
              </a:xfrm>
            </p:spPr>
            <p:txBody>
              <a:bodyPr>
                <a:normAutofit fontScale="77500" lnSpcReduction="20000"/>
              </a:bodyPr>
              <a:lstStyle/>
              <a:p>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oMath>
                </a14:m>
                <a:r>
                  <a:rPr lang="en-US" b="0" dirty="0"/>
                  <a:t> is the set of all hospitals.</a:t>
                </a:r>
              </a:p>
              <a:p>
                <a:pPr/>
                <a14:m>
                  <m:oMath xmlns:m="http://schemas.openxmlformats.org/officeDocument/2006/math">
                    <m:r>
                      <a:rPr lang="en-US" b="0" i="1" smtClean="0">
                        <a:solidFill>
                          <a:schemeClr val="bg1"/>
                        </a:solidFill>
                        <a:latin typeface="Cambria Math" panose="02040503050406030204" pitchFamily="18" charset="0"/>
                      </a:rPr>
                      <m:t>𝐴</m:t>
                    </m:r>
                    <m:d>
                      <m:dPr>
                        <m:ctrlPr>
                          <a:rPr lang="en-US" b="0"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oMath>
                </a14:m>
                <a:r>
                  <a:rPr lang="en-US" b="0" dirty="0">
                    <a:solidFill>
                      <a:schemeClr val="bg1"/>
                    </a:solidFill>
                  </a:rPr>
                  <a:t> is </a:t>
                </a:r>
                <a14:m>
                  <m:oMath xmlns:m="http://schemas.openxmlformats.org/officeDocument/2006/math">
                    <m:r>
                      <a:rPr lang="en-US" b="0" i="1">
                        <a:solidFill>
                          <a:schemeClr val="bg1"/>
                        </a:solidFill>
                        <a:latin typeface="Cambria Math" panose="02040503050406030204" pitchFamily="18" charset="0"/>
                      </a:rPr>
                      <m:t>𝐴</m:t>
                    </m:r>
                    <m:d>
                      <m:dPr>
                        <m:ctrlPr>
                          <a:rPr lang="en-US" b="0" i="1">
                            <a:solidFill>
                              <a:schemeClr val="bg1"/>
                            </a:solidFill>
                            <a:latin typeface="Cambria Math" panose="02040503050406030204" pitchFamily="18" charset="0"/>
                          </a:rPr>
                        </m:ctrlPr>
                      </m:dPr>
                      <m:e>
                        <m:r>
                          <a:rPr lang="en-US" b="0" i="1">
                            <a:solidFill>
                              <a:schemeClr val="bg1"/>
                            </a:solidFill>
                            <a:latin typeface="Cambria Math" panose="02040503050406030204" pitchFamily="18" charset="0"/>
                          </a:rPr>
                          <m:t>0</m:t>
                        </m:r>
                      </m:e>
                    </m:d>
                  </m:oMath>
                </a14:m>
                <a:r>
                  <a:rPr lang="en-US" b="0" dirty="0">
                    <a:solidFill>
                      <a:schemeClr val="bg1"/>
                    </a:solidFill>
                  </a:rPr>
                  <a:t> plus one applicant</a:t>
                </a:r>
              </a:p>
              <a:p>
                <a:pPr/>
                <a14:m>
                  <m:oMath xmlns:m="http://schemas.openxmlformats.org/officeDocument/2006/math">
                    <m:r>
                      <a:rPr lang="en-US" b="0" i="1" smtClean="0">
                        <a:solidFill>
                          <a:schemeClr val="bg1"/>
                        </a:solidFill>
                        <a:latin typeface="Cambria Math" panose="02040503050406030204" pitchFamily="18" charset="0"/>
                      </a:rPr>
                      <m:t>𝑀</m:t>
                    </m:r>
                    <m:d>
                      <m:dPr>
                        <m:ctrlPr>
                          <a:rPr lang="en-US" b="0" i="1" smtClean="0">
                            <a:solidFill>
                              <a:schemeClr val="bg1"/>
                            </a:solidFill>
                            <a:latin typeface="Cambria Math" panose="02040503050406030204" pitchFamily="18" charset="0"/>
                          </a:rPr>
                        </m:ctrlPr>
                      </m:dPr>
                      <m:e>
                        <m:r>
                          <a:rPr lang="en-US" b="0" i="1">
                            <a:solidFill>
                              <a:schemeClr val="bg1"/>
                            </a:solidFill>
                            <a:latin typeface="Cambria Math" panose="02040503050406030204" pitchFamily="18" charset="0"/>
                          </a:rPr>
                          <m:t>1</m:t>
                        </m:r>
                      </m:e>
                    </m:d>
                  </m:oMath>
                </a14:m>
                <a:r>
                  <a:rPr lang="en-US" b="0" dirty="0">
                    <a:solidFill>
                      <a:schemeClr val="bg1"/>
                    </a:solidFill>
                  </a:rPr>
                  <a:t> is a matching found on </a:t>
                </a:r>
                <a14:m>
                  <m:oMath xmlns:m="http://schemas.openxmlformats.org/officeDocument/2006/math">
                    <m:r>
                      <a:rPr lang="en-US" b="0" i="1">
                        <a:solidFill>
                          <a:schemeClr val="bg1"/>
                        </a:solidFill>
                        <a:latin typeface="Cambria Math" panose="02040503050406030204" pitchFamily="18" charset="0"/>
                      </a:rPr>
                      <m:t>𝐴</m:t>
                    </m:r>
                    <m:d>
                      <m:dPr>
                        <m:ctrlPr>
                          <a:rPr lang="en-US" b="0"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r>
                      <a:rPr lang="en-US" b="0" i="0" smtClean="0">
                        <a:solidFill>
                          <a:schemeClr val="bg1"/>
                        </a:solidFill>
                        <a:latin typeface="Cambria Math" panose="02040503050406030204" pitchFamily="18" charset="0"/>
                      </a:rPr>
                      <m:t>.</m:t>
                    </m:r>
                  </m:oMath>
                </a14:m>
                <a:endParaRPr lang="en-US" b="0" dirty="0">
                  <a:solidFill>
                    <a:schemeClr val="bg1"/>
                  </a:solidFill>
                </a:endParaRPr>
              </a:p>
              <a:p>
                <a:pPr/>
                <a14:m>
                  <m:oMath xmlns:m="http://schemas.openxmlformats.org/officeDocument/2006/math">
                    <m:r>
                      <a:rPr lang="en-US" b="0" i="1" smtClean="0">
                        <a:solidFill>
                          <a:schemeClr val="bg1"/>
                        </a:solidFill>
                        <a:latin typeface="Cambria Math" panose="02040503050406030204" pitchFamily="18" charset="0"/>
                      </a:rPr>
                      <m:t>𝐴</m:t>
                    </m:r>
                    <m:d>
                      <m:dPr>
                        <m:ctrlPr>
                          <a:rPr lang="en-US" b="0"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oMath>
                </a14:m>
                <a:r>
                  <a:rPr lang="en-US" b="0" dirty="0">
                    <a:solidFill>
                      <a:schemeClr val="bg1"/>
                    </a:solidFill>
                  </a:rPr>
                  <a:t> is </a:t>
                </a:r>
                <a14:m>
                  <m:oMath xmlns:m="http://schemas.openxmlformats.org/officeDocument/2006/math">
                    <m:r>
                      <a:rPr lang="en-US" b="0" i="1">
                        <a:solidFill>
                          <a:schemeClr val="bg1"/>
                        </a:solidFill>
                        <a:latin typeface="Cambria Math" panose="02040503050406030204" pitchFamily="18" charset="0"/>
                      </a:rPr>
                      <m:t>𝐴</m:t>
                    </m:r>
                    <m:d>
                      <m:dPr>
                        <m:ctrlPr>
                          <a:rPr lang="en-US" b="0"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oMath>
                </a14:m>
                <a:r>
                  <a:rPr lang="en-US" b="0" dirty="0">
                    <a:solidFill>
                      <a:schemeClr val="bg1"/>
                    </a:solidFill>
                  </a:rPr>
                  <a:t> plus one applicant </a:t>
                </a:r>
                <a14:m>
                  <m:oMath xmlns:m="http://schemas.openxmlformats.org/officeDocument/2006/math">
                    <m:r>
                      <m:rPr>
                        <m:sty m:val="p"/>
                      </m:rPr>
                      <a:rPr lang="en-US" b="0" i="0" smtClean="0">
                        <a:solidFill>
                          <a:schemeClr val="bg1"/>
                        </a:solidFill>
                        <a:latin typeface="Cambria Math" panose="02040503050406030204" pitchFamily="18" charset="0"/>
                      </a:rPr>
                      <m:t>S</m:t>
                    </m:r>
                    <m:r>
                      <a:rPr lang="en-US" b="0" i="1" smtClean="0">
                        <a:solidFill>
                          <a:schemeClr val="bg1"/>
                        </a:solidFill>
                        <a:latin typeface="Cambria Math" panose="02040503050406030204" pitchFamily="18" charset="0"/>
                      </a:rPr>
                      <m:t>(1)</m:t>
                    </m:r>
                  </m:oMath>
                </a14:m>
                <a:endParaRPr lang="en-US" b="0" dirty="0">
                  <a:solidFill>
                    <a:schemeClr val="bg1"/>
                  </a:solidFill>
                </a:endParaRPr>
              </a:p>
              <a:p>
                <a:pPr/>
                <a14:m>
                  <m:oMath xmlns:m="http://schemas.openxmlformats.org/officeDocument/2006/math">
                    <m:r>
                      <a:rPr lang="en-US" b="0" i="1" smtClean="0">
                        <a:solidFill>
                          <a:schemeClr val="bg1"/>
                        </a:solidFill>
                        <a:latin typeface="Cambria Math" panose="02040503050406030204" pitchFamily="18" charset="0"/>
                      </a:rPr>
                      <m:t>𝑀</m:t>
                    </m:r>
                    <m:d>
                      <m:dPr>
                        <m:ctrlPr>
                          <a:rPr lang="en-US" b="0"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oMath>
                </a14:m>
                <a:r>
                  <a:rPr lang="en-US" b="0" dirty="0">
                    <a:solidFill>
                      <a:schemeClr val="bg1"/>
                    </a:solidFill>
                  </a:rPr>
                  <a:t> starts as </a:t>
                </a:r>
                <a14:m>
                  <m:oMath xmlns:m="http://schemas.openxmlformats.org/officeDocument/2006/math">
                    <m:r>
                      <a:rPr lang="en-US" b="0" i="1">
                        <a:solidFill>
                          <a:schemeClr val="bg1"/>
                        </a:solidFill>
                        <a:latin typeface="Cambria Math" panose="02040503050406030204" pitchFamily="18" charset="0"/>
                      </a:rPr>
                      <m:t>𝑀</m:t>
                    </m:r>
                    <m:d>
                      <m:dPr>
                        <m:ctrlPr>
                          <a:rPr lang="en-US" b="0" i="1">
                            <a:solidFill>
                              <a:schemeClr val="bg1"/>
                            </a:solidFill>
                            <a:latin typeface="Cambria Math" panose="02040503050406030204" pitchFamily="18" charset="0"/>
                          </a:rPr>
                        </m:ctrlPr>
                      </m:dPr>
                      <m:e>
                        <m:r>
                          <a:rPr lang="en-US" b="0" i="1">
                            <a:solidFill>
                              <a:schemeClr val="bg1"/>
                            </a:solidFill>
                            <a:latin typeface="Cambria Math" panose="02040503050406030204" pitchFamily="18" charset="0"/>
                          </a:rPr>
                          <m:t>1</m:t>
                        </m:r>
                      </m:e>
                    </m:d>
                  </m:oMath>
                </a14:m>
                <a:r>
                  <a:rPr lang="en-US" b="0" dirty="0">
                    <a:solidFill>
                      <a:schemeClr val="bg1"/>
                    </a:solidFill>
                  </a:rPr>
                  <a:t>, where </a:t>
                </a:r>
                <a14:m>
                  <m:oMath xmlns:m="http://schemas.openxmlformats.org/officeDocument/2006/math">
                    <m:r>
                      <a:rPr lang="en-US" b="0" i="1">
                        <a:solidFill>
                          <a:schemeClr val="bg1"/>
                        </a:solidFill>
                        <a:latin typeface="Cambria Math" panose="02040503050406030204" pitchFamily="18" charset="0"/>
                      </a:rPr>
                      <m:t>𝑆</m:t>
                    </m:r>
                    <m:r>
                      <a:rPr lang="en-US" b="0" i="1">
                        <a:solidFill>
                          <a:schemeClr val="bg1"/>
                        </a:solidFill>
                        <a:latin typeface="Cambria Math" panose="02040503050406030204" pitchFamily="18" charset="0"/>
                      </a:rPr>
                      <m:t>(2)</m:t>
                    </m:r>
                  </m:oMath>
                </a14:m>
                <a:r>
                  <a:rPr lang="en-US" b="0" dirty="0">
                    <a:solidFill>
                      <a:schemeClr val="bg1"/>
                    </a:solidFill>
                  </a:rPr>
                  <a:t> proposes until accepted, and </a:t>
                </a:r>
                <a14:m>
                  <m:oMath xmlns:m="http://schemas.openxmlformats.org/officeDocument/2006/math">
                    <m:r>
                      <a:rPr lang="en-US" b="0" i="1">
                        <a:solidFill>
                          <a:schemeClr val="bg1"/>
                        </a:solidFill>
                        <a:latin typeface="Cambria Math" panose="02040503050406030204" pitchFamily="18" charset="0"/>
                      </a:rPr>
                      <m:t>𝑆</m:t>
                    </m:r>
                    <m:d>
                      <m:dPr>
                        <m:ctrlPr>
                          <a:rPr lang="en-US" b="0"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oMath>
                </a14:m>
                <a:r>
                  <a:rPr lang="en-US" b="0" dirty="0">
                    <a:solidFill>
                      <a:schemeClr val="bg1"/>
                    </a:solidFill>
                  </a:rPr>
                  <a:t> may have to re-propose.</a:t>
                </a:r>
              </a:p>
              <a:p>
                <a:pPr/>
                <a:r>
                  <a:rPr lang="en-US" b="0" dirty="0">
                    <a:solidFill>
                      <a:schemeClr val="bg1"/>
                    </a:solidFill>
                  </a:rPr>
                  <a:t>…</a:t>
                </a:r>
              </a:p>
              <a:p>
                <a:pPr/>
                <a14:m>
                  <m:oMath xmlns:m="http://schemas.openxmlformats.org/officeDocument/2006/math">
                    <m:r>
                      <a:rPr lang="en-US" b="0" i="1">
                        <a:solidFill>
                          <a:schemeClr val="bg1"/>
                        </a:solidFill>
                        <a:latin typeface="Cambria Math" panose="02040503050406030204" pitchFamily="18" charset="0"/>
                      </a:rPr>
                      <m:t>𝑀</m:t>
                    </m:r>
                    <m:d>
                      <m:dPr>
                        <m:ctrlPr>
                          <a:rPr lang="en-US" b="0"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𝑘</m:t>
                        </m:r>
                      </m:e>
                    </m:d>
                  </m:oMath>
                </a14:m>
                <a:r>
                  <a:rPr lang="en-US" b="0" dirty="0">
                    <a:solidFill>
                      <a:schemeClr val="bg1"/>
                    </a:solidFill>
                  </a:rPr>
                  <a:t> starts as </a:t>
                </a:r>
                <a14:m>
                  <m:oMath xmlns:m="http://schemas.openxmlformats.org/officeDocument/2006/math">
                    <m:r>
                      <a:rPr lang="en-US" b="0" i="1">
                        <a:solidFill>
                          <a:schemeClr val="bg1"/>
                        </a:solidFill>
                        <a:latin typeface="Cambria Math" panose="02040503050406030204" pitchFamily="18" charset="0"/>
                      </a:rPr>
                      <m:t>𝑀</m:t>
                    </m:r>
                    <m:d>
                      <m:dPr>
                        <m:ctrlPr>
                          <a:rPr lang="en-US" b="0"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−1</m:t>
                        </m:r>
                      </m:e>
                    </m:d>
                  </m:oMath>
                </a14:m>
                <a:r>
                  <a:rPr lang="en-US" b="0" dirty="0">
                    <a:solidFill>
                      <a:schemeClr val="bg1"/>
                    </a:solidFill>
                  </a:rPr>
                  <a:t>, where </a:t>
                </a:r>
                <a14:m>
                  <m:oMath xmlns:m="http://schemas.openxmlformats.org/officeDocument/2006/math">
                    <m:r>
                      <a:rPr lang="en-US" b="0" i="1">
                        <a:solidFill>
                          <a:schemeClr val="bg1"/>
                        </a:solidFill>
                        <a:latin typeface="Cambria Math" panose="02040503050406030204" pitchFamily="18" charset="0"/>
                      </a:rPr>
                      <m:t>𝑆</m:t>
                    </m:r>
                    <m:r>
                      <a:rPr lang="en-US" b="0"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r>
                      <a:rPr lang="en-US" b="0" i="1">
                        <a:solidFill>
                          <a:schemeClr val="bg1"/>
                        </a:solidFill>
                        <a:latin typeface="Cambria Math" panose="02040503050406030204" pitchFamily="18" charset="0"/>
                      </a:rPr>
                      <m:t>)</m:t>
                    </m:r>
                  </m:oMath>
                </a14:m>
                <a:r>
                  <a:rPr lang="en-US" b="0" dirty="0">
                    <a:solidFill>
                      <a:schemeClr val="bg1"/>
                    </a:solidFill>
                  </a:rPr>
                  <a:t> proposes until accepted, any displaced people may repropose, and so on.</a:t>
                </a:r>
              </a:p>
              <a:p>
                <a:pPr/>
                <a:endParaRPr lang="en-US" b="0" dirty="0"/>
              </a:p>
              <a:p>
                <a:pPr/>
                <a:endParaRPr lang="en-US" dirty="0"/>
              </a:p>
              <a:p>
                <a:pPr/>
                <a:endParaRPr lang="en-US" dirty="0"/>
              </a:p>
              <a:p>
                <a:pPr/>
                <a:endParaRPr lang="en-US" dirty="0"/>
              </a:p>
              <a:p>
                <a:pPr/>
                <a:endParaRPr lang="en-US" b="1" dirty="0"/>
              </a:p>
            </p:txBody>
          </p:sp>
        </mc:Choice>
        <mc:Fallback>
          <p:sp>
            <p:nvSpPr>
              <p:cNvPr id="25" name="Content Placeholder 2">
                <a:extLst>
                  <a:ext uri="{FF2B5EF4-FFF2-40B4-BE49-F238E27FC236}">
                    <a16:creationId xmlns:a16="http://schemas.microsoft.com/office/drawing/2014/main" id="{9DD178C4-EB79-4B2C-B576-26AB2F30E055}"/>
                  </a:ext>
                </a:extLst>
              </p:cNvPr>
              <p:cNvSpPr>
                <a:spLocks noGrp="1" noRot="1" noChangeAspect="1" noMove="1" noResize="1" noEditPoints="1" noAdjustHandles="1" noChangeArrowheads="1" noChangeShapeType="1" noTextEdit="1"/>
              </p:cNvSpPr>
              <p:nvPr>
                <p:ph idx="1"/>
              </p:nvPr>
            </p:nvSpPr>
            <p:spPr>
              <a:xfrm>
                <a:off x="457200" y="1752600"/>
                <a:ext cx="2800350" cy="4581525"/>
              </a:xfrm>
              <a:blipFill>
                <a:blip r:embed="rId4"/>
                <a:stretch>
                  <a:fillRect l="-1089" t="-1465" r="-10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7ACFA6A3-225C-4D2D-A07A-FFDC65B3F37A}"/>
                  </a:ext>
                </a:extLst>
              </p:cNvPr>
              <p:cNvSpPr/>
              <p:nvPr/>
            </p:nvSpPr>
            <p:spPr>
              <a:xfrm>
                <a:off x="6317197" y="1920604"/>
                <a:ext cx="1419913" cy="411173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b="1" i="1" smtClean="0">
                          <a:solidFill>
                            <a:srgbClr val="C0504D"/>
                          </a:solidFill>
                          <a:latin typeface="Cambria Math" panose="02040503050406030204" pitchFamily="18" charset="0"/>
                        </a:rPr>
                        <m:t>𝑨</m:t>
                      </m:r>
                      <m:d>
                        <m:dPr>
                          <m:ctrlPr>
                            <a:rPr lang="en-US" b="1" i="1" smtClean="0">
                              <a:solidFill>
                                <a:srgbClr val="C0504D"/>
                              </a:solidFill>
                              <a:latin typeface="Cambria Math" panose="02040503050406030204" pitchFamily="18" charset="0"/>
                            </a:rPr>
                          </m:ctrlPr>
                        </m:dPr>
                        <m:e>
                          <m:r>
                            <a:rPr lang="en-US" b="1" i="1" smtClean="0">
                              <a:solidFill>
                                <a:srgbClr val="C0504D"/>
                              </a:solidFill>
                              <a:latin typeface="Cambria Math" panose="02040503050406030204" pitchFamily="18" charset="0"/>
                            </a:rPr>
                            <m:t>𝟎</m:t>
                          </m:r>
                        </m:e>
                      </m:d>
                    </m:oMath>
                  </m:oMathPara>
                </a14:m>
                <a:endParaRPr lang="en-US" b="1"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r"/>
                <a:endParaRPr lang="en-US" dirty="0">
                  <a:solidFill>
                    <a:srgbClr val="C0504D"/>
                  </a:solidFill>
                </a:endParaRPr>
              </a:p>
            </p:txBody>
          </p:sp>
        </mc:Choice>
        <mc:Fallback>
          <p:sp>
            <p:nvSpPr>
              <p:cNvPr id="27" name="Rectangle 26">
                <a:extLst>
                  <a:ext uri="{FF2B5EF4-FFF2-40B4-BE49-F238E27FC236}">
                    <a16:creationId xmlns:a16="http://schemas.microsoft.com/office/drawing/2014/main" id="{7ACFA6A3-225C-4D2D-A07A-FFDC65B3F37A}"/>
                  </a:ext>
                </a:extLst>
              </p:cNvPr>
              <p:cNvSpPr>
                <a:spLocks noRot="1" noChangeAspect="1" noMove="1" noResize="1" noEditPoints="1" noAdjustHandles="1" noChangeArrowheads="1" noChangeShapeType="1" noTextEdit="1"/>
              </p:cNvSpPr>
              <p:nvPr/>
            </p:nvSpPr>
            <p:spPr>
              <a:xfrm>
                <a:off x="6317197" y="1920604"/>
                <a:ext cx="1419913" cy="4111734"/>
              </a:xfrm>
              <a:prstGeom prst="rect">
                <a:avLst/>
              </a:prstGeom>
              <a:blipFill>
                <a:blip r:embed="rId5"/>
                <a:stretch>
                  <a:fillRect/>
                </a:stretch>
              </a:blipFill>
              <a:ln>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24107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List-of-Private-Hospitals-Recognised-By-Karnataka-Government-for-Medical-Treatment.png">
            <a:extLst>
              <a:ext uri="{FF2B5EF4-FFF2-40B4-BE49-F238E27FC236}">
                <a16:creationId xmlns:a16="http://schemas.microsoft.com/office/drawing/2014/main" id="{42E67F94-79AD-4192-A486-F85B08EFB57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12448" y="3588436"/>
            <a:ext cx="1324661" cy="933350"/>
          </a:xfrm>
          <a:prstGeom prst="rect">
            <a:avLst/>
          </a:prstGeom>
        </p:spPr>
      </p:pic>
      <p:sp>
        <p:nvSpPr>
          <p:cNvPr id="2" name="Title 1"/>
          <p:cNvSpPr>
            <a:spLocks noGrp="1"/>
          </p:cNvSpPr>
          <p:nvPr>
            <p:ph type="title"/>
          </p:nvPr>
        </p:nvSpPr>
        <p:spPr/>
        <p:txBody>
          <a:bodyPr>
            <a:normAutofit fontScale="90000"/>
          </a:bodyPr>
          <a:lstStyle/>
          <a:p>
            <a:r>
              <a:rPr lang="en-US" dirty="0"/>
              <a:t>The NRMP Algorithm</a:t>
            </a:r>
            <a:br>
              <a:rPr lang="en-US" dirty="0"/>
            </a:br>
            <a:endParaRPr lang="en-US" dirty="0"/>
          </a:p>
        </p:txBody>
      </p:sp>
      <p:pic>
        <p:nvPicPr>
          <p:cNvPr id="6" name="Picture 5" descr="List-of-Private-Hospitals-Recognised-By-Karnataka-Government-for-Medical-Treatment.png">
            <a:extLst>
              <a:ext uri="{FF2B5EF4-FFF2-40B4-BE49-F238E27FC236}">
                <a16:creationId xmlns:a16="http://schemas.microsoft.com/office/drawing/2014/main" id="{6DD97035-D6BB-42CA-8E39-0D7C3481680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12448" y="2071841"/>
            <a:ext cx="1324661" cy="933350"/>
          </a:xfrm>
          <a:prstGeom prst="rect">
            <a:avLst/>
          </a:prstGeom>
        </p:spPr>
      </p:pic>
      <p:pic>
        <p:nvPicPr>
          <p:cNvPr id="8" name="Picture 7" descr="List-of-Private-Hospitals-Recognised-By-Karnataka-Government-for-Medical-Treatment.png">
            <a:extLst>
              <a:ext uri="{FF2B5EF4-FFF2-40B4-BE49-F238E27FC236}">
                <a16:creationId xmlns:a16="http://schemas.microsoft.com/office/drawing/2014/main" id="{B6A8CAA7-050F-4F06-8285-6F40AD8CFB6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12447" y="5098988"/>
            <a:ext cx="1324661" cy="933350"/>
          </a:xfrm>
          <a:prstGeom prst="rect">
            <a:avLst/>
          </a:prstGeom>
        </p:spPr>
      </p:pic>
      <mc:AlternateContent xmlns:mc="http://schemas.openxmlformats.org/markup-compatibility/2006">
        <mc:Choice xmlns:a14="http://schemas.microsoft.com/office/drawing/2010/main" Requires="a14">
          <p:sp>
            <p:nvSpPr>
              <p:cNvPr id="25" name="Content Placeholder 2">
                <a:extLst>
                  <a:ext uri="{FF2B5EF4-FFF2-40B4-BE49-F238E27FC236}">
                    <a16:creationId xmlns:a16="http://schemas.microsoft.com/office/drawing/2014/main" id="{9DD178C4-EB79-4B2C-B576-26AB2F30E055}"/>
                  </a:ext>
                </a:extLst>
              </p:cNvPr>
              <p:cNvSpPr>
                <a:spLocks noGrp="1"/>
              </p:cNvSpPr>
              <p:nvPr>
                <p:ph idx="1"/>
              </p:nvPr>
            </p:nvSpPr>
            <p:spPr>
              <a:xfrm>
                <a:off x="457200" y="1752600"/>
                <a:ext cx="2800350" cy="4581525"/>
              </a:xfrm>
            </p:spPr>
            <p:txBody>
              <a:bodyPr>
                <a:normAutofit fontScale="77500" lnSpcReduction="20000"/>
              </a:bodyPr>
              <a:lstStyle/>
              <a:p>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oMath>
                </a14:m>
                <a:r>
                  <a:rPr lang="en-US" b="0" dirty="0"/>
                  <a:t> is the set of all hospitals.</a:t>
                </a:r>
              </a:p>
              <a:p>
                <a:pPr/>
                <a14:m>
                  <m:oMath xmlns:m="http://schemas.openxmlformats.org/officeDocument/2006/math">
                    <m:r>
                      <a:rPr lang="en-US" b="0" i="1" smtClean="0">
                        <a:latin typeface="Cambria Math" panose="02040503050406030204" pitchFamily="18" charset="0"/>
                      </a:rPr>
                      <m:t>𝐴</m:t>
                    </m:r>
                    <m:d>
                      <m:dPr>
                        <m:ctrlPr>
                          <a:rPr lang="en-US" b="0" i="1">
                            <a:latin typeface="Cambria Math" panose="02040503050406030204" pitchFamily="18" charset="0"/>
                          </a:rPr>
                        </m:ctrlPr>
                      </m:dPr>
                      <m:e>
                        <m:r>
                          <a:rPr lang="en-US" b="0" i="1" smtClean="0">
                            <a:latin typeface="Cambria Math" panose="02040503050406030204" pitchFamily="18" charset="0"/>
                          </a:rPr>
                          <m:t>1</m:t>
                        </m:r>
                      </m:e>
                    </m:d>
                  </m:oMath>
                </a14:m>
                <a:r>
                  <a:rPr lang="en-US" b="0" dirty="0"/>
                  <a:t> is </a:t>
                </a:r>
                <a14:m>
                  <m:oMath xmlns:m="http://schemas.openxmlformats.org/officeDocument/2006/math">
                    <m:r>
                      <a:rPr lang="en-US" b="0" i="1">
                        <a:latin typeface="Cambria Math" panose="02040503050406030204" pitchFamily="18" charset="0"/>
                      </a:rPr>
                      <m:t>𝐴</m:t>
                    </m:r>
                    <m:d>
                      <m:dPr>
                        <m:ctrlPr>
                          <a:rPr lang="en-US" b="0" i="1">
                            <a:latin typeface="Cambria Math" panose="02040503050406030204" pitchFamily="18" charset="0"/>
                          </a:rPr>
                        </m:ctrlPr>
                      </m:dPr>
                      <m:e>
                        <m:r>
                          <a:rPr lang="en-US" b="0" i="1">
                            <a:latin typeface="Cambria Math" panose="02040503050406030204" pitchFamily="18" charset="0"/>
                          </a:rPr>
                          <m:t>0</m:t>
                        </m:r>
                      </m:e>
                    </m:d>
                  </m:oMath>
                </a14:m>
                <a:r>
                  <a:rPr lang="en-US" b="0" dirty="0"/>
                  <a:t> plus one applicant</a:t>
                </a:r>
              </a:p>
              <a:p>
                <a:pPr/>
                <a14:m>
                  <m:oMath xmlns:m="http://schemas.openxmlformats.org/officeDocument/2006/math">
                    <m:r>
                      <a:rPr lang="en-US" b="0" i="1" smtClean="0">
                        <a:solidFill>
                          <a:schemeClr val="bg1"/>
                        </a:solidFill>
                        <a:latin typeface="Cambria Math" panose="02040503050406030204" pitchFamily="18" charset="0"/>
                      </a:rPr>
                      <m:t>𝑀</m:t>
                    </m:r>
                    <m:d>
                      <m:dPr>
                        <m:ctrlPr>
                          <a:rPr lang="en-US" b="0" i="1" smtClean="0">
                            <a:solidFill>
                              <a:schemeClr val="bg1"/>
                            </a:solidFill>
                            <a:latin typeface="Cambria Math" panose="02040503050406030204" pitchFamily="18" charset="0"/>
                          </a:rPr>
                        </m:ctrlPr>
                      </m:dPr>
                      <m:e>
                        <m:r>
                          <a:rPr lang="en-US" b="0" i="1">
                            <a:solidFill>
                              <a:schemeClr val="bg1"/>
                            </a:solidFill>
                            <a:latin typeface="Cambria Math" panose="02040503050406030204" pitchFamily="18" charset="0"/>
                          </a:rPr>
                          <m:t>1</m:t>
                        </m:r>
                      </m:e>
                    </m:d>
                  </m:oMath>
                </a14:m>
                <a:r>
                  <a:rPr lang="en-US" b="0" dirty="0">
                    <a:solidFill>
                      <a:schemeClr val="bg1"/>
                    </a:solidFill>
                  </a:rPr>
                  <a:t> is a matching found on </a:t>
                </a:r>
                <a14:m>
                  <m:oMath xmlns:m="http://schemas.openxmlformats.org/officeDocument/2006/math">
                    <m:r>
                      <a:rPr lang="en-US" b="0" i="1">
                        <a:solidFill>
                          <a:schemeClr val="bg1"/>
                        </a:solidFill>
                        <a:latin typeface="Cambria Math" panose="02040503050406030204" pitchFamily="18" charset="0"/>
                      </a:rPr>
                      <m:t>𝐴</m:t>
                    </m:r>
                    <m:d>
                      <m:dPr>
                        <m:ctrlPr>
                          <a:rPr lang="en-US" b="0"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r>
                      <a:rPr lang="en-US" b="0" i="0" smtClean="0">
                        <a:solidFill>
                          <a:schemeClr val="bg1"/>
                        </a:solidFill>
                        <a:latin typeface="Cambria Math" panose="02040503050406030204" pitchFamily="18" charset="0"/>
                      </a:rPr>
                      <m:t>.</m:t>
                    </m:r>
                  </m:oMath>
                </a14:m>
                <a:endParaRPr lang="en-US" b="0" dirty="0">
                  <a:solidFill>
                    <a:schemeClr val="bg1"/>
                  </a:solidFill>
                </a:endParaRPr>
              </a:p>
              <a:p>
                <a:pPr/>
                <a14:m>
                  <m:oMath xmlns:m="http://schemas.openxmlformats.org/officeDocument/2006/math">
                    <m:r>
                      <a:rPr lang="en-US" b="0" i="1" smtClean="0">
                        <a:solidFill>
                          <a:schemeClr val="bg1"/>
                        </a:solidFill>
                        <a:latin typeface="Cambria Math" panose="02040503050406030204" pitchFamily="18" charset="0"/>
                      </a:rPr>
                      <m:t>𝐴</m:t>
                    </m:r>
                    <m:d>
                      <m:dPr>
                        <m:ctrlPr>
                          <a:rPr lang="en-US" b="0"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oMath>
                </a14:m>
                <a:r>
                  <a:rPr lang="en-US" b="0" dirty="0">
                    <a:solidFill>
                      <a:schemeClr val="bg1"/>
                    </a:solidFill>
                  </a:rPr>
                  <a:t> is </a:t>
                </a:r>
                <a14:m>
                  <m:oMath xmlns:m="http://schemas.openxmlformats.org/officeDocument/2006/math">
                    <m:r>
                      <a:rPr lang="en-US" b="0" i="1">
                        <a:solidFill>
                          <a:schemeClr val="bg1"/>
                        </a:solidFill>
                        <a:latin typeface="Cambria Math" panose="02040503050406030204" pitchFamily="18" charset="0"/>
                      </a:rPr>
                      <m:t>𝐴</m:t>
                    </m:r>
                    <m:d>
                      <m:dPr>
                        <m:ctrlPr>
                          <a:rPr lang="en-US" b="0"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oMath>
                </a14:m>
                <a:r>
                  <a:rPr lang="en-US" b="0" dirty="0">
                    <a:solidFill>
                      <a:schemeClr val="bg1"/>
                    </a:solidFill>
                  </a:rPr>
                  <a:t> plus one applicant </a:t>
                </a:r>
                <a14:m>
                  <m:oMath xmlns:m="http://schemas.openxmlformats.org/officeDocument/2006/math">
                    <m:r>
                      <m:rPr>
                        <m:sty m:val="p"/>
                      </m:rPr>
                      <a:rPr lang="en-US" b="0" i="0" smtClean="0">
                        <a:solidFill>
                          <a:schemeClr val="bg1"/>
                        </a:solidFill>
                        <a:latin typeface="Cambria Math" panose="02040503050406030204" pitchFamily="18" charset="0"/>
                      </a:rPr>
                      <m:t>S</m:t>
                    </m:r>
                    <m:r>
                      <a:rPr lang="en-US" b="0" i="1" smtClean="0">
                        <a:solidFill>
                          <a:schemeClr val="bg1"/>
                        </a:solidFill>
                        <a:latin typeface="Cambria Math" panose="02040503050406030204" pitchFamily="18" charset="0"/>
                      </a:rPr>
                      <m:t>(1)</m:t>
                    </m:r>
                  </m:oMath>
                </a14:m>
                <a:endParaRPr lang="en-US" b="0" dirty="0">
                  <a:solidFill>
                    <a:schemeClr val="bg1"/>
                  </a:solidFill>
                </a:endParaRPr>
              </a:p>
              <a:p>
                <a:pPr/>
                <a14:m>
                  <m:oMath xmlns:m="http://schemas.openxmlformats.org/officeDocument/2006/math">
                    <m:r>
                      <a:rPr lang="en-US" b="0" i="1" smtClean="0">
                        <a:solidFill>
                          <a:schemeClr val="bg1"/>
                        </a:solidFill>
                        <a:latin typeface="Cambria Math" panose="02040503050406030204" pitchFamily="18" charset="0"/>
                      </a:rPr>
                      <m:t>𝑀</m:t>
                    </m:r>
                    <m:d>
                      <m:dPr>
                        <m:ctrlPr>
                          <a:rPr lang="en-US" b="0"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oMath>
                </a14:m>
                <a:r>
                  <a:rPr lang="en-US" b="0" dirty="0">
                    <a:solidFill>
                      <a:schemeClr val="bg1"/>
                    </a:solidFill>
                  </a:rPr>
                  <a:t> starts as </a:t>
                </a:r>
                <a14:m>
                  <m:oMath xmlns:m="http://schemas.openxmlformats.org/officeDocument/2006/math">
                    <m:r>
                      <a:rPr lang="en-US" b="0" i="1">
                        <a:solidFill>
                          <a:schemeClr val="bg1"/>
                        </a:solidFill>
                        <a:latin typeface="Cambria Math" panose="02040503050406030204" pitchFamily="18" charset="0"/>
                      </a:rPr>
                      <m:t>𝑀</m:t>
                    </m:r>
                    <m:d>
                      <m:dPr>
                        <m:ctrlPr>
                          <a:rPr lang="en-US" b="0" i="1">
                            <a:solidFill>
                              <a:schemeClr val="bg1"/>
                            </a:solidFill>
                            <a:latin typeface="Cambria Math" panose="02040503050406030204" pitchFamily="18" charset="0"/>
                          </a:rPr>
                        </m:ctrlPr>
                      </m:dPr>
                      <m:e>
                        <m:r>
                          <a:rPr lang="en-US" b="0" i="1">
                            <a:solidFill>
                              <a:schemeClr val="bg1"/>
                            </a:solidFill>
                            <a:latin typeface="Cambria Math" panose="02040503050406030204" pitchFamily="18" charset="0"/>
                          </a:rPr>
                          <m:t>1</m:t>
                        </m:r>
                      </m:e>
                    </m:d>
                  </m:oMath>
                </a14:m>
                <a:r>
                  <a:rPr lang="en-US" b="0" dirty="0">
                    <a:solidFill>
                      <a:schemeClr val="bg1"/>
                    </a:solidFill>
                  </a:rPr>
                  <a:t>, where </a:t>
                </a:r>
                <a14:m>
                  <m:oMath xmlns:m="http://schemas.openxmlformats.org/officeDocument/2006/math">
                    <m:r>
                      <a:rPr lang="en-US" b="0" i="1">
                        <a:solidFill>
                          <a:schemeClr val="bg1"/>
                        </a:solidFill>
                        <a:latin typeface="Cambria Math" panose="02040503050406030204" pitchFamily="18" charset="0"/>
                      </a:rPr>
                      <m:t>𝑆</m:t>
                    </m:r>
                    <m:r>
                      <a:rPr lang="en-US" b="0" i="1">
                        <a:solidFill>
                          <a:schemeClr val="bg1"/>
                        </a:solidFill>
                        <a:latin typeface="Cambria Math" panose="02040503050406030204" pitchFamily="18" charset="0"/>
                      </a:rPr>
                      <m:t>(2)</m:t>
                    </m:r>
                  </m:oMath>
                </a14:m>
                <a:r>
                  <a:rPr lang="en-US" b="0" dirty="0">
                    <a:solidFill>
                      <a:schemeClr val="bg1"/>
                    </a:solidFill>
                  </a:rPr>
                  <a:t> proposes until accepted, and </a:t>
                </a:r>
                <a14:m>
                  <m:oMath xmlns:m="http://schemas.openxmlformats.org/officeDocument/2006/math">
                    <m:r>
                      <a:rPr lang="en-US" b="0" i="1">
                        <a:solidFill>
                          <a:schemeClr val="bg1"/>
                        </a:solidFill>
                        <a:latin typeface="Cambria Math" panose="02040503050406030204" pitchFamily="18" charset="0"/>
                      </a:rPr>
                      <m:t>𝑆</m:t>
                    </m:r>
                    <m:d>
                      <m:dPr>
                        <m:ctrlPr>
                          <a:rPr lang="en-US" b="0"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oMath>
                </a14:m>
                <a:r>
                  <a:rPr lang="en-US" b="0" dirty="0">
                    <a:solidFill>
                      <a:schemeClr val="bg1"/>
                    </a:solidFill>
                  </a:rPr>
                  <a:t> may have to re-propose.</a:t>
                </a:r>
              </a:p>
              <a:p>
                <a:pPr/>
                <a:r>
                  <a:rPr lang="en-US" b="0" dirty="0">
                    <a:solidFill>
                      <a:schemeClr val="bg1"/>
                    </a:solidFill>
                  </a:rPr>
                  <a:t>…</a:t>
                </a:r>
              </a:p>
              <a:p>
                <a:pPr/>
                <a14:m>
                  <m:oMath xmlns:m="http://schemas.openxmlformats.org/officeDocument/2006/math">
                    <m:r>
                      <a:rPr lang="en-US" b="0" i="1">
                        <a:solidFill>
                          <a:schemeClr val="bg1"/>
                        </a:solidFill>
                        <a:latin typeface="Cambria Math" panose="02040503050406030204" pitchFamily="18" charset="0"/>
                      </a:rPr>
                      <m:t>𝑀</m:t>
                    </m:r>
                    <m:d>
                      <m:dPr>
                        <m:ctrlPr>
                          <a:rPr lang="en-US" b="0"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𝑘</m:t>
                        </m:r>
                      </m:e>
                    </m:d>
                  </m:oMath>
                </a14:m>
                <a:r>
                  <a:rPr lang="en-US" b="0" dirty="0">
                    <a:solidFill>
                      <a:schemeClr val="bg1"/>
                    </a:solidFill>
                  </a:rPr>
                  <a:t> starts as </a:t>
                </a:r>
                <a14:m>
                  <m:oMath xmlns:m="http://schemas.openxmlformats.org/officeDocument/2006/math">
                    <m:r>
                      <a:rPr lang="en-US" b="0" i="1">
                        <a:solidFill>
                          <a:schemeClr val="bg1"/>
                        </a:solidFill>
                        <a:latin typeface="Cambria Math" panose="02040503050406030204" pitchFamily="18" charset="0"/>
                      </a:rPr>
                      <m:t>𝑀</m:t>
                    </m:r>
                    <m:d>
                      <m:dPr>
                        <m:ctrlPr>
                          <a:rPr lang="en-US" b="0"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−1</m:t>
                        </m:r>
                      </m:e>
                    </m:d>
                  </m:oMath>
                </a14:m>
                <a:r>
                  <a:rPr lang="en-US" b="0" dirty="0">
                    <a:solidFill>
                      <a:schemeClr val="bg1"/>
                    </a:solidFill>
                  </a:rPr>
                  <a:t>, where </a:t>
                </a:r>
                <a14:m>
                  <m:oMath xmlns:m="http://schemas.openxmlformats.org/officeDocument/2006/math">
                    <m:r>
                      <a:rPr lang="en-US" b="0" i="1">
                        <a:solidFill>
                          <a:schemeClr val="bg1"/>
                        </a:solidFill>
                        <a:latin typeface="Cambria Math" panose="02040503050406030204" pitchFamily="18" charset="0"/>
                      </a:rPr>
                      <m:t>𝑆</m:t>
                    </m:r>
                    <m:r>
                      <a:rPr lang="en-US" b="0"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r>
                      <a:rPr lang="en-US" b="0" i="1">
                        <a:solidFill>
                          <a:schemeClr val="bg1"/>
                        </a:solidFill>
                        <a:latin typeface="Cambria Math" panose="02040503050406030204" pitchFamily="18" charset="0"/>
                      </a:rPr>
                      <m:t>)</m:t>
                    </m:r>
                  </m:oMath>
                </a14:m>
                <a:r>
                  <a:rPr lang="en-US" b="0" dirty="0">
                    <a:solidFill>
                      <a:schemeClr val="bg1"/>
                    </a:solidFill>
                  </a:rPr>
                  <a:t> proposes until accepted, any displaced people may repropose, and so on.</a:t>
                </a:r>
              </a:p>
              <a:p>
                <a:pPr/>
                <a:endParaRPr lang="en-US" b="0" dirty="0"/>
              </a:p>
              <a:p>
                <a:pPr/>
                <a:endParaRPr lang="en-US" dirty="0"/>
              </a:p>
              <a:p>
                <a:pPr/>
                <a:endParaRPr lang="en-US" dirty="0"/>
              </a:p>
              <a:p>
                <a:pPr/>
                <a:endParaRPr lang="en-US" dirty="0"/>
              </a:p>
              <a:p>
                <a:pPr/>
                <a:endParaRPr lang="en-US" b="1" dirty="0"/>
              </a:p>
            </p:txBody>
          </p:sp>
        </mc:Choice>
        <mc:Fallback>
          <p:sp>
            <p:nvSpPr>
              <p:cNvPr id="25" name="Content Placeholder 2">
                <a:extLst>
                  <a:ext uri="{FF2B5EF4-FFF2-40B4-BE49-F238E27FC236}">
                    <a16:creationId xmlns:a16="http://schemas.microsoft.com/office/drawing/2014/main" id="{9DD178C4-EB79-4B2C-B576-26AB2F30E055}"/>
                  </a:ext>
                </a:extLst>
              </p:cNvPr>
              <p:cNvSpPr>
                <a:spLocks noGrp="1" noRot="1" noChangeAspect="1" noMove="1" noResize="1" noEditPoints="1" noAdjustHandles="1" noChangeArrowheads="1" noChangeShapeType="1" noTextEdit="1"/>
              </p:cNvSpPr>
              <p:nvPr>
                <p:ph idx="1"/>
              </p:nvPr>
            </p:nvSpPr>
            <p:spPr>
              <a:xfrm>
                <a:off x="457200" y="1752600"/>
                <a:ext cx="2800350" cy="4581525"/>
              </a:xfrm>
              <a:blipFill>
                <a:blip r:embed="rId4"/>
                <a:stretch>
                  <a:fillRect l="-1089" t="-1465" r="-10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7ACFA6A3-225C-4D2D-A07A-FFDC65B3F37A}"/>
                  </a:ext>
                </a:extLst>
              </p:cNvPr>
              <p:cNvSpPr/>
              <p:nvPr/>
            </p:nvSpPr>
            <p:spPr>
              <a:xfrm>
                <a:off x="6317197" y="1920604"/>
                <a:ext cx="1419913" cy="411173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b="1" i="1" smtClean="0">
                          <a:solidFill>
                            <a:srgbClr val="C0504D"/>
                          </a:solidFill>
                          <a:latin typeface="Cambria Math" panose="02040503050406030204" pitchFamily="18" charset="0"/>
                        </a:rPr>
                        <m:t>𝑨</m:t>
                      </m:r>
                      <m:d>
                        <m:dPr>
                          <m:ctrlPr>
                            <a:rPr lang="en-US" b="1" i="1" smtClean="0">
                              <a:solidFill>
                                <a:srgbClr val="C0504D"/>
                              </a:solidFill>
                              <a:latin typeface="Cambria Math" panose="02040503050406030204" pitchFamily="18" charset="0"/>
                            </a:rPr>
                          </m:ctrlPr>
                        </m:dPr>
                        <m:e>
                          <m:r>
                            <a:rPr lang="en-US" b="1" i="1" smtClean="0">
                              <a:solidFill>
                                <a:srgbClr val="C0504D"/>
                              </a:solidFill>
                              <a:latin typeface="Cambria Math" panose="02040503050406030204" pitchFamily="18" charset="0"/>
                            </a:rPr>
                            <m:t>𝟎</m:t>
                          </m:r>
                        </m:e>
                      </m:d>
                    </m:oMath>
                  </m:oMathPara>
                </a14:m>
                <a:endParaRPr lang="en-US" b="1"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r"/>
                <a:endParaRPr lang="en-US" dirty="0">
                  <a:solidFill>
                    <a:srgbClr val="C0504D"/>
                  </a:solidFill>
                </a:endParaRPr>
              </a:p>
            </p:txBody>
          </p:sp>
        </mc:Choice>
        <mc:Fallback>
          <p:sp>
            <p:nvSpPr>
              <p:cNvPr id="27" name="Rectangle 26">
                <a:extLst>
                  <a:ext uri="{FF2B5EF4-FFF2-40B4-BE49-F238E27FC236}">
                    <a16:creationId xmlns:a16="http://schemas.microsoft.com/office/drawing/2014/main" id="{7ACFA6A3-225C-4D2D-A07A-FFDC65B3F37A}"/>
                  </a:ext>
                </a:extLst>
              </p:cNvPr>
              <p:cNvSpPr>
                <a:spLocks noRot="1" noChangeAspect="1" noMove="1" noResize="1" noEditPoints="1" noAdjustHandles="1" noChangeArrowheads="1" noChangeShapeType="1" noTextEdit="1"/>
              </p:cNvSpPr>
              <p:nvPr/>
            </p:nvSpPr>
            <p:spPr>
              <a:xfrm>
                <a:off x="6317197" y="1920604"/>
                <a:ext cx="1419913" cy="4111734"/>
              </a:xfrm>
              <a:prstGeom prst="rect">
                <a:avLst/>
              </a:prstGeom>
              <a:blipFill>
                <a:blip r:embed="rId5"/>
                <a:stretch>
                  <a:fillRect/>
                </a:stretch>
              </a:blipFill>
              <a:ln>
                <a:solidFill>
                  <a:srgbClr val="C00000"/>
                </a:solidFill>
              </a:ln>
            </p:spPr>
            <p:txBody>
              <a:bodyPr/>
              <a:lstStyle/>
              <a:p>
                <a:r>
                  <a:rPr lang="en-US">
                    <a:noFill/>
                  </a:rPr>
                  <a:t> </a:t>
                </a:r>
              </a:p>
            </p:txBody>
          </p:sp>
        </mc:Fallback>
      </mc:AlternateContent>
      <p:pic>
        <p:nvPicPr>
          <p:cNvPr id="9" name="Picture 8" descr="Icon&#10;&#10;Description automatically generated">
            <a:extLst>
              <a:ext uri="{FF2B5EF4-FFF2-40B4-BE49-F238E27FC236}">
                <a16:creationId xmlns:a16="http://schemas.microsoft.com/office/drawing/2014/main" id="{33C25D0A-A8EC-4FB6-8D75-A29A42AECF64}"/>
              </a:ext>
            </a:extLst>
          </p:cNvPr>
          <p:cNvPicPr>
            <a:picLocks noChangeAspect="1"/>
          </p:cNvPicPr>
          <p:nvPr/>
        </p:nvPicPr>
        <p:blipFill>
          <a:blip r:embed="rId6"/>
          <a:stretch>
            <a:fillRect/>
          </a:stretch>
        </p:blipFill>
        <p:spPr>
          <a:xfrm>
            <a:off x="3844592" y="2071841"/>
            <a:ext cx="692251" cy="692251"/>
          </a:xfrm>
          <a:prstGeom prst="rect">
            <a:avLst/>
          </a:prstGeom>
        </p:spPr>
      </p:pic>
      <p:sp>
        <p:nvSpPr>
          <p:cNvPr id="4" name="L-Shape 3">
            <a:extLst>
              <a:ext uri="{FF2B5EF4-FFF2-40B4-BE49-F238E27FC236}">
                <a16:creationId xmlns:a16="http://schemas.microsoft.com/office/drawing/2014/main" id="{4E6D4F98-305F-455A-81C6-96CD90BEFBC6}"/>
              </a:ext>
            </a:extLst>
          </p:cNvPr>
          <p:cNvSpPr/>
          <p:nvPr/>
        </p:nvSpPr>
        <p:spPr>
          <a:xfrm rot="10800000">
            <a:off x="3844591" y="1605111"/>
            <a:ext cx="3987079" cy="4601845"/>
          </a:xfrm>
          <a:prstGeom prst="corner">
            <a:avLst>
              <a:gd name="adj1" fmla="val 30172"/>
              <a:gd name="adj2" fmla="val 39966"/>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253D893-4FFA-45A4-B8E0-DAC8D761A965}"/>
                  </a:ext>
                </a:extLst>
              </p:cNvPr>
              <p:cNvSpPr txBox="1"/>
              <p:nvPr/>
            </p:nvSpPr>
            <p:spPr>
              <a:xfrm>
                <a:off x="7089069" y="1571685"/>
                <a:ext cx="648041" cy="369332"/>
              </a:xfrm>
              <a:prstGeom prst="rect">
                <a:avLst/>
              </a:prstGeom>
              <a:noFill/>
            </p:spPr>
            <p:txBody>
              <a:bodyPr wrap="square">
                <a:spAutoFit/>
              </a:bodyPr>
              <a:lstStyle/>
              <a:p>
                <a:pPr algn="ctr"/>
                <a14:m>
                  <m:oMathPara xmlns:m="http://schemas.openxmlformats.org/officeDocument/2006/math">
                    <m:oMathParaPr>
                      <m:jc m:val="right"/>
                    </m:oMathParaPr>
                    <m:oMath xmlns:m="http://schemas.openxmlformats.org/officeDocument/2006/math">
                      <m:r>
                        <a:rPr lang="en-US" b="1" i="1" smtClean="0">
                          <a:solidFill>
                            <a:schemeClr val="accent3">
                              <a:lumMod val="60000"/>
                              <a:lumOff val="40000"/>
                            </a:schemeClr>
                          </a:solidFill>
                          <a:latin typeface="Cambria Math" panose="02040503050406030204" pitchFamily="18" charset="0"/>
                        </a:rPr>
                        <m:t>𝑨</m:t>
                      </m:r>
                      <m:d>
                        <m:dPr>
                          <m:ctrlPr>
                            <a:rPr lang="en-US" b="1" i="1" smtClean="0">
                              <a:solidFill>
                                <a:schemeClr val="accent3">
                                  <a:lumMod val="60000"/>
                                  <a:lumOff val="40000"/>
                                </a:schemeClr>
                              </a:solidFill>
                              <a:latin typeface="Cambria Math" panose="02040503050406030204" pitchFamily="18" charset="0"/>
                            </a:rPr>
                          </m:ctrlPr>
                        </m:dPr>
                        <m:e>
                          <m:r>
                            <a:rPr lang="en-US" b="1" i="1" smtClean="0">
                              <a:solidFill>
                                <a:schemeClr val="accent3">
                                  <a:lumMod val="60000"/>
                                  <a:lumOff val="40000"/>
                                </a:schemeClr>
                              </a:solidFill>
                              <a:latin typeface="Cambria Math" panose="02040503050406030204" pitchFamily="18" charset="0"/>
                            </a:rPr>
                            <m:t>𝟏</m:t>
                          </m:r>
                        </m:e>
                      </m:d>
                    </m:oMath>
                  </m:oMathPara>
                </a14:m>
                <a:endParaRPr lang="en-US" b="1" dirty="0">
                  <a:solidFill>
                    <a:srgbClr val="C0504D"/>
                  </a:solidFill>
                </a:endParaRPr>
              </a:p>
            </p:txBody>
          </p:sp>
        </mc:Choice>
        <mc:Fallback>
          <p:sp>
            <p:nvSpPr>
              <p:cNvPr id="13" name="TextBox 12">
                <a:extLst>
                  <a:ext uri="{FF2B5EF4-FFF2-40B4-BE49-F238E27FC236}">
                    <a16:creationId xmlns:a16="http://schemas.microsoft.com/office/drawing/2014/main" id="{5253D893-4FFA-45A4-B8E0-DAC8D761A965}"/>
                  </a:ext>
                </a:extLst>
              </p:cNvPr>
              <p:cNvSpPr txBox="1">
                <a:spLocks noRot="1" noChangeAspect="1" noMove="1" noResize="1" noEditPoints="1" noAdjustHandles="1" noChangeArrowheads="1" noChangeShapeType="1" noTextEdit="1"/>
              </p:cNvSpPr>
              <p:nvPr/>
            </p:nvSpPr>
            <p:spPr>
              <a:xfrm>
                <a:off x="7089069" y="1571685"/>
                <a:ext cx="648041"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12284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a:t>Example matching #2</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252936139"/>
              </p:ext>
            </p:extLst>
          </p:nvPr>
        </p:nvGraphicFramePr>
        <p:xfrm>
          <a:off x="457200" y="15240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solidFill>
                      <a:srgbClr val="9BBB59"/>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rgbClr val="9BBB59"/>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tc>
                <a:tc>
                  <a:txBody>
                    <a:bodyPr/>
                    <a:lstStyle/>
                    <a:p>
                      <a:r>
                        <a:rPr lang="en-US" sz="2400" dirty="0"/>
                        <a:t>Spirit</a:t>
                      </a:r>
                    </a:p>
                  </a:txBody>
                  <a:tcPr/>
                </a:tc>
                <a:tc>
                  <a:txBody>
                    <a:bodyPr/>
                    <a:lstStyle/>
                    <a:p>
                      <a:r>
                        <a:rPr lang="en-US" sz="2400" dirty="0" err="1"/>
                        <a:t>Swiftwind</a:t>
                      </a:r>
                      <a:endParaRPr lang="en-US" sz="2400" dirty="0"/>
                    </a:p>
                  </a:txBody>
                  <a:tcPr>
                    <a:solidFill>
                      <a:srgbClr val="9BBB59"/>
                    </a:solidFill>
                  </a:tcPr>
                </a:tc>
                <a:extLst>
                  <a:ext uri="{0D108BD9-81ED-4DB2-BD59-A6C34878D82A}">
                    <a16:rowId xmlns:a16="http://schemas.microsoft.com/office/drawing/2014/main" val="10002"/>
                  </a:ext>
                </a:extLst>
              </a:tr>
            </a:tbl>
          </a:graphicData>
        </a:graphic>
      </p:graphicFrame>
      <p:graphicFrame>
        <p:nvGraphicFramePr>
          <p:cNvPr id="6" name="Content Placeholder 3"/>
          <p:cNvGraphicFramePr>
            <a:graphicFrameLocks/>
          </p:cNvGraphicFramePr>
          <p:nvPr/>
        </p:nvGraphicFramePr>
        <p:xfrm>
          <a:off x="457200" y="32766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solidFill>
                      <a:srgbClr val="9BBB59"/>
                    </a:solidFill>
                  </a:tcPr>
                </a:tc>
                <a:tc>
                  <a:txBody>
                    <a:bodyPr/>
                    <a:lstStyle/>
                    <a:p>
                      <a:r>
                        <a:rPr lang="en-US" sz="2400" dirty="0"/>
                        <a:t>Eve</a:t>
                      </a:r>
                    </a:p>
                  </a:txBody>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Eve</a:t>
                      </a:r>
                    </a:p>
                  </a:txBody>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solidFill>
                      <a:srgbClr val="9BBB59"/>
                    </a:solidFill>
                  </a:tcPr>
                </a:tc>
                <a:extLst>
                  <a:ext uri="{0D108BD9-81ED-4DB2-BD59-A6C34878D82A}">
                    <a16:rowId xmlns:a16="http://schemas.microsoft.com/office/drawing/2014/main" val="10002"/>
                  </a:ext>
                </a:extLst>
              </a:tr>
            </a:tbl>
          </a:graphicData>
        </a:graphic>
      </p:graphicFrame>
      <p:sp>
        <p:nvSpPr>
          <p:cNvPr id="7" name="Rounded Rectangle 6"/>
          <p:cNvSpPr/>
          <p:nvPr/>
        </p:nvSpPr>
        <p:spPr>
          <a:xfrm>
            <a:off x="457200" y="5029200"/>
            <a:ext cx="8229600" cy="15240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b="1" dirty="0"/>
              <a:t>Yes!</a:t>
            </a:r>
          </a:p>
          <a:p>
            <a:pPr algn="ctr"/>
            <a:r>
              <a:rPr lang="en-US" sz="2800" dirty="0"/>
              <a:t>(</a:t>
            </a:r>
            <a:r>
              <a:rPr lang="en-US" sz="2800" dirty="0" err="1"/>
              <a:t>Swiftwind</a:t>
            </a:r>
            <a:r>
              <a:rPr lang="en-US" sz="2800" dirty="0"/>
              <a:t> and Eve are unhappy, but helpless.)</a:t>
            </a:r>
            <a:endParaRPr lang="en-US" sz="3200" dirty="0"/>
          </a:p>
        </p:txBody>
      </p:sp>
      <p:sp>
        <p:nvSpPr>
          <p:cNvPr id="2" name="Slide Number Placeholder 1">
            <a:extLst>
              <a:ext uri="{FF2B5EF4-FFF2-40B4-BE49-F238E27FC236}">
                <a16:creationId xmlns:a16="http://schemas.microsoft.com/office/drawing/2014/main" id="{5712CE2E-A1FB-004E-AF3B-43841DEFBD6A}"/>
              </a:ext>
            </a:extLst>
          </p:cNvPr>
          <p:cNvSpPr>
            <a:spLocks noGrp="1"/>
          </p:cNvSpPr>
          <p:nvPr>
            <p:ph type="sldNum" sz="quarter" idx="12"/>
          </p:nvPr>
        </p:nvSpPr>
        <p:spPr/>
        <p:txBody>
          <a:bodyPr/>
          <a:lstStyle/>
          <a:p>
            <a:fld id="{A2EF37A0-74FC-AB4F-AE4C-D9BFC6719E9F}" type="slidenum">
              <a:rPr lang="en-US" smtClean="0"/>
              <a:t>11</a:t>
            </a:fld>
            <a:endParaRPr lang="en-US"/>
          </a:p>
        </p:txBody>
      </p:sp>
    </p:spTree>
    <p:extLst>
      <p:ext uri="{BB962C8B-B14F-4D97-AF65-F5344CB8AC3E}">
        <p14:creationId xmlns:p14="http://schemas.microsoft.com/office/powerpoint/2010/main" val="18064748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List-of-Private-Hospitals-Recognised-By-Karnataka-Government-for-Medical-Treatment.png">
            <a:extLst>
              <a:ext uri="{FF2B5EF4-FFF2-40B4-BE49-F238E27FC236}">
                <a16:creationId xmlns:a16="http://schemas.microsoft.com/office/drawing/2014/main" id="{42E67F94-79AD-4192-A486-F85B08EFB57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12448" y="3588436"/>
            <a:ext cx="1324661" cy="933350"/>
          </a:xfrm>
          <a:prstGeom prst="rect">
            <a:avLst/>
          </a:prstGeom>
        </p:spPr>
      </p:pic>
      <p:sp>
        <p:nvSpPr>
          <p:cNvPr id="2" name="Title 1"/>
          <p:cNvSpPr>
            <a:spLocks noGrp="1"/>
          </p:cNvSpPr>
          <p:nvPr>
            <p:ph type="title"/>
          </p:nvPr>
        </p:nvSpPr>
        <p:spPr/>
        <p:txBody>
          <a:bodyPr>
            <a:normAutofit fontScale="90000"/>
          </a:bodyPr>
          <a:lstStyle/>
          <a:p>
            <a:r>
              <a:rPr lang="en-US" dirty="0"/>
              <a:t>The NRMP Algorithm</a:t>
            </a:r>
            <a:br>
              <a:rPr lang="en-US" dirty="0"/>
            </a:br>
            <a:endParaRPr lang="en-US" dirty="0"/>
          </a:p>
        </p:txBody>
      </p:sp>
      <p:pic>
        <p:nvPicPr>
          <p:cNvPr id="6" name="Picture 5" descr="List-of-Private-Hospitals-Recognised-By-Karnataka-Government-for-Medical-Treatment.png">
            <a:extLst>
              <a:ext uri="{FF2B5EF4-FFF2-40B4-BE49-F238E27FC236}">
                <a16:creationId xmlns:a16="http://schemas.microsoft.com/office/drawing/2014/main" id="{6DD97035-D6BB-42CA-8E39-0D7C3481680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12448" y="2071841"/>
            <a:ext cx="1324661" cy="933350"/>
          </a:xfrm>
          <a:prstGeom prst="rect">
            <a:avLst/>
          </a:prstGeom>
        </p:spPr>
      </p:pic>
      <p:pic>
        <p:nvPicPr>
          <p:cNvPr id="8" name="Picture 7" descr="List-of-Private-Hospitals-Recognised-By-Karnataka-Government-for-Medical-Treatment.png">
            <a:extLst>
              <a:ext uri="{FF2B5EF4-FFF2-40B4-BE49-F238E27FC236}">
                <a16:creationId xmlns:a16="http://schemas.microsoft.com/office/drawing/2014/main" id="{B6A8CAA7-050F-4F06-8285-6F40AD8CFB6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12447" y="5098988"/>
            <a:ext cx="1324661" cy="933350"/>
          </a:xfrm>
          <a:prstGeom prst="rect">
            <a:avLst/>
          </a:prstGeom>
        </p:spPr>
      </p:pic>
      <mc:AlternateContent xmlns:mc="http://schemas.openxmlformats.org/markup-compatibility/2006">
        <mc:Choice xmlns:a14="http://schemas.microsoft.com/office/drawing/2010/main" Requires="a14">
          <p:sp>
            <p:nvSpPr>
              <p:cNvPr id="25" name="Content Placeholder 2">
                <a:extLst>
                  <a:ext uri="{FF2B5EF4-FFF2-40B4-BE49-F238E27FC236}">
                    <a16:creationId xmlns:a16="http://schemas.microsoft.com/office/drawing/2014/main" id="{9DD178C4-EB79-4B2C-B576-26AB2F30E055}"/>
                  </a:ext>
                </a:extLst>
              </p:cNvPr>
              <p:cNvSpPr>
                <a:spLocks noGrp="1"/>
              </p:cNvSpPr>
              <p:nvPr>
                <p:ph idx="1"/>
              </p:nvPr>
            </p:nvSpPr>
            <p:spPr>
              <a:xfrm>
                <a:off x="457200" y="1752600"/>
                <a:ext cx="2800350" cy="4581525"/>
              </a:xfrm>
            </p:spPr>
            <p:txBody>
              <a:bodyPr>
                <a:normAutofit fontScale="77500" lnSpcReduction="20000"/>
              </a:bodyPr>
              <a:lstStyle/>
              <a:p>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oMath>
                </a14:m>
                <a:r>
                  <a:rPr lang="en-US" b="0" dirty="0"/>
                  <a:t> is the set of all hospitals.</a:t>
                </a:r>
              </a:p>
              <a:p>
                <a:pPr/>
                <a14:m>
                  <m:oMath xmlns:m="http://schemas.openxmlformats.org/officeDocument/2006/math">
                    <m:r>
                      <a:rPr lang="en-US" b="0" i="1" smtClean="0">
                        <a:latin typeface="Cambria Math" panose="02040503050406030204" pitchFamily="18" charset="0"/>
                      </a:rPr>
                      <m:t>𝐴</m:t>
                    </m:r>
                    <m:d>
                      <m:dPr>
                        <m:ctrlPr>
                          <a:rPr lang="en-US" b="0" i="1">
                            <a:latin typeface="Cambria Math" panose="02040503050406030204" pitchFamily="18" charset="0"/>
                          </a:rPr>
                        </m:ctrlPr>
                      </m:dPr>
                      <m:e>
                        <m:r>
                          <a:rPr lang="en-US" b="0" i="1" smtClean="0">
                            <a:latin typeface="Cambria Math" panose="02040503050406030204" pitchFamily="18" charset="0"/>
                          </a:rPr>
                          <m:t>1</m:t>
                        </m:r>
                      </m:e>
                    </m:d>
                  </m:oMath>
                </a14:m>
                <a:r>
                  <a:rPr lang="en-US" b="0" dirty="0"/>
                  <a:t> is </a:t>
                </a:r>
                <a14:m>
                  <m:oMath xmlns:m="http://schemas.openxmlformats.org/officeDocument/2006/math">
                    <m:r>
                      <a:rPr lang="en-US" b="0" i="1">
                        <a:latin typeface="Cambria Math" panose="02040503050406030204" pitchFamily="18" charset="0"/>
                      </a:rPr>
                      <m:t>𝐴</m:t>
                    </m:r>
                    <m:d>
                      <m:dPr>
                        <m:ctrlPr>
                          <a:rPr lang="en-US" b="0" i="1">
                            <a:latin typeface="Cambria Math" panose="02040503050406030204" pitchFamily="18" charset="0"/>
                          </a:rPr>
                        </m:ctrlPr>
                      </m:dPr>
                      <m:e>
                        <m:r>
                          <a:rPr lang="en-US" b="0" i="1">
                            <a:latin typeface="Cambria Math" panose="02040503050406030204" pitchFamily="18" charset="0"/>
                          </a:rPr>
                          <m:t>0</m:t>
                        </m:r>
                      </m:e>
                    </m:d>
                  </m:oMath>
                </a14:m>
                <a:r>
                  <a:rPr lang="en-US" b="0" dirty="0"/>
                  <a:t> plus one applicant</a:t>
                </a:r>
              </a:p>
              <a:p>
                <a:pPr/>
                <a14:m>
                  <m:oMath xmlns:m="http://schemas.openxmlformats.org/officeDocument/2006/math">
                    <m:r>
                      <a:rPr lang="en-US" b="0" i="1" smtClean="0">
                        <a:latin typeface="Cambria Math" panose="02040503050406030204" pitchFamily="18" charset="0"/>
                      </a:rPr>
                      <m:t>𝑀</m:t>
                    </m:r>
                    <m:d>
                      <m:dPr>
                        <m:ctrlPr>
                          <a:rPr lang="en-US" b="0" i="1">
                            <a:latin typeface="Cambria Math" panose="02040503050406030204" pitchFamily="18" charset="0"/>
                          </a:rPr>
                        </m:ctrlPr>
                      </m:dPr>
                      <m:e>
                        <m:r>
                          <a:rPr lang="en-US" b="0" i="1">
                            <a:latin typeface="Cambria Math" panose="02040503050406030204" pitchFamily="18" charset="0"/>
                          </a:rPr>
                          <m:t>1</m:t>
                        </m:r>
                      </m:e>
                    </m:d>
                  </m:oMath>
                </a14:m>
                <a:r>
                  <a:rPr lang="en-US" b="0" dirty="0"/>
                  <a:t> is a matching found on </a:t>
                </a:r>
                <a14:m>
                  <m:oMath xmlns:m="http://schemas.openxmlformats.org/officeDocument/2006/math">
                    <m:r>
                      <a:rPr lang="en-US" b="0" i="1">
                        <a:latin typeface="Cambria Math" panose="02040503050406030204" pitchFamily="18" charset="0"/>
                      </a:rPr>
                      <m:t>𝐴</m:t>
                    </m:r>
                    <m:d>
                      <m:dPr>
                        <m:ctrlPr>
                          <a:rPr lang="en-US" b="0" i="1">
                            <a:latin typeface="Cambria Math" panose="02040503050406030204" pitchFamily="18" charset="0"/>
                          </a:rPr>
                        </m:ctrlPr>
                      </m:dPr>
                      <m:e>
                        <m:r>
                          <a:rPr lang="en-US" b="0" i="1" smtClean="0">
                            <a:latin typeface="Cambria Math" panose="02040503050406030204" pitchFamily="18" charset="0"/>
                          </a:rPr>
                          <m:t>1</m:t>
                        </m:r>
                      </m:e>
                    </m:d>
                    <m:r>
                      <a:rPr lang="en-US" b="0" i="0" smtClean="0">
                        <a:latin typeface="Cambria Math" panose="02040503050406030204" pitchFamily="18" charset="0"/>
                      </a:rPr>
                      <m:t>.</m:t>
                    </m:r>
                  </m:oMath>
                </a14:m>
                <a:endParaRPr lang="en-US" b="0" dirty="0"/>
              </a:p>
              <a:p>
                <a:pPr/>
                <a14:m>
                  <m:oMath xmlns:m="http://schemas.openxmlformats.org/officeDocument/2006/math">
                    <m:r>
                      <a:rPr lang="en-US" b="0" i="1" smtClean="0">
                        <a:solidFill>
                          <a:schemeClr val="bg1"/>
                        </a:solidFill>
                        <a:latin typeface="Cambria Math" panose="02040503050406030204" pitchFamily="18" charset="0"/>
                      </a:rPr>
                      <m:t>𝐴</m:t>
                    </m:r>
                    <m:d>
                      <m:dPr>
                        <m:ctrlPr>
                          <a:rPr lang="en-US" b="0"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oMath>
                </a14:m>
                <a:r>
                  <a:rPr lang="en-US" b="0" dirty="0">
                    <a:solidFill>
                      <a:schemeClr val="bg1"/>
                    </a:solidFill>
                  </a:rPr>
                  <a:t> is </a:t>
                </a:r>
                <a14:m>
                  <m:oMath xmlns:m="http://schemas.openxmlformats.org/officeDocument/2006/math">
                    <m:r>
                      <a:rPr lang="en-US" b="0" i="1">
                        <a:solidFill>
                          <a:schemeClr val="bg1"/>
                        </a:solidFill>
                        <a:latin typeface="Cambria Math" panose="02040503050406030204" pitchFamily="18" charset="0"/>
                      </a:rPr>
                      <m:t>𝐴</m:t>
                    </m:r>
                    <m:d>
                      <m:dPr>
                        <m:ctrlPr>
                          <a:rPr lang="en-US" b="0"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oMath>
                </a14:m>
                <a:r>
                  <a:rPr lang="en-US" b="0" dirty="0">
                    <a:solidFill>
                      <a:schemeClr val="bg1"/>
                    </a:solidFill>
                  </a:rPr>
                  <a:t> plus one applicant </a:t>
                </a:r>
                <a14:m>
                  <m:oMath xmlns:m="http://schemas.openxmlformats.org/officeDocument/2006/math">
                    <m:r>
                      <m:rPr>
                        <m:sty m:val="p"/>
                      </m:rPr>
                      <a:rPr lang="en-US" b="0" i="0" smtClean="0">
                        <a:solidFill>
                          <a:schemeClr val="bg1"/>
                        </a:solidFill>
                        <a:latin typeface="Cambria Math" panose="02040503050406030204" pitchFamily="18" charset="0"/>
                      </a:rPr>
                      <m:t>S</m:t>
                    </m:r>
                    <m:r>
                      <a:rPr lang="en-US" b="0" i="1" smtClean="0">
                        <a:solidFill>
                          <a:schemeClr val="bg1"/>
                        </a:solidFill>
                        <a:latin typeface="Cambria Math" panose="02040503050406030204" pitchFamily="18" charset="0"/>
                      </a:rPr>
                      <m:t>(1)</m:t>
                    </m:r>
                  </m:oMath>
                </a14:m>
                <a:endParaRPr lang="en-US" b="0" dirty="0">
                  <a:solidFill>
                    <a:schemeClr val="bg1"/>
                  </a:solidFill>
                </a:endParaRPr>
              </a:p>
              <a:p>
                <a:pPr/>
                <a14:m>
                  <m:oMath xmlns:m="http://schemas.openxmlformats.org/officeDocument/2006/math">
                    <m:r>
                      <a:rPr lang="en-US" b="0" i="1" smtClean="0">
                        <a:solidFill>
                          <a:schemeClr val="bg1"/>
                        </a:solidFill>
                        <a:latin typeface="Cambria Math" panose="02040503050406030204" pitchFamily="18" charset="0"/>
                      </a:rPr>
                      <m:t>𝑀</m:t>
                    </m:r>
                    <m:d>
                      <m:dPr>
                        <m:ctrlPr>
                          <a:rPr lang="en-US" b="0"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oMath>
                </a14:m>
                <a:r>
                  <a:rPr lang="en-US" b="0" dirty="0">
                    <a:solidFill>
                      <a:schemeClr val="bg1"/>
                    </a:solidFill>
                  </a:rPr>
                  <a:t> starts as </a:t>
                </a:r>
                <a14:m>
                  <m:oMath xmlns:m="http://schemas.openxmlformats.org/officeDocument/2006/math">
                    <m:r>
                      <a:rPr lang="en-US" b="0" i="1">
                        <a:solidFill>
                          <a:schemeClr val="bg1"/>
                        </a:solidFill>
                        <a:latin typeface="Cambria Math" panose="02040503050406030204" pitchFamily="18" charset="0"/>
                      </a:rPr>
                      <m:t>𝑀</m:t>
                    </m:r>
                    <m:d>
                      <m:dPr>
                        <m:ctrlPr>
                          <a:rPr lang="en-US" b="0" i="1">
                            <a:solidFill>
                              <a:schemeClr val="bg1"/>
                            </a:solidFill>
                            <a:latin typeface="Cambria Math" panose="02040503050406030204" pitchFamily="18" charset="0"/>
                          </a:rPr>
                        </m:ctrlPr>
                      </m:dPr>
                      <m:e>
                        <m:r>
                          <a:rPr lang="en-US" b="0" i="1">
                            <a:solidFill>
                              <a:schemeClr val="bg1"/>
                            </a:solidFill>
                            <a:latin typeface="Cambria Math" panose="02040503050406030204" pitchFamily="18" charset="0"/>
                          </a:rPr>
                          <m:t>1</m:t>
                        </m:r>
                      </m:e>
                    </m:d>
                  </m:oMath>
                </a14:m>
                <a:r>
                  <a:rPr lang="en-US" b="0" dirty="0">
                    <a:solidFill>
                      <a:schemeClr val="bg1"/>
                    </a:solidFill>
                  </a:rPr>
                  <a:t>, where </a:t>
                </a:r>
                <a14:m>
                  <m:oMath xmlns:m="http://schemas.openxmlformats.org/officeDocument/2006/math">
                    <m:r>
                      <a:rPr lang="en-US" b="0" i="1">
                        <a:solidFill>
                          <a:schemeClr val="bg1"/>
                        </a:solidFill>
                        <a:latin typeface="Cambria Math" panose="02040503050406030204" pitchFamily="18" charset="0"/>
                      </a:rPr>
                      <m:t>𝑆</m:t>
                    </m:r>
                    <m:r>
                      <a:rPr lang="en-US" b="0" i="1">
                        <a:solidFill>
                          <a:schemeClr val="bg1"/>
                        </a:solidFill>
                        <a:latin typeface="Cambria Math" panose="02040503050406030204" pitchFamily="18" charset="0"/>
                      </a:rPr>
                      <m:t>(2)</m:t>
                    </m:r>
                  </m:oMath>
                </a14:m>
                <a:r>
                  <a:rPr lang="en-US" b="0" dirty="0">
                    <a:solidFill>
                      <a:schemeClr val="bg1"/>
                    </a:solidFill>
                  </a:rPr>
                  <a:t> proposes until accepted, and </a:t>
                </a:r>
                <a14:m>
                  <m:oMath xmlns:m="http://schemas.openxmlformats.org/officeDocument/2006/math">
                    <m:r>
                      <a:rPr lang="en-US" b="0" i="1">
                        <a:solidFill>
                          <a:schemeClr val="bg1"/>
                        </a:solidFill>
                        <a:latin typeface="Cambria Math" panose="02040503050406030204" pitchFamily="18" charset="0"/>
                      </a:rPr>
                      <m:t>𝑆</m:t>
                    </m:r>
                    <m:d>
                      <m:dPr>
                        <m:ctrlPr>
                          <a:rPr lang="en-US" b="0"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oMath>
                </a14:m>
                <a:r>
                  <a:rPr lang="en-US" b="0" dirty="0">
                    <a:solidFill>
                      <a:schemeClr val="bg1"/>
                    </a:solidFill>
                  </a:rPr>
                  <a:t> may have to re-propose.</a:t>
                </a:r>
              </a:p>
              <a:p>
                <a:pPr/>
                <a:r>
                  <a:rPr lang="en-US" b="0" dirty="0">
                    <a:solidFill>
                      <a:schemeClr val="bg1"/>
                    </a:solidFill>
                  </a:rPr>
                  <a:t>…</a:t>
                </a:r>
              </a:p>
              <a:p>
                <a:pPr/>
                <a14:m>
                  <m:oMath xmlns:m="http://schemas.openxmlformats.org/officeDocument/2006/math">
                    <m:r>
                      <a:rPr lang="en-US" b="0" i="1">
                        <a:solidFill>
                          <a:schemeClr val="bg1"/>
                        </a:solidFill>
                        <a:latin typeface="Cambria Math" panose="02040503050406030204" pitchFamily="18" charset="0"/>
                      </a:rPr>
                      <m:t>𝑀</m:t>
                    </m:r>
                    <m:d>
                      <m:dPr>
                        <m:ctrlPr>
                          <a:rPr lang="en-US" b="0"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𝑘</m:t>
                        </m:r>
                      </m:e>
                    </m:d>
                  </m:oMath>
                </a14:m>
                <a:r>
                  <a:rPr lang="en-US" b="0" dirty="0">
                    <a:solidFill>
                      <a:schemeClr val="bg1"/>
                    </a:solidFill>
                  </a:rPr>
                  <a:t> starts as </a:t>
                </a:r>
                <a14:m>
                  <m:oMath xmlns:m="http://schemas.openxmlformats.org/officeDocument/2006/math">
                    <m:r>
                      <a:rPr lang="en-US" b="0" i="1">
                        <a:solidFill>
                          <a:schemeClr val="bg1"/>
                        </a:solidFill>
                        <a:latin typeface="Cambria Math" panose="02040503050406030204" pitchFamily="18" charset="0"/>
                      </a:rPr>
                      <m:t>𝑀</m:t>
                    </m:r>
                    <m:d>
                      <m:dPr>
                        <m:ctrlPr>
                          <a:rPr lang="en-US" b="0"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−1</m:t>
                        </m:r>
                      </m:e>
                    </m:d>
                  </m:oMath>
                </a14:m>
                <a:r>
                  <a:rPr lang="en-US" b="0" dirty="0">
                    <a:solidFill>
                      <a:schemeClr val="bg1"/>
                    </a:solidFill>
                  </a:rPr>
                  <a:t>, where </a:t>
                </a:r>
                <a14:m>
                  <m:oMath xmlns:m="http://schemas.openxmlformats.org/officeDocument/2006/math">
                    <m:r>
                      <a:rPr lang="en-US" b="0" i="1">
                        <a:solidFill>
                          <a:schemeClr val="bg1"/>
                        </a:solidFill>
                        <a:latin typeface="Cambria Math" panose="02040503050406030204" pitchFamily="18" charset="0"/>
                      </a:rPr>
                      <m:t>𝑆</m:t>
                    </m:r>
                    <m:r>
                      <a:rPr lang="en-US" b="0"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r>
                      <a:rPr lang="en-US" b="0" i="1">
                        <a:solidFill>
                          <a:schemeClr val="bg1"/>
                        </a:solidFill>
                        <a:latin typeface="Cambria Math" panose="02040503050406030204" pitchFamily="18" charset="0"/>
                      </a:rPr>
                      <m:t>)</m:t>
                    </m:r>
                  </m:oMath>
                </a14:m>
                <a:r>
                  <a:rPr lang="en-US" b="0" dirty="0">
                    <a:solidFill>
                      <a:schemeClr val="bg1"/>
                    </a:solidFill>
                  </a:rPr>
                  <a:t> proposes until accepted, any displaced people may repropose, and so on.</a:t>
                </a:r>
              </a:p>
              <a:p>
                <a:pPr/>
                <a:endParaRPr lang="en-US" b="0" dirty="0"/>
              </a:p>
              <a:p>
                <a:pPr/>
                <a:endParaRPr lang="en-US" dirty="0"/>
              </a:p>
              <a:p>
                <a:pPr/>
                <a:endParaRPr lang="en-US" dirty="0"/>
              </a:p>
              <a:p>
                <a:pPr/>
                <a:endParaRPr lang="en-US" dirty="0"/>
              </a:p>
              <a:p>
                <a:pPr/>
                <a:endParaRPr lang="en-US" b="1" dirty="0"/>
              </a:p>
            </p:txBody>
          </p:sp>
        </mc:Choice>
        <mc:Fallback>
          <p:sp>
            <p:nvSpPr>
              <p:cNvPr id="25" name="Content Placeholder 2">
                <a:extLst>
                  <a:ext uri="{FF2B5EF4-FFF2-40B4-BE49-F238E27FC236}">
                    <a16:creationId xmlns:a16="http://schemas.microsoft.com/office/drawing/2014/main" id="{9DD178C4-EB79-4B2C-B576-26AB2F30E055}"/>
                  </a:ext>
                </a:extLst>
              </p:cNvPr>
              <p:cNvSpPr>
                <a:spLocks noGrp="1" noRot="1" noChangeAspect="1" noMove="1" noResize="1" noEditPoints="1" noAdjustHandles="1" noChangeArrowheads="1" noChangeShapeType="1" noTextEdit="1"/>
              </p:cNvSpPr>
              <p:nvPr>
                <p:ph idx="1"/>
              </p:nvPr>
            </p:nvSpPr>
            <p:spPr>
              <a:xfrm>
                <a:off x="457200" y="1752600"/>
                <a:ext cx="2800350" cy="4581525"/>
              </a:xfrm>
              <a:blipFill>
                <a:blip r:embed="rId4"/>
                <a:stretch>
                  <a:fillRect l="-1089" t="-1465" r="-10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7ACFA6A3-225C-4D2D-A07A-FFDC65B3F37A}"/>
                  </a:ext>
                </a:extLst>
              </p:cNvPr>
              <p:cNvSpPr/>
              <p:nvPr/>
            </p:nvSpPr>
            <p:spPr>
              <a:xfrm>
                <a:off x="6317197" y="1920604"/>
                <a:ext cx="1419913" cy="411173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b="1" i="1" smtClean="0">
                          <a:solidFill>
                            <a:srgbClr val="C0504D"/>
                          </a:solidFill>
                          <a:latin typeface="Cambria Math" panose="02040503050406030204" pitchFamily="18" charset="0"/>
                        </a:rPr>
                        <m:t>𝑨</m:t>
                      </m:r>
                      <m:d>
                        <m:dPr>
                          <m:ctrlPr>
                            <a:rPr lang="en-US" b="1" i="1" smtClean="0">
                              <a:solidFill>
                                <a:srgbClr val="C0504D"/>
                              </a:solidFill>
                              <a:latin typeface="Cambria Math" panose="02040503050406030204" pitchFamily="18" charset="0"/>
                            </a:rPr>
                          </m:ctrlPr>
                        </m:dPr>
                        <m:e>
                          <m:r>
                            <a:rPr lang="en-US" b="1" i="1" smtClean="0">
                              <a:solidFill>
                                <a:srgbClr val="C0504D"/>
                              </a:solidFill>
                              <a:latin typeface="Cambria Math" panose="02040503050406030204" pitchFamily="18" charset="0"/>
                            </a:rPr>
                            <m:t>𝟎</m:t>
                          </m:r>
                        </m:e>
                      </m:d>
                    </m:oMath>
                  </m:oMathPara>
                </a14:m>
                <a:endParaRPr lang="en-US" b="1"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r"/>
                <a:endParaRPr lang="en-US" dirty="0">
                  <a:solidFill>
                    <a:srgbClr val="C0504D"/>
                  </a:solidFill>
                </a:endParaRPr>
              </a:p>
            </p:txBody>
          </p:sp>
        </mc:Choice>
        <mc:Fallback>
          <p:sp>
            <p:nvSpPr>
              <p:cNvPr id="27" name="Rectangle 26">
                <a:extLst>
                  <a:ext uri="{FF2B5EF4-FFF2-40B4-BE49-F238E27FC236}">
                    <a16:creationId xmlns:a16="http://schemas.microsoft.com/office/drawing/2014/main" id="{7ACFA6A3-225C-4D2D-A07A-FFDC65B3F37A}"/>
                  </a:ext>
                </a:extLst>
              </p:cNvPr>
              <p:cNvSpPr>
                <a:spLocks noRot="1" noChangeAspect="1" noMove="1" noResize="1" noEditPoints="1" noAdjustHandles="1" noChangeArrowheads="1" noChangeShapeType="1" noTextEdit="1"/>
              </p:cNvSpPr>
              <p:nvPr/>
            </p:nvSpPr>
            <p:spPr>
              <a:xfrm>
                <a:off x="6317197" y="1920604"/>
                <a:ext cx="1419913" cy="4111734"/>
              </a:xfrm>
              <a:prstGeom prst="rect">
                <a:avLst/>
              </a:prstGeom>
              <a:blipFill>
                <a:blip r:embed="rId5"/>
                <a:stretch>
                  <a:fillRect/>
                </a:stretch>
              </a:blipFill>
              <a:ln>
                <a:solidFill>
                  <a:srgbClr val="C00000"/>
                </a:solidFill>
              </a:ln>
            </p:spPr>
            <p:txBody>
              <a:bodyPr/>
              <a:lstStyle/>
              <a:p>
                <a:r>
                  <a:rPr lang="en-US">
                    <a:noFill/>
                  </a:rPr>
                  <a:t> </a:t>
                </a:r>
              </a:p>
            </p:txBody>
          </p:sp>
        </mc:Fallback>
      </mc:AlternateContent>
      <p:pic>
        <p:nvPicPr>
          <p:cNvPr id="9" name="Picture 8" descr="Icon&#10;&#10;Description automatically generated">
            <a:extLst>
              <a:ext uri="{FF2B5EF4-FFF2-40B4-BE49-F238E27FC236}">
                <a16:creationId xmlns:a16="http://schemas.microsoft.com/office/drawing/2014/main" id="{33C25D0A-A8EC-4FB6-8D75-A29A42AECF64}"/>
              </a:ext>
            </a:extLst>
          </p:cNvPr>
          <p:cNvPicPr>
            <a:picLocks noChangeAspect="1"/>
          </p:cNvPicPr>
          <p:nvPr/>
        </p:nvPicPr>
        <p:blipFill>
          <a:blip r:embed="rId6"/>
          <a:stretch>
            <a:fillRect/>
          </a:stretch>
        </p:blipFill>
        <p:spPr>
          <a:xfrm>
            <a:off x="3844592" y="2071841"/>
            <a:ext cx="692251" cy="692251"/>
          </a:xfrm>
          <a:prstGeom prst="rect">
            <a:avLst/>
          </a:prstGeom>
        </p:spPr>
      </p:pic>
      <p:sp>
        <p:nvSpPr>
          <p:cNvPr id="4" name="L-Shape 3">
            <a:extLst>
              <a:ext uri="{FF2B5EF4-FFF2-40B4-BE49-F238E27FC236}">
                <a16:creationId xmlns:a16="http://schemas.microsoft.com/office/drawing/2014/main" id="{4E6D4F98-305F-455A-81C6-96CD90BEFBC6}"/>
              </a:ext>
            </a:extLst>
          </p:cNvPr>
          <p:cNvSpPr/>
          <p:nvPr/>
        </p:nvSpPr>
        <p:spPr>
          <a:xfrm rot="10800000">
            <a:off x="3844591" y="1605111"/>
            <a:ext cx="3987079" cy="4601845"/>
          </a:xfrm>
          <a:prstGeom prst="corner">
            <a:avLst>
              <a:gd name="adj1" fmla="val 30172"/>
              <a:gd name="adj2" fmla="val 39966"/>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253D893-4FFA-45A4-B8E0-DAC8D761A965}"/>
                  </a:ext>
                </a:extLst>
              </p:cNvPr>
              <p:cNvSpPr txBox="1"/>
              <p:nvPr/>
            </p:nvSpPr>
            <p:spPr>
              <a:xfrm>
                <a:off x="7089069" y="1571685"/>
                <a:ext cx="648041" cy="369332"/>
              </a:xfrm>
              <a:prstGeom prst="rect">
                <a:avLst/>
              </a:prstGeom>
              <a:noFill/>
            </p:spPr>
            <p:txBody>
              <a:bodyPr wrap="square">
                <a:spAutoFit/>
              </a:bodyPr>
              <a:lstStyle/>
              <a:p>
                <a:pPr algn="ctr"/>
                <a14:m>
                  <m:oMathPara xmlns:m="http://schemas.openxmlformats.org/officeDocument/2006/math">
                    <m:oMathParaPr>
                      <m:jc m:val="right"/>
                    </m:oMathParaPr>
                    <m:oMath xmlns:m="http://schemas.openxmlformats.org/officeDocument/2006/math">
                      <m:r>
                        <a:rPr lang="en-US" b="1" i="1" smtClean="0">
                          <a:solidFill>
                            <a:schemeClr val="accent3">
                              <a:lumMod val="60000"/>
                              <a:lumOff val="40000"/>
                            </a:schemeClr>
                          </a:solidFill>
                          <a:latin typeface="Cambria Math" panose="02040503050406030204" pitchFamily="18" charset="0"/>
                        </a:rPr>
                        <m:t>𝑨</m:t>
                      </m:r>
                      <m:d>
                        <m:dPr>
                          <m:ctrlPr>
                            <a:rPr lang="en-US" b="1" i="1" smtClean="0">
                              <a:solidFill>
                                <a:schemeClr val="accent3">
                                  <a:lumMod val="60000"/>
                                  <a:lumOff val="40000"/>
                                </a:schemeClr>
                              </a:solidFill>
                              <a:latin typeface="Cambria Math" panose="02040503050406030204" pitchFamily="18" charset="0"/>
                            </a:rPr>
                          </m:ctrlPr>
                        </m:dPr>
                        <m:e>
                          <m:r>
                            <a:rPr lang="en-US" b="1" i="1" smtClean="0">
                              <a:solidFill>
                                <a:schemeClr val="accent3">
                                  <a:lumMod val="60000"/>
                                  <a:lumOff val="40000"/>
                                </a:schemeClr>
                              </a:solidFill>
                              <a:latin typeface="Cambria Math" panose="02040503050406030204" pitchFamily="18" charset="0"/>
                            </a:rPr>
                            <m:t>𝟏</m:t>
                          </m:r>
                        </m:e>
                      </m:d>
                    </m:oMath>
                  </m:oMathPara>
                </a14:m>
                <a:endParaRPr lang="en-US" b="1" dirty="0">
                  <a:solidFill>
                    <a:srgbClr val="C0504D"/>
                  </a:solidFill>
                </a:endParaRPr>
              </a:p>
            </p:txBody>
          </p:sp>
        </mc:Choice>
        <mc:Fallback>
          <p:sp>
            <p:nvSpPr>
              <p:cNvPr id="13" name="TextBox 12">
                <a:extLst>
                  <a:ext uri="{FF2B5EF4-FFF2-40B4-BE49-F238E27FC236}">
                    <a16:creationId xmlns:a16="http://schemas.microsoft.com/office/drawing/2014/main" id="{5253D893-4FFA-45A4-B8E0-DAC8D761A965}"/>
                  </a:ext>
                </a:extLst>
              </p:cNvPr>
              <p:cNvSpPr txBox="1">
                <a:spLocks noRot="1" noChangeAspect="1" noMove="1" noResize="1" noEditPoints="1" noAdjustHandles="1" noChangeArrowheads="1" noChangeShapeType="1" noTextEdit="1"/>
              </p:cNvSpPr>
              <p:nvPr/>
            </p:nvSpPr>
            <p:spPr>
              <a:xfrm>
                <a:off x="7089069" y="1571685"/>
                <a:ext cx="648041" cy="369332"/>
              </a:xfrm>
              <a:prstGeom prst="rect">
                <a:avLst/>
              </a:prstGeom>
              <a:blipFill>
                <a:blip r:embed="rId7"/>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8404A6E0-2E98-4912-94A9-A4D3614C7CC9}"/>
              </a:ext>
            </a:extLst>
          </p:cNvPr>
          <p:cNvCxnSpPr>
            <a:cxnSpLocks/>
            <a:stCxn id="6" idx="1"/>
            <a:endCxn id="9" idx="3"/>
          </p:cNvCxnSpPr>
          <p:nvPr/>
        </p:nvCxnSpPr>
        <p:spPr>
          <a:xfrm flipH="1" flipV="1">
            <a:off x="4536843" y="2417967"/>
            <a:ext cx="1875605" cy="120549"/>
          </a:xfrm>
          <a:prstGeom prst="line">
            <a:avLst/>
          </a:prstGeom>
          <a:ln w="25400">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6237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List-of-Private-Hospitals-Recognised-By-Karnataka-Government-for-Medical-Treatment.png">
            <a:extLst>
              <a:ext uri="{FF2B5EF4-FFF2-40B4-BE49-F238E27FC236}">
                <a16:creationId xmlns:a16="http://schemas.microsoft.com/office/drawing/2014/main" id="{42E67F94-79AD-4192-A486-F85B08EFB57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12448" y="3588436"/>
            <a:ext cx="1324661" cy="933350"/>
          </a:xfrm>
          <a:prstGeom prst="rect">
            <a:avLst/>
          </a:prstGeom>
        </p:spPr>
      </p:pic>
      <p:sp>
        <p:nvSpPr>
          <p:cNvPr id="2" name="Title 1"/>
          <p:cNvSpPr>
            <a:spLocks noGrp="1"/>
          </p:cNvSpPr>
          <p:nvPr>
            <p:ph type="title"/>
          </p:nvPr>
        </p:nvSpPr>
        <p:spPr/>
        <p:txBody>
          <a:bodyPr>
            <a:normAutofit fontScale="90000"/>
          </a:bodyPr>
          <a:lstStyle/>
          <a:p>
            <a:r>
              <a:rPr lang="en-US" dirty="0"/>
              <a:t>The NRMP Algorithm</a:t>
            </a:r>
            <a:br>
              <a:rPr lang="en-US" dirty="0"/>
            </a:br>
            <a:endParaRPr lang="en-US" dirty="0"/>
          </a:p>
        </p:txBody>
      </p:sp>
      <p:pic>
        <p:nvPicPr>
          <p:cNvPr id="6" name="Picture 5" descr="List-of-Private-Hospitals-Recognised-By-Karnataka-Government-for-Medical-Treatment.png">
            <a:extLst>
              <a:ext uri="{FF2B5EF4-FFF2-40B4-BE49-F238E27FC236}">
                <a16:creationId xmlns:a16="http://schemas.microsoft.com/office/drawing/2014/main" id="{6DD97035-D6BB-42CA-8E39-0D7C3481680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12448" y="2071841"/>
            <a:ext cx="1324661" cy="933350"/>
          </a:xfrm>
          <a:prstGeom prst="rect">
            <a:avLst/>
          </a:prstGeom>
        </p:spPr>
      </p:pic>
      <p:pic>
        <p:nvPicPr>
          <p:cNvPr id="8" name="Picture 7" descr="List-of-Private-Hospitals-Recognised-By-Karnataka-Government-for-Medical-Treatment.png">
            <a:extLst>
              <a:ext uri="{FF2B5EF4-FFF2-40B4-BE49-F238E27FC236}">
                <a16:creationId xmlns:a16="http://schemas.microsoft.com/office/drawing/2014/main" id="{B6A8CAA7-050F-4F06-8285-6F40AD8CFB6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12447" y="5098988"/>
            <a:ext cx="1324661" cy="933350"/>
          </a:xfrm>
          <a:prstGeom prst="rect">
            <a:avLst/>
          </a:prstGeom>
        </p:spPr>
      </p:pic>
      <mc:AlternateContent xmlns:mc="http://schemas.openxmlformats.org/markup-compatibility/2006">
        <mc:Choice xmlns:a14="http://schemas.microsoft.com/office/drawing/2010/main" Requires="a14">
          <p:sp>
            <p:nvSpPr>
              <p:cNvPr id="25" name="Content Placeholder 2">
                <a:extLst>
                  <a:ext uri="{FF2B5EF4-FFF2-40B4-BE49-F238E27FC236}">
                    <a16:creationId xmlns:a16="http://schemas.microsoft.com/office/drawing/2014/main" id="{9DD178C4-EB79-4B2C-B576-26AB2F30E055}"/>
                  </a:ext>
                </a:extLst>
              </p:cNvPr>
              <p:cNvSpPr>
                <a:spLocks noGrp="1"/>
              </p:cNvSpPr>
              <p:nvPr>
                <p:ph idx="1"/>
              </p:nvPr>
            </p:nvSpPr>
            <p:spPr>
              <a:xfrm>
                <a:off x="457200" y="1752600"/>
                <a:ext cx="2800350" cy="4581525"/>
              </a:xfrm>
            </p:spPr>
            <p:txBody>
              <a:bodyPr>
                <a:normAutofit fontScale="77500" lnSpcReduction="20000"/>
              </a:bodyPr>
              <a:lstStyle/>
              <a:p>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oMath>
                </a14:m>
                <a:r>
                  <a:rPr lang="en-US" b="0" dirty="0"/>
                  <a:t> is the set of all hospitals.</a:t>
                </a:r>
              </a:p>
              <a:p>
                <a:pPr/>
                <a14:m>
                  <m:oMath xmlns:m="http://schemas.openxmlformats.org/officeDocument/2006/math">
                    <m:r>
                      <a:rPr lang="en-US" b="0" i="1" smtClean="0">
                        <a:latin typeface="Cambria Math" panose="02040503050406030204" pitchFamily="18" charset="0"/>
                      </a:rPr>
                      <m:t>𝐴</m:t>
                    </m:r>
                    <m:d>
                      <m:dPr>
                        <m:ctrlPr>
                          <a:rPr lang="en-US" b="0" i="1">
                            <a:latin typeface="Cambria Math" panose="02040503050406030204" pitchFamily="18" charset="0"/>
                          </a:rPr>
                        </m:ctrlPr>
                      </m:dPr>
                      <m:e>
                        <m:r>
                          <a:rPr lang="en-US" b="0" i="1" smtClean="0">
                            <a:latin typeface="Cambria Math" panose="02040503050406030204" pitchFamily="18" charset="0"/>
                          </a:rPr>
                          <m:t>1</m:t>
                        </m:r>
                      </m:e>
                    </m:d>
                  </m:oMath>
                </a14:m>
                <a:r>
                  <a:rPr lang="en-US" b="0" dirty="0"/>
                  <a:t> is </a:t>
                </a:r>
                <a14:m>
                  <m:oMath xmlns:m="http://schemas.openxmlformats.org/officeDocument/2006/math">
                    <m:r>
                      <a:rPr lang="en-US" b="0" i="1">
                        <a:latin typeface="Cambria Math" panose="02040503050406030204" pitchFamily="18" charset="0"/>
                      </a:rPr>
                      <m:t>𝐴</m:t>
                    </m:r>
                    <m:d>
                      <m:dPr>
                        <m:ctrlPr>
                          <a:rPr lang="en-US" b="0" i="1">
                            <a:latin typeface="Cambria Math" panose="02040503050406030204" pitchFamily="18" charset="0"/>
                          </a:rPr>
                        </m:ctrlPr>
                      </m:dPr>
                      <m:e>
                        <m:r>
                          <a:rPr lang="en-US" b="0" i="1">
                            <a:latin typeface="Cambria Math" panose="02040503050406030204" pitchFamily="18" charset="0"/>
                          </a:rPr>
                          <m:t>0</m:t>
                        </m:r>
                      </m:e>
                    </m:d>
                  </m:oMath>
                </a14:m>
                <a:r>
                  <a:rPr lang="en-US" b="0" dirty="0"/>
                  <a:t> plus one applicant</a:t>
                </a:r>
              </a:p>
              <a:p>
                <a:pPr/>
                <a14:m>
                  <m:oMath xmlns:m="http://schemas.openxmlformats.org/officeDocument/2006/math">
                    <m:r>
                      <a:rPr lang="en-US" b="0" i="1" smtClean="0">
                        <a:latin typeface="Cambria Math" panose="02040503050406030204" pitchFamily="18" charset="0"/>
                      </a:rPr>
                      <m:t>𝑀</m:t>
                    </m:r>
                    <m:d>
                      <m:dPr>
                        <m:ctrlPr>
                          <a:rPr lang="en-US" b="0" i="1">
                            <a:latin typeface="Cambria Math" panose="02040503050406030204" pitchFamily="18" charset="0"/>
                          </a:rPr>
                        </m:ctrlPr>
                      </m:dPr>
                      <m:e>
                        <m:r>
                          <a:rPr lang="en-US" b="0" i="1">
                            <a:latin typeface="Cambria Math" panose="02040503050406030204" pitchFamily="18" charset="0"/>
                          </a:rPr>
                          <m:t>1</m:t>
                        </m:r>
                      </m:e>
                    </m:d>
                  </m:oMath>
                </a14:m>
                <a:r>
                  <a:rPr lang="en-US" b="0" dirty="0"/>
                  <a:t> is a matching found on </a:t>
                </a:r>
                <a14:m>
                  <m:oMath xmlns:m="http://schemas.openxmlformats.org/officeDocument/2006/math">
                    <m:r>
                      <a:rPr lang="en-US" b="0" i="1">
                        <a:latin typeface="Cambria Math" panose="02040503050406030204" pitchFamily="18" charset="0"/>
                      </a:rPr>
                      <m:t>𝐴</m:t>
                    </m:r>
                    <m:d>
                      <m:dPr>
                        <m:ctrlPr>
                          <a:rPr lang="en-US" b="0" i="1">
                            <a:latin typeface="Cambria Math" panose="02040503050406030204" pitchFamily="18" charset="0"/>
                          </a:rPr>
                        </m:ctrlPr>
                      </m:dPr>
                      <m:e>
                        <m:r>
                          <a:rPr lang="en-US" b="0" i="1" smtClean="0">
                            <a:latin typeface="Cambria Math" panose="02040503050406030204" pitchFamily="18" charset="0"/>
                          </a:rPr>
                          <m:t>1</m:t>
                        </m:r>
                      </m:e>
                    </m:d>
                    <m:r>
                      <a:rPr lang="en-US" b="0" i="0" smtClean="0">
                        <a:latin typeface="Cambria Math" panose="02040503050406030204" pitchFamily="18" charset="0"/>
                      </a:rPr>
                      <m:t>.</m:t>
                    </m:r>
                  </m:oMath>
                </a14:m>
                <a:endParaRPr lang="en-US" b="0" dirty="0"/>
              </a:p>
              <a:p>
                <a:pPr/>
                <a14:m>
                  <m:oMath xmlns:m="http://schemas.openxmlformats.org/officeDocument/2006/math">
                    <m:r>
                      <a:rPr lang="en-US" b="0" i="1">
                        <a:latin typeface="Cambria Math" panose="02040503050406030204" pitchFamily="18" charset="0"/>
                      </a:rPr>
                      <m:t>𝐴</m:t>
                    </m:r>
                    <m:d>
                      <m:dPr>
                        <m:ctrlPr>
                          <a:rPr lang="en-US" b="0" i="1">
                            <a:latin typeface="Cambria Math" panose="02040503050406030204" pitchFamily="18" charset="0"/>
                          </a:rPr>
                        </m:ctrlPr>
                      </m:dPr>
                      <m:e>
                        <m:r>
                          <a:rPr lang="en-US" b="0" i="1" smtClean="0">
                            <a:latin typeface="Cambria Math" panose="02040503050406030204" pitchFamily="18" charset="0"/>
                          </a:rPr>
                          <m:t>2</m:t>
                        </m:r>
                      </m:e>
                    </m:d>
                  </m:oMath>
                </a14:m>
                <a:r>
                  <a:rPr lang="en-US" b="0" dirty="0"/>
                  <a:t> is </a:t>
                </a:r>
                <a14:m>
                  <m:oMath xmlns:m="http://schemas.openxmlformats.org/officeDocument/2006/math">
                    <m:r>
                      <a:rPr lang="en-US" b="0" i="1">
                        <a:latin typeface="Cambria Math" panose="02040503050406030204" pitchFamily="18" charset="0"/>
                      </a:rPr>
                      <m:t>𝐴</m:t>
                    </m:r>
                    <m:d>
                      <m:dPr>
                        <m:ctrlPr>
                          <a:rPr lang="en-US" b="0" i="1">
                            <a:latin typeface="Cambria Math" panose="02040503050406030204" pitchFamily="18" charset="0"/>
                          </a:rPr>
                        </m:ctrlPr>
                      </m:dPr>
                      <m:e>
                        <m:r>
                          <a:rPr lang="en-US" b="0" i="1" smtClean="0">
                            <a:latin typeface="Cambria Math" panose="02040503050406030204" pitchFamily="18" charset="0"/>
                          </a:rPr>
                          <m:t>1</m:t>
                        </m:r>
                      </m:e>
                    </m:d>
                  </m:oMath>
                </a14:m>
                <a:r>
                  <a:rPr lang="en-US" b="0" dirty="0"/>
                  <a:t> plus one applicant </a:t>
                </a:r>
                <a14:m>
                  <m:oMath xmlns:m="http://schemas.openxmlformats.org/officeDocument/2006/math">
                    <m:r>
                      <m:rPr>
                        <m:sty m:val="p"/>
                      </m:rPr>
                      <a:rPr lang="en-US" b="0" i="0" smtClean="0">
                        <a:latin typeface="Cambria Math" panose="02040503050406030204" pitchFamily="18" charset="0"/>
                      </a:rPr>
                      <m:t>S</m:t>
                    </m:r>
                    <m:r>
                      <a:rPr lang="en-US" b="0" i="1" smtClean="0">
                        <a:latin typeface="Cambria Math" panose="02040503050406030204" pitchFamily="18" charset="0"/>
                      </a:rPr>
                      <m:t>(1)</m:t>
                    </m:r>
                  </m:oMath>
                </a14:m>
                <a:endParaRPr lang="en-US" b="0" dirty="0"/>
              </a:p>
              <a:p>
                <a:pPr/>
                <a14:m>
                  <m:oMath xmlns:m="http://schemas.openxmlformats.org/officeDocument/2006/math">
                    <m:r>
                      <a:rPr lang="en-US" b="0" i="1" smtClean="0">
                        <a:solidFill>
                          <a:schemeClr val="bg1"/>
                        </a:solidFill>
                        <a:latin typeface="Cambria Math" panose="02040503050406030204" pitchFamily="18" charset="0"/>
                      </a:rPr>
                      <m:t>𝑀</m:t>
                    </m:r>
                    <m:d>
                      <m:dPr>
                        <m:ctrlPr>
                          <a:rPr lang="en-US" b="0"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oMath>
                </a14:m>
                <a:r>
                  <a:rPr lang="en-US" b="0" dirty="0">
                    <a:solidFill>
                      <a:schemeClr val="bg1"/>
                    </a:solidFill>
                  </a:rPr>
                  <a:t> starts as </a:t>
                </a:r>
                <a14:m>
                  <m:oMath xmlns:m="http://schemas.openxmlformats.org/officeDocument/2006/math">
                    <m:r>
                      <a:rPr lang="en-US" b="0" i="1">
                        <a:solidFill>
                          <a:schemeClr val="bg1"/>
                        </a:solidFill>
                        <a:latin typeface="Cambria Math" panose="02040503050406030204" pitchFamily="18" charset="0"/>
                      </a:rPr>
                      <m:t>𝑀</m:t>
                    </m:r>
                    <m:d>
                      <m:dPr>
                        <m:ctrlPr>
                          <a:rPr lang="en-US" b="0" i="1">
                            <a:solidFill>
                              <a:schemeClr val="bg1"/>
                            </a:solidFill>
                            <a:latin typeface="Cambria Math" panose="02040503050406030204" pitchFamily="18" charset="0"/>
                          </a:rPr>
                        </m:ctrlPr>
                      </m:dPr>
                      <m:e>
                        <m:r>
                          <a:rPr lang="en-US" b="0" i="1">
                            <a:solidFill>
                              <a:schemeClr val="bg1"/>
                            </a:solidFill>
                            <a:latin typeface="Cambria Math" panose="02040503050406030204" pitchFamily="18" charset="0"/>
                          </a:rPr>
                          <m:t>1</m:t>
                        </m:r>
                      </m:e>
                    </m:d>
                  </m:oMath>
                </a14:m>
                <a:r>
                  <a:rPr lang="en-US" b="0" dirty="0">
                    <a:solidFill>
                      <a:schemeClr val="bg1"/>
                    </a:solidFill>
                  </a:rPr>
                  <a:t>, where </a:t>
                </a:r>
                <a14:m>
                  <m:oMath xmlns:m="http://schemas.openxmlformats.org/officeDocument/2006/math">
                    <m:r>
                      <a:rPr lang="en-US" b="0" i="1">
                        <a:solidFill>
                          <a:schemeClr val="bg1"/>
                        </a:solidFill>
                        <a:latin typeface="Cambria Math" panose="02040503050406030204" pitchFamily="18" charset="0"/>
                      </a:rPr>
                      <m:t>𝑆</m:t>
                    </m:r>
                    <m:r>
                      <a:rPr lang="en-US" b="0" i="1">
                        <a:solidFill>
                          <a:schemeClr val="bg1"/>
                        </a:solidFill>
                        <a:latin typeface="Cambria Math" panose="02040503050406030204" pitchFamily="18" charset="0"/>
                      </a:rPr>
                      <m:t>(2)</m:t>
                    </m:r>
                  </m:oMath>
                </a14:m>
                <a:r>
                  <a:rPr lang="en-US" b="0" dirty="0">
                    <a:solidFill>
                      <a:schemeClr val="bg1"/>
                    </a:solidFill>
                  </a:rPr>
                  <a:t> proposes until accepted, and </a:t>
                </a:r>
                <a14:m>
                  <m:oMath xmlns:m="http://schemas.openxmlformats.org/officeDocument/2006/math">
                    <m:r>
                      <a:rPr lang="en-US" b="0" i="1">
                        <a:solidFill>
                          <a:schemeClr val="bg1"/>
                        </a:solidFill>
                        <a:latin typeface="Cambria Math" panose="02040503050406030204" pitchFamily="18" charset="0"/>
                      </a:rPr>
                      <m:t>𝑆</m:t>
                    </m:r>
                    <m:d>
                      <m:dPr>
                        <m:ctrlPr>
                          <a:rPr lang="en-US" b="0"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oMath>
                </a14:m>
                <a:r>
                  <a:rPr lang="en-US" b="0" dirty="0">
                    <a:solidFill>
                      <a:schemeClr val="bg1"/>
                    </a:solidFill>
                  </a:rPr>
                  <a:t> may have to re-propose.</a:t>
                </a:r>
              </a:p>
              <a:p>
                <a:pPr/>
                <a:r>
                  <a:rPr lang="en-US" b="0" dirty="0">
                    <a:solidFill>
                      <a:schemeClr val="bg1"/>
                    </a:solidFill>
                  </a:rPr>
                  <a:t>…</a:t>
                </a:r>
              </a:p>
              <a:p>
                <a:pPr/>
                <a14:m>
                  <m:oMath xmlns:m="http://schemas.openxmlformats.org/officeDocument/2006/math">
                    <m:r>
                      <a:rPr lang="en-US" b="0" i="1">
                        <a:solidFill>
                          <a:schemeClr val="bg1"/>
                        </a:solidFill>
                        <a:latin typeface="Cambria Math" panose="02040503050406030204" pitchFamily="18" charset="0"/>
                      </a:rPr>
                      <m:t>𝑀</m:t>
                    </m:r>
                    <m:d>
                      <m:dPr>
                        <m:ctrlPr>
                          <a:rPr lang="en-US" b="0"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𝑘</m:t>
                        </m:r>
                      </m:e>
                    </m:d>
                  </m:oMath>
                </a14:m>
                <a:r>
                  <a:rPr lang="en-US" b="0" dirty="0">
                    <a:solidFill>
                      <a:schemeClr val="bg1"/>
                    </a:solidFill>
                  </a:rPr>
                  <a:t> starts as </a:t>
                </a:r>
                <a14:m>
                  <m:oMath xmlns:m="http://schemas.openxmlformats.org/officeDocument/2006/math">
                    <m:r>
                      <a:rPr lang="en-US" b="0" i="1">
                        <a:solidFill>
                          <a:schemeClr val="bg1"/>
                        </a:solidFill>
                        <a:latin typeface="Cambria Math" panose="02040503050406030204" pitchFamily="18" charset="0"/>
                      </a:rPr>
                      <m:t>𝑀</m:t>
                    </m:r>
                    <m:d>
                      <m:dPr>
                        <m:ctrlPr>
                          <a:rPr lang="en-US" b="0"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−1</m:t>
                        </m:r>
                      </m:e>
                    </m:d>
                  </m:oMath>
                </a14:m>
                <a:r>
                  <a:rPr lang="en-US" b="0" dirty="0">
                    <a:solidFill>
                      <a:schemeClr val="bg1"/>
                    </a:solidFill>
                  </a:rPr>
                  <a:t>, where </a:t>
                </a:r>
                <a14:m>
                  <m:oMath xmlns:m="http://schemas.openxmlformats.org/officeDocument/2006/math">
                    <m:r>
                      <a:rPr lang="en-US" b="0" i="1">
                        <a:solidFill>
                          <a:schemeClr val="bg1"/>
                        </a:solidFill>
                        <a:latin typeface="Cambria Math" panose="02040503050406030204" pitchFamily="18" charset="0"/>
                      </a:rPr>
                      <m:t>𝑆</m:t>
                    </m:r>
                    <m:r>
                      <a:rPr lang="en-US" b="0"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r>
                      <a:rPr lang="en-US" b="0" i="1">
                        <a:solidFill>
                          <a:schemeClr val="bg1"/>
                        </a:solidFill>
                        <a:latin typeface="Cambria Math" panose="02040503050406030204" pitchFamily="18" charset="0"/>
                      </a:rPr>
                      <m:t>)</m:t>
                    </m:r>
                  </m:oMath>
                </a14:m>
                <a:r>
                  <a:rPr lang="en-US" b="0" dirty="0">
                    <a:solidFill>
                      <a:schemeClr val="bg1"/>
                    </a:solidFill>
                  </a:rPr>
                  <a:t> proposes until accepted, any displaced people may repropose, and so on.</a:t>
                </a:r>
              </a:p>
              <a:p>
                <a:pPr/>
                <a:endParaRPr lang="en-US" b="0" dirty="0"/>
              </a:p>
              <a:p>
                <a:pPr/>
                <a:endParaRPr lang="en-US" dirty="0"/>
              </a:p>
              <a:p>
                <a:pPr/>
                <a:endParaRPr lang="en-US" dirty="0"/>
              </a:p>
              <a:p>
                <a:pPr/>
                <a:endParaRPr lang="en-US" dirty="0"/>
              </a:p>
              <a:p>
                <a:pPr/>
                <a:endParaRPr lang="en-US" b="1" dirty="0"/>
              </a:p>
            </p:txBody>
          </p:sp>
        </mc:Choice>
        <mc:Fallback>
          <p:sp>
            <p:nvSpPr>
              <p:cNvPr id="25" name="Content Placeholder 2">
                <a:extLst>
                  <a:ext uri="{FF2B5EF4-FFF2-40B4-BE49-F238E27FC236}">
                    <a16:creationId xmlns:a16="http://schemas.microsoft.com/office/drawing/2014/main" id="{9DD178C4-EB79-4B2C-B576-26AB2F30E055}"/>
                  </a:ext>
                </a:extLst>
              </p:cNvPr>
              <p:cNvSpPr>
                <a:spLocks noGrp="1" noRot="1" noChangeAspect="1" noMove="1" noResize="1" noEditPoints="1" noAdjustHandles="1" noChangeArrowheads="1" noChangeShapeType="1" noTextEdit="1"/>
              </p:cNvSpPr>
              <p:nvPr>
                <p:ph idx="1"/>
              </p:nvPr>
            </p:nvSpPr>
            <p:spPr>
              <a:xfrm>
                <a:off x="457200" y="1752600"/>
                <a:ext cx="2800350" cy="4581525"/>
              </a:xfrm>
              <a:blipFill>
                <a:blip r:embed="rId4"/>
                <a:stretch>
                  <a:fillRect l="-1089" t="-1465" r="-10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7ACFA6A3-225C-4D2D-A07A-FFDC65B3F37A}"/>
                  </a:ext>
                </a:extLst>
              </p:cNvPr>
              <p:cNvSpPr/>
              <p:nvPr/>
            </p:nvSpPr>
            <p:spPr>
              <a:xfrm>
                <a:off x="6317197" y="1920604"/>
                <a:ext cx="1419913" cy="411173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b="1" i="1" smtClean="0">
                          <a:solidFill>
                            <a:srgbClr val="C0504D"/>
                          </a:solidFill>
                          <a:latin typeface="Cambria Math" panose="02040503050406030204" pitchFamily="18" charset="0"/>
                        </a:rPr>
                        <m:t>𝑨</m:t>
                      </m:r>
                      <m:d>
                        <m:dPr>
                          <m:ctrlPr>
                            <a:rPr lang="en-US" b="1" i="1" smtClean="0">
                              <a:solidFill>
                                <a:srgbClr val="C0504D"/>
                              </a:solidFill>
                              <a:latin typeface="Cambria Math" panose="02040503050406030204" pitchFamily="18" charset="0"/>
                            </a:rPr>
                          </m:ctrlPr>
                        </m:dPr>
                        <m:e>
                          <m:r>
                            <a:rPr lang="en-US" b="1" i="1" smtClean="0">
                              <a:solidFill>
                                <a:srgbClr val="C0504D"/>
                              </a:solidFill>
                              <a:latin typeface="Cambria Math" panose="02040503050406030204" pitchFamily="18" charset="0"/>
                            </a:rPr>
                            <m:t>𝟎</m:t>
                          </m:r>
                        </m:e>
                      </m:d>
                    </m:oMath>
                  </m:oMathPara>
                </a14:m>
                <a:endParaRPr lang="en-US" b="1"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r"/>
                <a:endParaRPr lang="en-US" dirty="0">
                  <a:solidFill>
                    <a:srgbClr val="C0504D"/>
                  </a:solidFill>
                </a:endParaRPr>
              </a:p>
            </p:txBody>
          </p:sp>
        </mc:Choice>
        <mc:Fallback>
          <p:sp>
            <p:nvSpPr>
              <p:cNvPr id="27" name="Rectangle 26">
                <a:extLst>
                  <a:ext uri="{FF2B5EF4-FFF2-40B4-BE49-F238E27FC236}">
                    <a16:creationId xmlns:a16="http://schemas.microsoft.com/office/drawing/2014/main" id="{7ACFA6A3-225C-4D2D-A07A-FFDC65B3F37A}"/>
                  </a:ext>
                </a:extLst>
              </p:cNvPr>
              <p:cNvSpPr>
                <a:spLocks noRot="1" noChangeAspect="1" noMove="1" noResize="1" noEditPoints="1" noAdjustHandles="1" noChangeArrowheads="1" noChangeShapeType="1" noTextEdit="1"/>
              </p:cNvSpPr>
              <p:nvPr/>
            </p:nvSpPr>
            <p:spPr>
              <a:xfrm>
                <a:off x="6317197" y="1920604"/>
                <a:ext cx="1419913" cy="4111734"/>
              </a:xfrm>
              <a:prstGeom prst="rect">
                <a:avLst/>
              </a:prstGeom>
              <a:blipFill>
                <a:blip r:embed="rId5"/>
                <a:stretch>
                  <a:fillRect/>
                </a:stretch>
              </a:blipFill>
              <a:ln>
                <a:solidFill>
                  <a:srgbClr val="C00000"/>
                </a:solidFill>
              </a:ln>
            </p:spPr>
            <p:txBody>
              <a:bodyPr/>
              <a:lstStyle/>
              <a:p>
                <a:r>
                  <a:rPr lang="en-US">
                    <a:noFill/>
                  </a:rPr>
                  <a:t> </a:t>
                </a:r>
              </a:p>
            </p:txBody>
          </p:sp>
        </mc:Fallback>
      </mc:AlternateContent>
      <p:pic>
        <p:nvPicPr>
          <p:cNvPr id="9" name="Picture 8" descr="Icon&#10;&#10;Description automatically generated">
            <a:extLst>
              <a:ext uri="{FF2B5EF4-FFF2-40B4-BE49-F238E27FC236}">
                <a16:creationId xmlns:a16="http://schemas.microsoft.com/office/drawing/2014/main" id="{33C25D0A-A8EC-4FB6-8D75-A29A42AECF64}"/>
              </a:ext>
            </a:extLst>
          </p:cNvPr>
          <p:cNvPicPr>
            <a:picLocks noChangeAspect="1"/>
          </p:cNvPicPr>
          <p:nvPr/>
        </p:nvPicPr>
        <p:blipFill>
          <a:blip r:embed="rId6"/>
          <a:stretch>
            <a:fillRect/>
          </a:stretch>
        </p:blipFill>
        <p:spPr>
          <a:xfrm>
            <a:off x="3844592" y="2071841"/>
            <a:ext cx="692251" cy="692251"/>
          </a:xfrm>
          <a:prstGeom prst="rect">
            <a:avLst/>
          </a:prstGeom>
        </p:spPr>
      </p:pic>
      <p:sp>
        <p:nvSpPr>
          <p:cNvPr id="4" name="L-Shape 3">
            <a:extLst>
              <a:ext uri="{FF2B5EF4-FFF2-40B4-BE49-F238E27FC236}">
                <a16:creationId xmlns:a16="http://schemas.microsoft.com/office/drawing/2014/main" id="{4E6D4F98-305F-455A-81C6-96CD90BEFBC6}"/>
              </a:ext>
            </a:extLst>
          </p:cNvPr>
          <p:cNvSpPr/>
          <p:nvPr/>
        </p:nvSpPr>
        <p:spPr>
          <a:xfrm rot="10800000">
            <a:off x="3844591" y="1605111"/>
            <a:ext cx="3987079" cy="4601845"/>
          </a:xfrm>
          <a:prstGeom prst="corner">
            <a:avLst>
              <a:gd name="adj1" fmla="val 30172"/>
              <a:gd name="adj2" fmla="val 39966"/>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253D893-4FFA-45A4-B8E0-DAC8D761A965}"/>
                  </a:ext>
                </a:extLst>
              </p:cNvPr>
              <p:cNvSpPr txBox="1"/>
              <p:nvPr/>
            </p:nvSpPr>
            <p:spPr>
              <a:xfrm>
                <a:off x="7089069" y="1571685"/>
                <a:ext cx="648041" cy="369332"/>
              </a:xfrm>
              <a:prstGeom prst="rect">
                <a:avLst/>
              </a:prstGeom>
              <a:noFill/>
            </p:spPr>
            <p:txBody>
              <a:bodyPr wrap="square">
                <a:spAutoFit/>
              </a:bodyPr>
              <a:lstStyle/>
              <a:p>
                <a:pPr algn="ctr"/>
                <a14:m>
                  <m:oMathPara xmlns:m="http://schemas.openxmlformats.org/officeDocument/2006/math">
                    <m:oMathParaPr>
                      <m:jc m:val="right"/>
                    </m:oMathParaPr>
                    <m:oMath xmlns:m="http://schemas.openxmlformats.org/officeDocument/2006/math">
                      <m:r>
                        <a:rPr lang="en-US" b="1" i="1" smtClean="0">
                          <a:solidFill>
                            <a:schemeClr val="accent3">
                              <a:lumMod val="60000"/>
                              <a:lumOff val="40000"/>
                            </a:schemeClr>
                          </a:solidFill>
                          <a:latin typeface="Cambria Math" panose="02040503050406030204" pitchFamily="18" charset="0"/>
                        </a:rPr>
                        <m:t>𝑨</m:t>
                      </m:r>
                      <m:d>
                        <m:dPr>
                          <m:ctrlPr>
                            <a:rPr lang="en-US" b="1" i="1" smtClean="0">
                              <a:solidFill>
                                <a:schemeClr val="accent3">
                                  <a:lumMod val="60000"/>
                                  <a:lumOff val="40000"/>
                                </a:schemeClr>
                              </a:solidFill>
                              <a:latin typeface="Cambria Math" panose="02040503050406030204" pitchFamily="18" charset="0"/>
                            </a:rPr>
                          </m:ctrlPr>
                        </m:dPr>
                        <m:e>
                          <m:r>
                            <a:rPr lang="en-US" b="1" i="1" smtClean="0">
                              <a:solidFill>
                                <a:schemeClr val="accent3">
                                  <a:lumMod val="60000"/>
                                  <a:lumOff val="40000"/>
                                </a:schemeClr>
                              </a:solidFill>
                              <a:latin typeface="Cambria Math" panose="02040503050406030204" pitchFamily="18" charset="0"/>
                            </a:rPr>
                            <m:t>𝟏</m:t>
                          </m:r>
                        </m:e>
                      </m:d>
                    </m:oMath>
                  </m:oMathPara>
                </a14:m>
                <a:endParaRPr lang="en-US" b="1" dirty="0">
                  <a:solidFill>
                    <a:srgbClr val="C0504D"/>
                  </a:solidFill>
                </a:endParaRPr>
              </a:p>
            </p:txBody>
          </p:sp>
        </mc:Choice>
        <mc:Fallback>
          <p:sp>
            <p:nvSpPr>
              <p:cNvPr id="13" name="TextBox 12">
                <a:extLst>
                  <a:ext uri="{FF2B5EF4-FFF2-40B4-BE49-F238E27FC236}">
                    <a16:creationId xmlns:a16="http://schemas.microsoft.com/office/drawing/2014/main" id="{5253D893-4FFA-45A4-B8E0-DAC8D761A965}"/>
                  </a:ext>
                </a:extLst>
              </p:cNvPr>
              <p:cNvSpPr txBox="1">
                <a:spLocks noRot="1" noChangeAspect="1" noMove="1" noResize="1" noEditPoints="1" noAdjustHandles="1" noChangeArrowheads="1" noChangeShapeType="1" noTextEdit="1"/>
              </p:cNvSpPr>
              <p:nvPr/>
            </p:nvSpPr>
            <p:spPr>
              <a:xfrm>
                <a:off x="7089069" y="1571685"/>
                <a:ext cx="648041" cy="369332"/>
              </a:xfrm>
              <a:prstGeom prst="rect">
                <a:avLst/>
              </a:prstGeom>
              <a:blipFill>
                <a:blip r:embed="rId7"/>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8404A6E0-2E98-4912-94A9-A4D3614C7CC9}"/>
              </a:ext>
            </a:extLst>
          </p:cNvPr>
          <p:cNvCxnSpPr>
            <a:cxnSpLocks/>
            <a:stCxn id="6" idx="1"/>
            <a:endCxn id="9" idx="3"/>
          </p:cNvCxnSpPr>
          <p:nvPr/>
        </p:nvCxnSpPr>
        <p:spPr>
          <a:xfrm flipH="1" flipV="1">
            <a:off x="4536843" y="2417967"/>
            <a:ext cx="1875605" cy="120549"/>
          </a:xfrm>
          <a:prstGeom prst="line">
            <a:avLst/>
          </a:prstGeom>
          <a:ln w="25400">
            <a:prstDash val="solid"/>
          </a:ln>
        </p:spPr>
        <p:style>
          <a:lnRef idx="1">
            <a:schemeClr val="accent1"/>
          </a:lnRef>
          <a:fillRef idx="0">
            <a:schemeClr val="accent1"/>
          </a:fillRef>
          <a:effectRef idx="0">
            <a:schemeClr val="accent1"/>
          </a:effectRef>
          <a:fontRef idx="minor">
            <a:schemeClr val="tx1"/>
          </a:fontRef>
        </p:style>
      </p:cxnSp>
      <p:pic>
        <p:nvPicPr>
          <p:cNvPr id="12" name="Picture 11" descr="Icon&#10;&#10;Description automatically generated">
            <a:extLst>
              <a:ext uri="{FF2B5EF4-FFF2-40B4-BE49-F238E27FC236}">
                <a16:creationId xmlns:a16="http://schemas.microsoft.com/office/drawing/2014/main" id="{AD23AA60-0369-482B-BED3-467586E4071E}"/>
              </a:ext>
            </a:extLst>
          </p:cNvPr>
          <p:cNvPicPr>
            <a:picLocks noChangeAspect="1"/>
          </p:cNvPicPr>
          <p:nvPr/>
        </p:nvPicPr>
        <p:blipFill>
          <a:blip r:embed="rId6"/>
          <a:stretch>
            <a:fillRect/>
          </a:stretch>
        </p:blipFill>
        <p:spPr>
          <a:xfrm>
            <a:off x="3844592" y="2942926"/>
            <a:ext cx="692251" cy="692251"/>
          </a:xfrm>
          <a:prstGeom prst="rect">
            <a:avLst/>
          </a:prstGeom>
        </p:spPr>
      </p:pic>
      <p:sp>
        <p:nvSpPr>
          <p:cNvPr id="16" name="L-Shape 15">
            <a:extLst>
              <a:ext uri="{FF2B5EF4-FFF2-40B4-BE49-F238E27FC236}">
                <a16:creationId xmlns:a16="http://schemas.microsoft.com/office/drawing/2014/main" id="{9F2A43F5-7264-4C62-82F6-98DAF7980347}"/>
              </a:ext>
            </a:extLst>
          </p:cNvPr>
          <p:cNvSpPr/>
          <p:nvPr/>
        </p:nvSpPr>
        <p:spPr>
          <a:xfrm rot="10800000">
            <a:off x="3742627" y="1235778"/>
            <a:ext cx="4241439" cy="5107792"/>
          </a:xfrm>
          <a:prstGeom prst="corner">
            <a:avLst>
              <a:gd name="adj1" fmla="val 57570"/>
              <a:gd name="adj2" fmla="val 43784"/>
            </a:avLst>
          </a:prstGeom>
          <a:noFill/>
          <a:ln>
            <a:solidFill>
              <a:srgbClr val="9BBB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F5F936E-0C1E-4E22-A289-6169858096D2}"/>
                  </a:ext>
                </a:extLst>
              </p:cNvPr>
              <p:cNvSpPr txBox="1"/>
              <p:nvPr/>
            </p:nvSpPr>
            <p:spPr>
              <a:xfrm>
                <a:off x="7027153" y="1235778"/>
                <a:ext cx="729918" cy="369332"/>
              </a:xfrm>
              <a:prstGeom prst="rect">
                <a:avLst/>
              </a:prstGeom>
              <a:noFill/>
            </p:spPr>
            <p:txBody>
              <a:bodyPr wrap="square">
                <a:spAutoFit/>
              </a:bodyPr>
              <a:lstStyle/>
              <a:p>
                <a:pPr algn="ctr"/>
                <a14:m>
                  <m:oMathPara xmlns:m="http://schemas.openxmlformats.org/officeDocument/2006/math">
                    <m:oMathParaPr>
                      <m:jc m:val="right"/>
                    </m:oMathParaPr>
                    <m:oMath xmlns:m="http://schemas.openxmlformats.org/officeDocument/2006/math">
                      <m:r>
                        <a:rPr lang="en-US" b="1" i="1" smtClean="0">
                          <a:solidFill>
                            <a:srgbClr val="9BBB59"/>
                          </a:solidFill>
                          <a:latin typeface="Cambria Math" panose="02040503050406030204" pitchFamily="18" charset="0"/>
                        </a:rPr>
                        <m:t>𝑨</m:t>
                      </m:r>
                      <m:d>
                        <m:dPr>
                          <m:ctrlPr>
                            <a:rPr lang="en-US" b="1" i="1" smtClean="0">
                              <a:solidFill>
                                <a:srgbClr val="9BBB59"/>
                              </a:solidFill>
                              <a:latin typeface="Cambria Math" panose="02040503050406030204" pitchFamily="18" charset="0"/>
                            </a:rPr>
                          </m:ctrlPr>
                        </m:dPr>
                        <m:e>
                          <m:r>
                            <a:rPr lang="en-US" b="1" i="1" smtClean="0">
                              <a:solidFill>
                                <a:srgbClr val="9BBB59"/>
                              </a:solidFill>
                              <a:latin typeface="Cambria Math" panose="02040503050406030204" pitchFamily="18" charset="0"/>
                            </a:rPr>
                            <m:t>𝟐</m:t>
                          </m:r>
                        </m:e>
                      </m:d>
                    </m:oMath>
                  </m:oMathPara>
                </a14:m>
                <a:endParaRPr lang="en-US" b="1" dirty="0">
                  <a:solidFill>
                    <a:srgbClr val="9BBB59"/>
                  </a:solidFill>
                </a:endParaRPr>
              </a:p>
            </p:txBody>
          </p:sp>
        </mc:Choice>
        <mc:Fallback>
          <p:sp>
            <p:nvSpPr>
              <p:cNvPr id="17" name="TextBox 16">
                <a:extLst>
                  <a:ext uri="{FF2B5EF4-FFF2-40B4-BE49-F238E27FC236}">
                    <a16:creationId xmlns:a16="http://schemas.microsoft.com/office/drawing/2014/main" id="{5F5F936E-0C1E-4E22-A289-6169858096D2}"/>
                  </a:ext>
                </a:extLst>
              </p:cNvPr>
              <p:cNvSpPr txBox="1">
                <a:spLocks noRot="1" noChangeAspect="1" noMove="1" noResize="1" noEditPoints="1" noAdjustHandles="1" noChangeArrowheads="1" noChangeShapeType="1" noTextEdit="1"/>
              </p:cNvSpPr>
              <p:nvPr/>
            </p:nvSpPr>
            <p:spPr>
              <a:xfrm>
                <a:off x="7027153" y="1235778"/>
                <a:ext cx="729918" cy="36933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976305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List-of-Private-Hospitals-Recognised-By-Karnataka-Government-for-Medical-Treatment.png">
            <a:extLst>
              <a:ext uri="{FF2B5EF4-FFF2-40B4-BE49-F238E27FC236}">
                <a16:creationId xmlns:a16="http://schemas.microsoft.com/office/drawing/2014/main" id="{42E67F94-79AD-4192-A486-F85B08EFB57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12448" y="3588436"/>
            <a:ext cx="1324661" cy="933350"/>
          </a:xfrm>
          <a:prstGeom prst="rect">
            <a:avLst/>
          </a:prstGeom>
        </p:spPr>
      </p:pic>
      <p:sp>
        <p:nvSpPr>
          <p:cNvPr id="2" name="Title 1"/>
          <p:cNvSpPr>
            <a:spLocks noGrp="1"/>
          </p:cNvSpPr>
          <p:nvPr>
            <p:ph type="title"/>
          </p:nvPr>
        </p:nvSpPr>
        <p:spPr/>
        <p:txBody>
          <a:bodyPr>
            <a:normAutofit fontScale="90000"/>
          </a:bodyPr>
          <a:lstStyle/>
          <a:p>
            <a:r>
              <a:rPr lang="en-US" dirty="0"/>
              <a:t>The NRMP Algorithm</a:t>
            </a:r>
            <a:br>
              <a:rPr lang="en-US" dirty="0"/>
            </a:br>
            <a:endParaRPr lang="en-US" dirty="0"/>
          </a:p>
        </p:txBody>
      </p:sp>
      <p:pic>
        <p:nvPicPr>
          <p:cNvPr id="6" name="Picture 5" descr="List-of-Private-Hospitals-Recognised-By-Karnataka-Government-for-Medical-Treatment.png">
            <a:extLst>
              <a:ext uri="{FF2B5EF4-FFF2-40B4-BE49-F238E27FC236}">
                <a16:creationId xmlns:a16="http://schemas.microsoft.com/office/drawing/2014/main" id="{6DD97035-D6BB-42CA-8E39-0D7C3481680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12448" y="2071841"/>
            <a:ext cx="1324661" cy="933350"/>
          </a:xfrm>
          <a:prstGeom prst="rect">
            <a:avLst/>
          </a:prstGeom>
        </p:spPr>
      </p:pic>
      <p:pic>
        <p:nvPicPr>
          <p:cNvPr id="8" name="Picture 7" descr="List-of-Private-Hospitals-Recognised-By-Karnataka-Government-for-Medical-Treatment.png">
            <a:extLst>
              <a:ext uri="{FF2B5EF4-FFF2-40B4-BE49-F238E27FC236}">
                <a16:creationId xmlns:a16="http://schemas.microsoft.com/office/drawing/2014/main" id="{B6A8CAA7-050F-4F06-8285-6F40AD8CFB6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12447" y="5098988"/>
            <a:ext cx="1324661" cy="933350"/>
          </a:xfrm>
          <a:prstGeom prst="rect">
            <a:avLst/>
          </a:prstGeom>
        </p:spPr>
      </p:pic>
      <mc:AlternateContent xmlns:mc="http://schemas.openxmlformats.org/markup-compatibility/2006">
        <mc:Choice xmlns:a14="http://schemas.microsoft.com/office/drawing/2010/main" Requires="a14">
          <p:sp>
            <p:nvSpPr>
              <p:cNvPr id="25" name="Content Placeholder 2">
                <a:extLst>
                  <a:ext uri="{FF2B5EF4-FFF2-40B4-BE49-F238E27FC236}">
                    <a16:creationId xmlns:a16="http://schemas.microsoft.com/office/drawing/2014/main" id="{9DD178C4-EB79-4B2C-B576-26AB2F30E055}"/>
                  </a:ext>
                </a:extLst>
              </p:cNvPr>
              <p:cNvSpPr>
                <a:spLocks noGrp="1"/>
              </p:cNvSpPr>
              <p:nvPr>
                <p:ph idx="1"/>
              </p:nvPr>
            </p:nvSpPr>
            <p:spPr>
              <a:xfrm>
                <a:off x="457200" y="1752600"/>
                <a:ext cx="2800350" cy="4581525"/>
              </a:xfrm>
            </p:spPr>
            <p:txBody>
              <a:bodyPr>
                <a:normAutofit fontScale="77500" lnSpcReduction="20000"/>
              </a:bodyPr>
              <a:lstStyle/>
              <a:p>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oMath>
                </a14:m>
                <a:r>
                  <a:rPr lang="en-US" b="0" dirty="0"/>
                  <a:t> is the set of all hospitals.</a:t>
                </a:r>
              </a:p>
              <a:p>
                <a:pPr/>
                <a14:m>
                  <m:oMath xmlns:m="http://schemas.openxmlformats.org/officeDocument/2006/math">
                    <m:r>
                      <a:rPr lang="en-US" b="0" i="1" smtClean="0">
                        <a:latin typeface="Cambria Math" panose="02040503050406030204" pitchFamily="18" charset="0"/>
                      </a:rPr>
                      <m:t>𝐴</m:t>
                    </m:r>
                    <m:d>
                      <m:dPr>
                        <m:ctrlPr>
                          <a:rPr lang="en-US" b="0" i="1">
                            <a:latin typeface="Cambria Math" panose="02040503050406030204" pitchFamily="18" charset="0"/>
                          </a:rPr>
                        </m:ctrlPr>
                      </m:dPr>
                      <m:e>
                        <m:r>
                          <a:rPr lang="en-US" b="0" i="1" smtClean="0">
                            <a:latin typeface="Cambria Math" panose="02040503050406030204" pitchFamily="18" charset="0"/>
                          </a:rPr>
                          <m:t>1</m:t>
                        </m:r>
                      </m:e>
                    </m:d>
                  </m:oMath>
                </a14:m>
                <a:r>
                  <a:rPr lang="en-US" b="0" dirty="0"/>
                  <a:t> is </a:t>
                </a:r>
                <a14:m>
                  <m:oMath xmlns:m="http://schemas.openxmlformats.org/officeDocument/2006/math">
                    <m:r>
                      <a:rPr lang="en-US" b="0" i="1">
                        <a:latin typeface="Cambria Math" panose="02040503050406030204" pitchFamily="18" charset="0"/>
                      </a:rPr>
                      <m:t>𝐴</m:t>
                    </m:r>
                    <m:d>
                      <m:dPr>
                        <m:ctrlPr>
                          <a:rPr lang="en-US" b="0" i="1">
                            <a:latin typeface="Cambria Math" panose="02040503050406030204" pitchFamily="18" charset="0"/>
                          </a:rPr>
                        </m:ctrlPr>
                      </m:dPr>
                      <m:e>
                        <m:r>
                          <a:rPr lang="en-US" b="0" i="1">
                            <a:latin typeface="Cambria Math" panose="02040503050406030204" pitchFamily="18" charset="0"/>
                          </a:rPr>
                          <m:t>0</m:t>
                        </m:r>
                      </m:e>
                    </m:d>
                  </m:oMath>
                </a14:m>
                <a:r>
                  <a:rPr lang="en-US" b="0" dirty="0"/>
                  <a:t> plus one applicant</a:t>
                </a:r>
              </a:p>
              <a:p>
                <a:pPr/>
                <a14:m>
                  <m:oMath xmlns:m="http://schemas.openxmlformats.org/officeDocument/2006/math">
                    <m:r>
                      <a:rPr lang="en-US" b="0" i="1" smtClean="0">
                        <a:latin typeface="Cambria Math" panose="02040503050406030204" pitchFamily="18" charset="0"/>
                      </a:rPr>
                      <m:t>𝑀</m:t>
                    </m:r>
                    <m:d>
                      <m:dPr>
                        <m:ctrlPr>
                          <a:rPr lang="en-US" b="0" i="1">
                            <a:latin typeface="Cambria Math" panose="02040503050406030204" pitchFamily="18" charset="0"/>
                          </a:rPr>
                        </m:ctrlPr>
                      </m:dPr>
                      <m:e>
                        <m:r>
                          <a:rPr lang="en-US" b="0" i="1">
                            <a:latin typeface="Cambria Math" panose="02040503050406030204" pitchFamily="18" charset="0"/>
                          </a:rPr>
                          <m:t>1</m:t>
                        </m:r>
                      </m:e>
                    </m:d>
                  </m:oMath>
                </a14:m>
                <a:r>
                  <a:rPr lang="en-US" b="0" dirty="0"/>
                  <a:t> is a matching found on </a:t>
                </a:r>
                <a14:m>
                  <m:oMath xmlns:m="http://schemas.openxmlformats.org/officeDocument/2006/math">
                    <m:r>
                      <a:rPr lang="en-US" b="0" i="1">
                        <a:latin typeface="Cambria Math" panose="02040503050406030204" pitchFamily="18" charset="0"/>
                      </a:rPr>
                      <m:t>𝐴</m:t>
                    </m:r>
                    <m:d>
                      <m:dPr>
                        <m:ctrlPr>
                          <a:rPr lang="en-US" b="0" i="1">
                            <a:latin typeface="Cambria Math" panose="02040503050406030204" pitchFamily="18" charset="0"/>
                          </a:rPr>
                        </m:ctrlPr>
                      </m:dPr>
                      <m:e>
                        <m:r>
                          <a:rPr lang="en-US" b="0" i="1" smtClean="0">
                            <a:latin typeface="Cambria Math" panose="02040503050406030204" pitchFamily="18" charset="0"/>
                          </a:rPr>
                          <m:t>1</m:t>
                        </m:r>
                      </m:e>
                    </m:d>
                    <m:r>
                      <a:rPr lang="en-US" b="0" i="0" smtClean="0">
                        <a:latin typeface="Cambria Math" panose="02040503050406030204" pitchFamily="18" charset="0"/>
                      </a:rPr>
                      <m:t>.</m:t>
                    </m:r>
                  </m:oMath>
                </a14:m>
                <a:endParaRPr lang="en-US" b="0" dirty="0"/>
              </a:p>
              <a:p>
                <a:pPr/>
                <a14:m>
                  <m:oMath xmlns:m="http://schemas.openxmlformats.org/officeDocument/2006/math">
                    <m:r>
                      <a:rPr lang="en-US" b="0" i="1">
                        <a:latin typeface="Cambria Math" panose="02040503050406030204" pitchFamily="18" charset="0"/>
                      </a:rPr>
                      <m:t>𝐴</m:t>
                    </m:r>
                    <m:d>
                      <m:dPr>
                        <m:ctrlPr>
                          <a:rPr lang="en-US" b="0" i="1">
                            <a:latin typeface="Cambria Math" panose="02040503050406030204" pitchFamily="18" charset="0"/>
                          </a:rPr>
                        </m:ctrlPr>
                      </m:dPr>
                      <m:e>
                        <m:r>
                          <a:rPr lang="en-US" b="0" i="1" smtClean="0">
                            <a:latin typeface="Cambria Math" panose="02040503050406030204" pitchFamily="18" charset="0"/>
                          </a:rPr>
                          <m:t>2</m:t>
                        </m:r>
                      </m:e>
                    </m:d>
                  </m:oMath>
                </a14:m>
                <a:r>
                  <a:rPr lang="en-US" b="0" dirty="0"/>
                  <a:t> is </a:t>
                </a:r>
                <a14:m>
                  <m:oMath xmlns:m="http://schemas.openxmlformats.org/officeDocument/2006/math">
                    <m:r>
                      <a:rPr lang="en-US" b="0" i="1">
                        <a:latin typeface="Cambria Math" panose="02040503050406030204" pitchFamily="18" charset="0"/>
                      </a:rPr>
                      <m:t>𝐴</m:t>
                    </m:r>
                    <m:d>
                      <m:dPr>
                        <m:ctrlPr>
                          <a:rPr lang="en-US" b="0" i="1">
                            <a:latin typeface="Cambria Math" panose="02040503050406030204" pitchFamily="18" charset="0"/>
                          </a:rPr>
                        </m:ctrlPr>
                      </m:dPr>
                      <m:e>
                        <m:r>
                          <a:rPr lang="en-US" b="0" i="1" smtClean="0">
                            <a:latin typeface="Cambria Math" panose="02040503050406030204" pitchFamily="18" charset="0"/>
                          </a:rPr>
                          <m:t>1</m:t>
                        </m:r>
                      </m:e>
                    </m:d>
                  </m:oMath>
                </a14:m>
                <a:r>
                  <a:rPr lang="en-US" b="0" dirty="0"/>
                  <a:t> plus one applicant </a:t>
                </a:r>
                <a14:m>
                  <m:oMath xmlns:m="http://schemas.openxmlformats.org/officeDocument/2006/math">
                    <m:r>
                      <m:rPr>
                        <m:sty m:val="p"/>
                      </m:rPr>
                      <a:rPr lang="en-US" b="0" i="0" smtClean="0">
                        <a:latin typeface="Cambria Math" panose="02040503050406030204" pitchFamily="18" charset="0"/>
                      </a:rPr>
                      <m:t>S</m:t>
                    </m:r>
                    <m:r>
                      <a:rPr lang="en-US" b="0" i="1" smtClean="0">
                        <a:latin typeface="Cambria Math" panose="02040503050406030204" pitchFamily="18" charset="0"/>
                      </a:rPr>
                      <m:t>(1)</m:t>
                    </m:r>
                  </m:oMath>
                </a14:m>
                <a:endParaRPr lang="en-US" b="0" dirty="0"/>
              </a:p>
              <a:p>
                <a:pPr/>
                <a14:m>
                  <m:oMath xmlns:m="http://schemas.openxmlformats.org/officeDocument/2006/math">
                    <m:r>
                      <a:rPr lang="en-US" b="0" i="1">
                        <a:latin typeface="Cambria Math" panose="02040503050406030204" pitchFamily="18" charset="0"/>
                      </a:rPr>
                      <m:t>𝑀</m:t>
                    </m:r>
                    <m:d>
                      <m:dPr>
                        <m:ctrlPr>
                          <a:rPr lang="en-US" b="0" i="1">
                            <a:latin typeface="Cambria Math" panose="02040503050406030204" pitchFamily="18" charset="0"/>
                          </a:rPr>
                        </m:ctrlPr>
                      </m:dPr>
                      <m:e>
                        <m:r>
                          <a:rPr lang="en-US" b="0" i="1" smtClean="0">
                            <a:latin typeface="Cambria Math" panose="02040503050406030204" pitchFamily="18" charset="0"/>
                          </a:rPr>
                          <m:t>2</m:t>
                        </m:r>
                      </m:e>
                    </m:d>
                  </m:oMath>
                </a14:m>
                <a:r>
                  <a:rPr lang="en-US" b="0" dirty="0"/>
                  <a:t> starts as </a:t>
                </a:r>
                <a14:m>
                  <m:oMath xmlns:m="http://schemas.openxmlformats.org/officeDocument/2006/math">
                    <m:r>
                      <a:rPr lang="en-US" b="0" i="1">
                        <a:latin typeface="Cambria Math" panose="02040503050406030204" pitchFamily="18" charset="0"/>
                      </a:rPr>
                      <m:t>𝑀</m:t>
                    </m:r>
                    <m:d>
                      <m:dPr>
                        <m:ctrlPr>
                          <a:rPr lang="en-US" b="0" i="1">
                            <a:latin typeface="Cambria Math" panose="02040503050406030204" pitchFamily="18" charset="0"/>
                          </a:rPr>
                        </m:ctrlPr>
                      </m:dPr>
                      <m:e>
                        <m:r>
                          <a:rPr lang="en-US" b="0" i="1">
                            <a:latin typeface="Cambria Math" panose="02040503050406030204" pitchFamily="18" charset="0"/>
                          </a:rPr>
                          <m:t>1</m:t>
                        </m:r>
                      </m:e>
                    </m:d>
                  </m:oMath>
                </a14:m>
                <a:r>
                  <a:rPr lang="en-US" b="0" dirty="0"/>
                  <a:t>, where </a:t>
                </a:r>
                <a14:m>
                  <m:oMath xmlns:m="http://schemas.openxmlformats.org/officeDocument/2006/math">
                    <m:r>
                      <a:rPr lang="en-US" b="0" i="1">
                        <a:latin typeface="Cambria Math" panose="02040503050406030204" pitchFamily="18" charset="0"/>
                      </a:rPr>
                      <m:t>𝑆</m:t>
                    </m:r>
                    <m:r>
                      <a:rPr lang="en-US" b="0" i="1">
                        <a:latin typeface="Cambria Math" panose="02040503050406030204" pitchFamily="18" charset="0"/>
                      </a:rPr>
                      <m:t>(2)</m:t>
                    </m:r>
                  </m:oMath>
                </a14:m>
                <a:r>
                  <a:rPr lang="en-US" b="0" dirty="0"/>
                  <a:t> proposes until accepted, and </a:t>
                </a:r>
                <a14:m>
                  <m:oMath xmlns:m="http://schemas.openxmlformats.org/officeDocument/2006/math">
                    <m:r>
                      <a:rPr lang="en-US" b="0" i="1">
                        <a:latin typeface="Cambria Math" panose="02040503050406030204" pitchFamily="18" charset="0"/>
                      </a:rPr>
                      <m:t>𝑆</m:t>
                    </m:r>
                    <m:d>
                      <m:dPr>
                        <m:ctrlPr>
                          <a:rPr lang="en-US" b="0" i="1">
                            <a:latin typeface="Cambria Math" panose="02040503050406030204" pitchFamily="18" charset="0"/>
                          </a:rPr>
                        </m:ctrlPr>
                      </m:dPr>
                      <m:e>
                        <m:r>
                          <a:rPr lang="en-US" b="0" i="1" smtClean="0">
                            <a:latin typeface="Cambria Math" panose="02040503050406030204" pitchFamily="18" charset="0"/>
                          </a:rPr>
                          <m:t>1</m:t>
                        </m:r>
                      </m:e>
                    </m:d>
                  </m:oMath>
                </a14:m>
                <a:r>
                  <a:rPr lang="en-US" b="0" dirty="0"/>
                  <a:t> may have to re-propose.</a:t>
                </a:r>
              </a:p>
              <a:p>
                <a:pPr/>
                <a:r>
                  <a:rPr lang="en-US" b="0" dirty="0">
                    <a:solidFill>
                      <a:schemeClr val="bg1"/>
                    </a:solidFill>
                  </a:rPr>
                  <a:t>…</a:t>
                </a:r>
              </a:p>
              <a:p>
                <a:pPr/>
                <a14:m>
                  <m:oMath xmlns:m="http://schemas.openxmlformats.org/officeDocument/2006/math">
                    <m:r>
                      <a:rPr lang="en-US" b="0" i="1">
                        <a:solidFill>
                          <a:schemeClr val="bg1"/>
                        </a:solidFill>
                        <a:latin typeface="Cambria Math" panose="02040503050406030204" pitchFamily="18" charset="0"/>
                      </a:rPr>
                      <m:t>𝑀</m:t>
                    </m:r>
                    <m:d>
                      <m:dPr>
                        <m:ctrlPr>
                          <a:rPr lang="en-US" b="0"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𝑘</m:t>
                        </m:r>
                      </m:e>
                    </m:d>
                  </m:oMath>
                </a14:m>
                <a:r>
                  <a:rPr lang="en-US" b="0" dirty="0">
                    <a:solidFill>
                      <a:schemeClr val="bg1"/>
                    </a:solidFill>
                  </a:rPr>
                  <a:t> starts as </a:t>
                </a:r>
                <a14:m>
                  <m:oMath xmlns:m="http://schemas.openxmlformats.org/officeDocument/2006/math">
                    <m:r>
                      <a:rPr lang="en-US" b="0" i="1">
                        <a:solidFill>
                          <a:schemeClr val="bg1"/>
                        </a:solidFill>
                        <a:latin typeface="Cambria Math" panose="02040503050406030204" pitchFamily="18" charset="0"/>
                      </a:rPr>
                      <m:t>𝑀</m:t>
                    </m:r>
                    <m:d>
                      <m:dPr>
                        <m:ctrlPr>
                          <a:rPr lang="en-US" b="0"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−1</m:t>
                        </m:r>
                      </m:e>
                    </m:d>
                  </m:oMath>
                </a14:m>
                <a:r>
                  <a:rPr lang="en-US" b="0" dirty="0">
                    <a:solidFill>
                      <a:schemeClr val="bg1"/>
                    </a:solidFill>
                  </a:rPr>
                  <a:t>, where </a:t>
                </a:r>
                <a14:m>
                  <m:oMath xmlns:m="http://schemas.openxmlformats.org/officeDocument/2006/math">
                    <m:r>
                      <a:rPr lang="en-US" b="0" i="1">
                        <a:solidFill>
                          <a:schemeClr val="bg1"/>
                        </a:solidFill>
                        <a:latin typeface="Cambria Math" panose="02040503050406030204" pitchFamily="18" charset="0"/>
                      </a:rPr>
                      <m:t>𝑆</m:t>
                    </m:r>
                    <m:r>
                      <a:rPr lang="en-US" b="0"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r>
                      <a:rPr lang="en-US" b="0" i="1">
                        <a:solidFill>
                          <a:schemeClr val="bg1"/>
                        </a:solidFill>
                        <a:latin typeface="Cambria Math" panose="02040503050406030204" pitchFamily="18" charset="0"/>
                      </a:rPr>
                      <m:t>)</m:t>
                    </m:r>
                  </m:oMath>
                </a14:m>
                <a:r>
                  <a:rPr lang="en-US" b="0" dirty="0">
                    <a:solidFill>
                      <a:schemeClr val="bg1"/>
                    </a:solidFill>
                  </a:rPr>
                  <a:t> proposes until accepted, any displaced people may repropose, and so on.</a:t>
                </a:r>
              </a:p>
              <a:p>
                <a:pPr/>
                <a:endParaRPr lang="en-US" b="0" dirty="0"/>
              </a:p>
              <a:p>
                <a:pPr/>
                <a:endParaRPr lang="en-US" dirty="0"/>
              </a:p>
              <a:p>
                <a:pPr/>
                <a:endParaRPr lang="en-US" dirty="0"/>
              </a:p>
              <a:p>
                <a:pPr/>
                <a:endParaRPr lang="en-US" dirty="0"/>
              </a:p>
              <a:p>
                <a:pPr/>
                <a:endParaRPr lang="en-US" b="1" dirty="0"/>
              </a:p>
            </p:txBody>
          </p:sp>
        </mc:Choice>
        <mc:Fallback>
          <p:sp>
            <p:nvSpPr>
              <p:cNvPr id="25" name="Content Placeholder 2">
                <a:extLst>
                  <a:ext uri="{FF2B5EF4-FFF2-40B4-BE49-F238E27FC236}">
                    <a16:creationId xmlns:a16="http://schemas.microsoft.com/office/drawing/2014/main" id="{9DD178C4-EB79-4B2C-B576-26AB2F30E055}"/>
                  </a:ext>
                </a:extLst>
              </p:cNvPr>
              <p:cNvSpPr>
                <a:spLocks noGrp="1" noRot="1" noChangeAspect="1" noMove="1" noResize="1" noEditPoints="1" noAdjustHandles="1" noChangeArrowheads="1" noChangeShapeType="1" noTextEdit="1"/>
              </p:cNvSpPr>
              <p:nvPr>
                <p:ph idx="1"/>
              </p:nvPr>
            </p:nvSpPr>
            <p:spPr>
              <a:xfrm>
                <a:off x="457200" y="1752600"/>
                <a:ext cx="2800350" cy="4581525"/>
              </a:xfrm>
              <a:blipFill>
                <a:blip r:embed="rId4"/>
                <a:stretch>
                  <a:fillRect l="-1089" t="-1465" r="-10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7ACFA6A3-225C-4D2D-A07A-FFDC65B3F37A}"/>
                  </a:ext>
                </a:extLst>
              </p:cNvPr>
              <p:cNvSpPr/>
              <p:nvPr/>
            </p:nvSpPr>
            <p:spPr>
              <a:xfrm>
                <a:off x="6317197" y="1920604"/>
                <a:ext cx="1419913" cy="411173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b="1" i="1" smtClean="0">
                          <a:solidFill>
                            <a:srgbClr val="C0504D"/>
                          </a:solidFill>
                          <a:latin typeface="Cambria Math" panose="02040503050406030204" pitchFamily="18" charset="0"/>
                        </a:rPr>
                        <m:t>𝑨</m:t>
                      </m:r>
                      <m:d>
                        <m:dPr>
                          <m:ctrlPr>
                            <a:rPr lang="en-US" b="1" i="1" smtClean="0">
                              <a:solidFill>
                                <a:srgbClr val="C0504D"/>
                              </a:solidFill>
                              <a:latin typeface="Cambria Math" panose="02040503050406030204" pitchFamily="18" charset="0"/>
                            </a:rPr>
                          </m:ctrlPr>
                        </m:dPr>
                        <m:e>
                          <m:r>
                            <a:rPr lang="en-US" b="1" i="1" smtClean="0">
                              <a:solidFill>
                                <a:srgbClr val="C0504D"/>
                              </a:solidFill>
                              <a:latin typeface="Cambria Math" panose="02040503050406030204" pitchFamily="18" charset="0"/>
                            </a:rPr>
                            <m:t>𝟎</m:t>
                          </m:r>
                        </m:e>
                      </m:d>
                    </m:oMath>
                  </m:oMathPara>
                </a14:m>
                <a:endParaRPr lang="en-US" b="1"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r"/>
                <a:endParaRPr lang="en-US" dirty="0">
                  <a:solidFill>
                    <a:srgbClr val="C0504D"/>
                  </a:solidFill>
                </a:endParaRPr>
              </a:p>
            </p:txBody>
          </p:sp>
        </mc:Choice>
        <mc:Fallback>
          <p:sp>
            <p:nvSpPr>
              <p:cNvPr id="27" name="Rectangle 26">
                <a:extLst>
                  <a:ext uri="{FF2B5EF4-FFF2-40B4-BE49-F238E27FC236}">
                    <a16:creationId xmlns:a16="http://schemas.microsoft.com/office/drawing/2014/main" id="{7ACFA6A3-225C-4D2D-A07A-FFDC65B3F37A}"/>
                  </a:ext>
                </a:extLst>
              </p:cNvPr>
              <p:cNvSpPr>
                <a:spLocks noRot="1" noChangeAspect="1" noMove="1" noResize="1" noEditPoints="1" noAdjustHandles="1" noChangeArrowheads="1" noChangeShapeType="1" noTextEdit="1"/>
              </p:cNvSpPr>
              <p:nvPr/>
            </p:nvSpPr>
            <p:spPr>
              <a:xfrm>
                <a:off x="6317197" y="1920604"/>
                <a:ext cx="1419913" cy="4111734"/>
              </a:xfrm>
              <a:prstGeom prst="rect">
                <a:avLst/>
              </a:prstGeom>
              <a:blipFill>
                <a:blip r:embed="rId5"/>
                <a:stretch>
                  <a:fillRect/>
                </a:stretch>
              </a:blipFill>
              <a:ln>
                <a:solidFill>
                  <a:srgbClr val="C00000"/>
                </a:solidFill>
              </a:ln>
            </p:spPr>
            <p:txBody>
              <a:bodyPr/>
              <a:lstStyle/>
              <a:p>
                <a:r>
                  <a:rPr lang="en-US">
                    <a:noFill/>
                  </a:rPr>
                  <a:t> </a:t>
                </a:r>
              </a:p>
            </p:txBody>
          </p:sp>
        </mc:Fallback>
      </mc:AlternateContent>
      <p:pic>
        <p:nvPicPr>
          <p:cNvPr id="9" name="Picture 8" descr="Icon&#10;&#10;Description automatically generated">
            <a:extLst>
              <a:ext uri="{FF2B5EF4-FFF2-40B4-BE49-F238E27FC236}">
                <a16:creationId xmlns:a16="http://schemas.microsoft.com/office/drawing/2014/main" id="{33C25D0A-A8EC-4FB6-8D75-A29A42AECF64}"/>
              </a:ext>
            </a:extLst>
          </p:cNvPr>
          <p:cNvPicPr>
            <a:picLocks noChangeAspect="1"/>
          </p:cNvPicPr>
          <p:nvPr/>
        </p:nvPicPr>
        <p:blipFill>
          <a:blip r:embed="rId6"/>
          <a:stretch>
            <a:fillRect/>
          </a:stretch>
        </p:blipFill>
        <p:spPr>
          <a:xfrm>
            <a:off x="3844592" y="2071841"/>
            <a:ext cx="692251" cy="692251"/>
          </a:xfrm>
          <a:prstGeom prst="rect">
            <a:avLst/>
          </a:prstGeom>
        </p:spPr>
      </p:pic>
      <p:sp>
        <p:nvSpPr>
          <p:cNvPr id="4" name="L-Shape 3">
            <a:extLst>
              <a:ext uri="{FF2B5EF4-FFF2-40B4-BE49-F238E27FC236}">
                <a16:creationId xmlns:a16="http://schemas.microsoft.com/office/drawing/2014/main" id="{4E6D4F98-305F-455A-81C6-96CD90BEFBC6}"/>
              </a:ext>
            </a:extLst>
          </p:cNvPr>
          <p:cNvSpPr/>
          <p:nvPr/>
        </p:nvSpPr>
        <p:spPr>
          <a:xfrm rot="10800000">
            <a:off x="3844591" y="1605111"/>
            <a:ext cx="3987079" cy="4601845"/>
          </a:xfrm>
          <a:prstGeom prst="corner">
            <a:avLst>
              <a:gd name="adj1" fmla="val 30172"/>
              <a:gd name="adj2" fmla="val 39966"/>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253D893-4FFA-45A4-B8E0-DAC8D761A965}"/>
                  </a:ext>
                </a:extLst>
              </p:cNvPr>
              <p:cNvSpPr txBox="1"/>
              <p:nvPr/>
            </p:nvSpPr>
            <p:spPr>
              <a:xfrm>
                <a:off x="7089069" y="1571685"/>
                <a:ext cx="648041" cy="369332"/>
              </a:xfrm>
              <a:prstGeom prst="rect">
                <a:avLst/>
              </a:prstGeom>
              <a:noFill/>
            </p:spPr>
            <p:txBody>
              <a:bodyPr wrap="square">
                <a:spAutoFit/>
              </a:bodyPr>
              <a:lstStyle/>
              <a:p>
                <a:pPr algn="ctr"/>
                <a14:m>
                  <m:oMathPara xmlns:m="http://schemas.openxmlformats.org/officeDocument/2006/math">
                    <m:oMathParaPr>
                      <m:jc m:val="right"/>
                    </m:oMathParaPr>
                    <m:oMath xmlns:m="http://schemas.openxmlformats.org/officeDocument/2006/math">
                      <m:r>
                        <a:rPr lang="en-US" b="1" i="1" smtClean="0">
                          <a:solidFill>
                            <a:schemeClr val="accent3">
                              <a:lumMod val="60000"/>
                              <a:lumOff val="40000"/>
                            </a:schemeClr>
                          </a:solidFill>
                          <a:latin typeface="Cambria Math" panose="02040503050406030204" pitchFamily="18" charset="0"/>
                        </a:rPr>
                        <m:t>𝑨</m:t>
                      </m:r>
                      <m:d>
                        <m:dPr>
                          <m:ctrlPr>
                            <a:rPr lang="en-US" b="1" i="1" smtClean="0">
                              <a:solidFill>
                                <a:schemeClr val="accent3">
                                  <a:lumMod val="60000"/>
                                  <a:lumOff val="40000"/>
                                </a:schemeClr>
                              </a:solidFill>
                              <a:latin typeface="Cambria Math" panose="02040503050406030204" pitchFamily="18" charset="0"/>
                            </a:rPr>
                          </m:ctrlPr>
                        </m:dPr>
                        <m:e>
                          <m:r>
                            <a:rPr lang="en-US" b="1" i="1" smtClean="0">
                              <a:solidFill>
                                <a:schemeClr val="accent3">
                                  <a:lumMod val="60000"/>
                                  <a:lumOff val="40000"/>
                                </a:schemeClr>
                              </a:solidFill>
                              <a:latin typeface="Cambria Math" panose="02040503050406030204" pitchFamily="18" charset="0"/>
                            </a:rPr>
                            <m:t>𝟏</m:t>
                          </m:r>
                        </m:e>
                      </m:d>
                    </m:oMath>
                  </m:oMathPara>
                </a14:m>
                <a:endParaRPr lang="en-US" b="1" dirty="0">
                  <a:solidFill>
                    <a:srgbClr val="C0504D"/>
                  </a:solidFill>
                </a:endParaRPr>
              </a:p>
            </p:txBody>
          </p:sp>
        </mc:Choice>
        <mc:Fallback>
          <p:sp>
            <p:nvSpPr>
              <p:cNvPr id="13" name="TextBox 12">
                <a:extLst>
                  <a:ext uri="{FF2B5EF4-FFF2-40B4-BE49-F238E27FC236}">
                    <a16:creationId xmlns:a16="http://schemas.microsoft.com/office/drawing/2014/main" id="{5253D893-4FFA-45A4-B8E0-DAC8D761A965}"/>
                  </a:ext>
                </a:extLst>
              </p:cNvPr>
              <p:cNvSpPr txBox="1">
                <a:spLocks noRot="1" noChangeAspect="1" noMove="1" noResize="1" noEditPoints="1" noAdjustHandles="1" noChangeArrowheads="1" noChangeShapeType="1" noTextEdit="1"/>
              </p:cNvSpPr>
              <p:nvPr/>
            </p:nvSpPr>
            <p:spPr>
              <a:xfrm>
                <a:off x="7089069" y="1571685"/>
                <a:ext cx="648041" cy="369332"/>
              </a:xfrm>
              <a:prstGeom prst="rect">
                <a:avLst/>
              </a:prstGeom>
              <a:blipFill>
                <a:blip r:embed="rId7"/>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8404A6E0-2E98-4912-94A9-A4D3614C7CC9}"/>
              </a:ext>
            </a:extLst>
          </p:cNvPr>
          <p:cNvCxnSpPr>
            <a:cxnSpLocks/>
            <a:stCxn id="14" idx="1"/>
            <a:endCxn id="9" idx="3"/>
          </p:cNvCxnSpPr>
          <p:nvPr/>
        </p:nvCxnSpPr>
        <p:spPr>
          <a:xfrm flipH="1" flipV="1">
            <a:off x="4536843" y="2417967"/>
            <a:ext cx="1875605" cy="1637144"/>
          </a:xfrm>
          <a:prstGeom prst="line">
            <a:avLst/>
          </a:prstGeom>
          <a:ln w="25400">
            <a:prstDash val="solid"/>
          </a:ln>
        </p:spPr>
        <p:style>
          <a:lnRef idx="1">
            <a:schemeClr val="accent1"/>
          </a:lnRef>
          <a:fillRef idx="0">
            <a:schemeClr val="accent1"/>
          </a:fillRef>
          <a:effectRef idx="0">
            <a:schemeClr val="accent1"/>
          </a:effectRef>
          <a:fontRef idx="minor">
            <a:schemeClr val="tx1"/>
          </a:fontRef>
        </p:style>
      </p:cxnSp>
      <p:pic>
        <p:nvPicPr>
          <p:cNvPr id="12" name="Picture 11" descr="Icon&#10;&#10;Description automatically generated">
            <a:extLst>
              <a:ext uri="{FF2B5EF4-FFF2-40B4-BE49-F238E27FC236}">
                <a16:creationId xmlns:a16="http://schemas.microsoft.com/office/drawing/2014/main" id="{AD23AA60-0369-482B-BED3-467586E4071E}"/>
              </a:ext>
            </a:extLst>
          </p:cNvPr>
          <p:cNvPicPr>
            <a:picLocks noChangeAspect="1"/>
          </p:cNvPicPr>
          <p:nvPr/>
        </p:nvPicPr>
        <p:blipFill>
          <a:blip r:embed="rId6"/>
          <a:stretch>
            <a:fillRect/>
          </a:stretch>
        </p:blipFill>
        <p:spPr>
          <a:xfrm>
            <a:off x="3844592" y="2942926"/>
            <a:ext cx="692251" cy="692251"/>
          </a:xfrm>
          <a:prstGeom prst="rect">
            <a:avLst/>
          </a:prstGeom>
        </p:spPr>
      </p:pic>
      <p:sp>
        <p:nvSpPr>
          <p:cNvPr id="16" name="L-Shape 15">
            <a:extLst>
              <a:ext uri="{FF2B5EF4-FFF2-40B4-BE49-F238E27FC236}">
                <a16:creationId xmlns:a16="http://schemas.microsoft.com/office/drawing/2014/main" id="{9F2A43F5-7264-4C62-82F6-98DAF7980347}"/>
              </a:ext>
            </a:extLst>
          </p:cNvPr>
          <p:cNvSpPr/>
          <p:nvPr/>
        </p:nvSpPr>
        <p:spPr>
          <a:xfrm rot="10800000">
            <a:off x="3742627" y="1235778"/>
            <a:ext cx="4241439" cy="5107792"/>
          </a:xfrm>
          <a:prstGeom prst="corner">
            <a:avLst>
              <a:gd name="adj1" fmla="val 57570"/>
              <a:gd name="adj2" fmla="val 43784"/>
            </a:avLst>
          </a:prstGeom>
          <a:noFill/>
          <a:ln>
            <a:solidFill>
              <a:srgbClr val="9BBB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F5F936E-0C1E-4E22-A289-6169858096D2}"/>
                  </a:ext>
                </a:extLst>
              </p:cNvPr>
              <p:cNvSpPr txBox="1"/>
              <p:nvPr/>
            </p:nvSpPr>
            <p:spPr>
              <a:xfrm>
                <a:off x="7027153" y="1235778"/>
                <a:ext cx="729918" cy="369332"/>
              </a:xfrm>
              <a:prstGeom prst="rect">
                <a:avLst/>
              </a:prstGeom>
              <a:noFill/>
            </p:spPr>
            <p:txBody>
              <a:bodyPr wrap="square">
                <a:spAutoFit/>
              </a:bodyPr>
              <a:lstStyle/>
              <a:p>
                <a:pPr algn="ctr"/>
                <a14:m>
                  <m:oMathPara xmlns:m="http://schemas.openxmlformats.org/officeDocument/2006/math">
                    <m:oMathParaPr>
                      <m:jc m:val="right"/>
                    </m:oMathParaPr>
                    <m:oMath xmlns:m="http://schemas.openxmlformats.org/officeDocument/2006/math">
                      <m:r>
                        <a:rPr lang="en-US" b="1" i="1" smtClean="0">
                          <a:solidFill>
                            <a:srgbClr val="9BBB59"/>
                          </a:solidFill>
                          <a:latin typeface="Cambria Math" panose="02040503050406030204" pitchFamily="18" charset="0"/>
                        </a:rPr>
                        <m:t>𝑨</m:t>
                      </m:r>
                      <m:d>
                        <m:dPr>
                          <m:ctrlPr>
                            <a:rPr lang="en-US" b="1" i="1" smtClean="0">
                              <a:solidFill>
                                <a:srgbClr val="9BBB59"/>
                              </a:solidFill>
                              <a:latin typeface="Cambria Math" panose="02040503050406030204" pitchFamily="18" charset="0"/>
                            </a:rPr>
                          </m:ctrlPr>
                        </m:dPr>
                        <m:e>
                          <m:r>
                            <a:rPr lang="en-US" b="1" i="1" smtClean="0">
                              <a:solidFill>
                                <a:srgbClr val="9BBB59"/>
                              </a:solidFill>
                              <a:latin typeface="Cambria Math" panose="02040503050406030204" pitchFamily="18" charset="0"/>
                            </a:rPr>
                            <m:t>𝟐</m:t>
                          </m:r>
                        </m:e>
                      </m:d>
                    </m:oMath>
                  </m:oMathPara>
                </a14:m>
                <a:endParaRPr lang="en-US" b="1" dirty="0">
                  <a:solidFill>
                    <a:srgbClr val="9BBB59"/>
                  </a:solidFill>
                </a:endParaRPr>
              </a:p>
            </p:txBody>
          </p:sp>
        </mc:Choice>
        <mc:Fallback>
          <p:sp>
            <p:nvSpPr>
              <p:cNvPr id="17" name="TextBox 16">
                <a:extLst>
                  <a:ext uri="{FF2B5EF4-FFF2-40B4-BE49-F238E27FC236}">
                    <a16:creationId xmlns:a16="http://schemas.microsoft.com/office/drawing/2014/main" id="{5F5F936E-0C1E-4E22-A289-6169858096D2}"/>
                  </a:ext>
                </a:extLst>
              </p:cNvPr>
              <p:cNvSpPr txBox="1">
                <a:spLocks noRot="1" noChangeAspect="1" noMove="1" noResize="1" noEditPoints="1" noAdjustHandles="1" noChangeArrowheads="1" noChangeShapeType="1" noTextEdit="1"/>
              </p:cNvSpPr>
              <p:nvPr/>
            </p:nvSpPr>
            <p:spPr>
              <a:xfrm>
                <a:off x="7027153" y="1235778"/>
                <a:ext cx="729918" cy="369332"/>
              </a:xfrm>
              <a:prstGeom prst="rect">
                <a:avLst/>
              </a:prstGeom>
              <a:blipFill>
                <a:blip r:embed="rId8"/>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730F490-77C3-4B2B-B1D3-7A4D4B037B2A}"/>
              </a:ext>
            </a:extLst>
          </p:cNvPr>
          <p:cNvCxnSpPr>
            <a:cxnSpLocks/>
            <a:stCxn id="6" idx="1"/>
            <a:endCxn id="12" idx="3"/>
          </p:cNvCxnSpPr>
          <p:nvPr/>
        </p:nvCxnSpPr>
        <p:spPr>
          <a:xfrm flipH="1">
            <a:off x="4536843" y="2538516"/>
            <a:ext cx="1875605" cy="750536"/>
          </a:xfrm>
          <a:prstGeom prst="line">
            <a:avLst/>
          </a:prstGeom>
          <a:ln w="25400">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5477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List-of-Private-Hospitals-Recognised-By-Karnataka-Government-for-Medical-Treatment.png">
            <a:extLst>
              <a:ext uri="{FF2B5EF4-FFF2-40B4-BE49-F238E27FC236}">
                <a16:creationId xmlns:a16="http://schemas.microsoft.com/office/drawing/2014/main" id="{42E67F94-79AD-4192-A486-F85B08EFB57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12448" y="3588436"/>
            <a:ext cx="1324661" cy="933350"/>
          </a:xfrm>
          <a:prstGeom prst="rect">
            <a:avLst/>
          </a:prstGeom>
        </p:spPr>
      </p:pic>
      <p:sp>
        <p:nvSpPr>
          <p:cNvPr id="2" name="Title 1"/>
          <p:cNvSpPr>
            <a:spLocks noGrp="1"/>
          </p:cNvSpPr>
          <p:nvPr>
            <p:ph type="title"/>
          </p:nvPr>
        </p:nvSpPr>
        <p:spPr/>
        <p:txBody>
          <a:bodyPr>
            <a:normAutofit fontScale="90000"/>
          </a:bodyPr>
          <a:lstStyle/>
          <a:p>
            <a:r>
              <a:rPr lang="en-US" dirty="0"/>
              <a:t>The NRMP Algorithm</a:t>
            </a:r>
            <a:br>
              <a:rPr lang="en-US" dirty="0"/>
            </a:br>
            <a:endParaRPr lang="en-US" dirty="0"/>
          </a:p>
        </p:txBody>
      </p:sp>
      <p:pic>
        <p:nvPicPr>
          <p:cNvPr id="6" name="Picture 5" descr="List-of-Private-Hospitals-Recognised-By-Karnataka-Government-for-Medical-Treatment.png">
            <a:extLst>
              <a:ext uri="{FF2B5EF4-FFF2-40B4-BE49-F238E27FC236}">
                <a16:creationId xmlns:a16="http://schemas.microsoft.com/office/drawing/2014/main" id="{6DD97035-D6BB-42CA-8E39-0D7C3481680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12448" y="2071841"/>
            <a:ext cx="1324661" cy="933350"/>
          </a:xfrm>
          <a:prstGeom prst="rect">
            <a:avLst/>
          </a:prstGeom>
        </p:spPr>
      </p:pic>
      <p:pic>
        <p:nvPicPr>
          <p:cNvPr id="8" name="Picture 7" descr="List-of-Private-Hospitals-Recognised-By-Karnataka-Government-for-Medical-Treatment.png">
            <a:extLst>
              <a:ext uri="{FF2B5EF4-FFF2-40B4-BE49-F238E27FC236}">
                <a16:creationId xmlns:a16="http://schemas.microsoft.com/office/drawing/2014/main" id="{B6A8CAA7-050F-4F06-8285-6F40AD8CFB6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12447" y="5098988"/>
            <a:ext cx="1324661" cy="933350"/>
          </a:xfrm>
          <a:prstGeom prst="rect">
            <a:avLst/>
          </a:prstGeom>
        </p:spPr>
      </p:pic>
      <mc:AlternateContent xmlns:mc="http://schemas.openxmlformats.org/markup-compatibility/2006">
        <mc:Choice xmlns:a14="http://schemas.microsoft.com/office/drawing/2010/main" Requires="a14">
          <p:sp>
            <p:nvSpPr>
              <p:cNvPr id="25" name="Content Placeholder 2">
                <a:extLst>
                  <a:ext uri="{FF2B5EF4-FFF2-40B4-BE49-F238E27FC236}">
                    <a16:creationId xmlns:a16="http://schemas.microsoft.com/office/drawing/2014/main" id="{9DD178C4-EB79-4B2C-B576-26AB2F30E055}"/>
                  </a:ext>
                </a:extLst>
              </p:cNvPr>
              <p:cNvSpPr>
                <a:spLocks noGrp="1"/>
              </p:cNvSpPr>
              <p:nvPr>
                <p:ph idx="1"/>
              </p:nvPr>
            </p:nvSpPr>
            <p:spPr>
              <a:xfrm>
                <a:off x="457200" y="1752600"/>
                <a:ext cx="2800350" cy="4581525"/>
              </a:xfrm>
            </p:spPr>
            <p:txBody>
              <a:bodyPr>
                <a:normAutofit fontScale="77500" lnSpcReduction="20000"/>
              </a:bodyPr>
              <a:lstStyle/>
              <a:p>
                <a:pPr/>
                <a14:m>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oMath>
                </a14:m>
                <a:r>
                  <a:rPr lang="en-US" b="0" dirty="0"/>
                  <a:t> is the set of all hospitals.</a:t>
                </a:r>
              </a:p>
              <a:p>
                <a:pPr/>
                <a14:m>
                  <m:oMath xmlns:m="http://schemas.openxmlformats.org/officeDocument/2006/math">
                    <m:r>
                      <a:rPr lang="en-US" b="0" i="1" smtClean="0">
                        <a:latin typeface="Cambria Math" panose="02040503050406030204" pitchFamily="18" charset="0"/>
                      </a:rPr>
                      <m:t>𝐴</m:t>
                    </m:r>
                    <m:d>
                      <m:dPr>
                        <m:ctrlPr>
                          <a:rPr lang="en-US" b="0" i="1">
                            <a:latin typeface="Cambria Math" panose="02040503050406030204" pitchFamily="18" charset="0"/>
                          </a:rPr>
                        </m:ctrlPr>
                      </m:dPr>
                      <m:e>
                        <m:r>
                          <a:rPr lang="en-US" b="0" i="1" smtClean="0">
                            <a:latin typeface="Cambria Math" panose="02040503050406030204" pitchFamily="18" charset="0"/>
                          </a:rPr>
                          <m:t>1</m:t>
                        </m:r>
                      </m:e>
                    </m:d>
                  </m:oMath>
                </a14:m>
                <a:r>
                  <a:rPr lang="en-US" b="0" dirty="0"/>
                  <a:t> is </a:t>
                </a:r>
                <a14:m>
                  <m:oMath xmlns:m="http://schemas.openxmlformats.org/officeDocument/2006/math">
                    <m:r>
                      <a:rPr lang="en-US" b="0" i="1">
                        <a:latin typeface="Cambria Math" panose="02040503050406030204" pitchFamily="18" charset="0"/>
                      </a:rPr>
                      <m:t>𝐴</m:t>
                    </m:r>
                    <m:d>
                      <m:dPr>
                        <m:ctrlPr>
                          <a:rPr lang="en-US" b="0" i="1">
                            <a:latin typeface="Cambria Math" panose="02040503050406030204" pitchFamily="18" charset="0"/>
                          </a:rPr>
                        </m:ctrlPr>
                      </m:dPr>
                      <m:e>
                        <m:r>
                          <a:rPr lang="en-US" b="0" i="1">
                            <a:latin typeface="Cambria Math" panose="02040503050406030204" pitchFamily="18" charset="0"/>
                          </a:rPr>
                          <m:t>0</m:t>
                        </m:r>
                      </m:e>
                    </m:d>
                  </m:oMath>
                </a14:m>
                <a:r>
                  <a:rPr lang="en-US" b="0" dirty="0"/>
                  <a:t> plus one applicant</a:t>
                </a:r>
              </a:p>
              <a:p>
                <a:pPr/>
                <a14:m>
                  <m:oMath xmlns:m="http://schemas.openxmlformats.org/officeDocument/2006/math">
                    <m:r>
                      <a:rPr lang="en-US" b="0" i="1" smtClean="0">
                        <a:latin typeface="Cambria Math" panose="02040503050406030204" pitchFamily="18" charset="0"/>
                      </a:rPr>
                      <m:t>𝑀</m:t>
                    </m:r>
                    <m:d>
                      <m:dPr>
                        <m:ctrlPr>
                          <a:rPr lang="en-US" b="0" i="1">
                            <a:latin typeface="Cambria Math" panose="02040503050406030204" pitchFamily="18" charset="0"/>
                          </a:rPr>
                        </m:ctrlPr>
                      </m:dPr>
                      <m:e>
                        <m:r>
                          <a:rPr lang="en-US" b="0" i="1">
                            <a:latin typeface="Cambria Math" panose="02040503050406030204" pitchFamily="18" charset="0"/>
                          </a:rPr>
                          <m:t>1</m:t>
                        </m:r>
                      </m:e>
                    </m:d>
                  </m:oMath>
                </a14:m>
                <a:r>
                  <a:rPr lang="en-US" b="0" dirty="0"/>
                  <a:t> is a matching found on </a:t>
                </a:r>
                <a14:m>
                  <m:oMath xmlns:m="http://schemas.openxmlformats.org/officeDocument/2006/math">
                    <m:r>
                      <a:rPr lang="en-US" b="0" i="1">
                        <a:latin typeface="Cambria Math" panose="02040503050406030204" pitchFamily="18" charset="0"/>
                      </a:rPr>
                      <m:t>𝐴</m:t>
                    </m:r>
                    <m:d>
                      <m:dPr>
                        <m:ctrlPr>
                          <a:rPr lang="en-US" b="0" i="1">
                            <a:latin typeface="Cambria Math" panose="02040503050406030204" pitchFamily="18" charset="0"/>
                          </a:rPr>
                        </m:ctrlPr>
                      </m:dPr>
                      <m:e>
                        <m:r>
                          <a:rPr lang="en-US" b="0" i="1" smtClean="0">
                            <a:latin typeface="Cambria Math" panose="02040503050406030204" pitchFamily="18" charset="0"/>
                          </a:rPr>
                          <m:t>1</m:t>
                        </m:r>
                      </m:e>
                    </m:d>
                    <m:r>
                      <a:rPr lang="en-US" b="0" i="0" smtClean="0">
                        <a:latin typeface="Cambria Math" panose="02040503050406030204" pitchFamily="18" charset="0"/>
                      </a:rPr>
                      <m:t>.</m:t>
                    </m:r>
                  </m:oMath>
                </a14:m>
                <a:endParaRPr lang="en-US" b="0" dirty="0"/>
              </a:p>
              <a:p>
                <a:pPr/>
                <a14:m>
                  <m:oMath xmlns:m="http://schemas.openxmlformats.org/officeDocument/2006/math">
                    <m:r>
                      <a:rPr lang="en-US" b="0" i="1">
                        <a:latin typeface="Cambria Math" panose="02040503050406030204" pitchFamily="18" charset="0"/>
                      </a:rPr>
                      <m:t>𝐴</m:t>
                    </m:r>
                    <m:d>
                      <m:dPr>
                        <m:ctrlPr>
                          <a:rPr lang="en-US" b="0" i="1">
                            <a:latin typeface="Cambria Math" panose="02040503050406030204" pitchFamily="18" charset="0"/>
                          </a:rPr>
                        </m:ctrlPr>
                      </m:dPr>
                      <m:e>
                        <m:r>
                          <a:rPr lang="en-US" b="0" i="1" smtClean="0">
                            <a:latin typeface="Cambria Math" panose="02040503050406030204" pitchFamily="18" charset="0"/>
                          </a:rPr>
                          <m:t>2</m:t>
                        </m:r>
                      </m:e>
                    </m:d>
                  </m:oMath>
                </a14:m>
                <a:r>
                  <a:rPr lang="en-US" b="0" dirty="0"/>
                  <a:t> is </a:t>
                </a:r>
                <a14:m>
                  <m:oMath xmlns:m="http://schemas.openxmlformats.org/officeDocument/2006/math">
                    <m:r>
                      <a:rPr lang="en-US" b="0" i="1">
                        <a:latin typeface="Cambria Math" panose="02040503050406030204" pitchFamily="18" charset="0"/>
                      </a:rPr>
                      <m:t>𝐴</m:t>
                    </m:r>
                    <m:d>
                      <m:dPr>
                        <m:ctrlPr>
                          <a:rPr lang="en-US" b="0" i="1">
                            <a:latin typeface="Cambria Math" panose="02040503050406030204" pitchFamily="18" charset="0"/>
                          </a:rPr>
                        </m:ctrlPr>
                      </m:dPr>
                      <m:e>
                        <m:r>
                          <a:rPr lang="en-US" b="0" i="1" smtClean="0">
                            <a:latin typeface="Cambria Math" panose="02040503050406030204" pitchFamily="18" charset="0"/>
                          </a:rPr>
                          <m:t>1</m:t>
                        </m:r>
                      </m:e>
                    </m:d>
                  </m:oMath>
                </a14:m>
                <a:r>
                  <a:rPr lang="en-US" b="0" dirty="0"/>
                  <a:t> plus one applicant </a:t>
                </a:r>
                <a14:m>
                  <m:oMath xmlns:m="http://schemas.openxmlformats.org/officeDocument/2006/math">
                    <m:r>
                      <m:rPr>
                        <m:sty m:val="p"/>
                      </m:rPr>
                      <a:rPr lang="en-US" b="0" i="0" smtClean="0">
                        <a:latin typeface="Cambria Math" panose="02040503050406030204" pitchFamily="18" charset="0"/>
                      </a:rPr>
                      <m:t>S</m:t>
                    </m:r>
                    <m:r>
                      <a:rPr lang="en-US" b="0" i="1" smtClean="0">
                        <a:latin typeface="Cambria Math" panose="02040503050406030204" pitchFamily="18" charset="0"/>
                      </a:rPr>
                      <m:t>(1)</m:t>
                    </m:r>
                  </m:oMath>
                </a14:m>
                <a:endParaRPr lang="en-US" b="0" dirty="0"/>
              </a:p>
              <a:p>
                <a:pPr/>
                <a14:m>
                  <m:oMath xmlns:m="http://schemas.openxmlformats.org/officeDocument/2006/math">
                    <m:r>
                      <a:rPr lang="en-US" b="0" i="1">
                        <a:latin typeface="Cambria Math" panose="02040503050406030204" pitchFamily="18" charset="0"/>
                      </a:rPr>
                      <m:t>𝑀</m:t>
                    </m:r>
                    <m:d>
                      <m:dPr>
                        <m:ctrlPr>
                          <a:rPr lang="en-US" b="0" i="1">
                            <a:latin typeface="Cambria Math" panose="02040503050406030204" pitchFamily="18" charset="0"/>
                          </a:rPr>
                        </m:ctrlPr>
                      </m:dPr>
                      <m:e>
                        <m:r>
                          <a:rPr lang="en-US" b="0" i="1" smtClean="0">
                            <a:latin typeface="Cambria Math" panose="02040503050406030204" pitchFamily="18" charset="0"/>
                          </a:rPr>
                          <m:t>2</m:t>
                        </m:r>
                      </m:e>
                    </m:d>
                  </m:oMath>
                </a14:m>
                <a:r>
                  <a:rPr lang="en-US" b="0" dirty="0"/>
                  <a:t> starts as </a:t>
                </a:r>
                <a14:m>
                  <m:oMath xmlns:m="http://schemas.openxmlformats.org/officeDocument/2006/math">
                    <m:r>
                      <a:rPr lang="en-US" b="0" i="1">
                        <a:latin typeface="Cambria Math" panose="02040503050406030204" pitchFamily="18" charset="0"/>
                      </a:rPr>
                      <m:t>𝑀</m:t>
                    </m:r>
                    <m:d>
                      <m:dPr>
                        <m:ctrlPr>
                          <a:rPr lang="en-US" b="0" i="1">
                            <a:latin typeface="Cambria Math" panose="02040503050406030204" pitchFamily="18" charset="0"/>
                          </a:rPr>
                        </m:ctrlPr>
                      </m:dPr>
                      <m:e>
                        <m:r>
                          <a:rPr lang="en-US" b="0" i="1">
                            <a:latin typeface="Cambria Math" panose="02040503050406030204" pitchFamily="18" charset="0"/>
                          </a:rPr>
                          <m:t>1</m:t>
                        </m:r>
                      </m:e>
                    </m:d>
                  </m:oMath>
                </a14:m>
                <a:r>
                  <a:rPr lang="en-US" b="0" dirty="0"/>
                  <a:t>, where </a:t>
                </a:r>
                <a14:m>
                  <m:oMath xmlns:m="http://schemas.openxmlformats.org/officeDocument/2006/math">
                    <m:r>
                      <a:rPr lang="en-US" b="0" i="1">
                        <a:latin typeface="Cambria Math" panose="02040503050406030204" pitchFamily="18" charset="0"/>
                      </a:rPr>
                      <m:t>𝑆</m:t>
                    </m:r>
                    <m:r>
                      <a:rPr lang="en-US" b="0" i="1">
                        <a:latin typeface="Cambria Math" panose="02040503050406030204" pitchFamily="18" charset="0"/>
                      </a:rPr>
                      <m:t>(2)</m:t>
                    </m:r>
                  </m:oMath>
                </a14:m>
                <a:r>
                  <a:rPr lang="en-US" b="0" dirty="0"/>
                  <a:t> proposes until accepted, and </a:t>
                </a:r>
                <a14:m>
                  <m:oMath xmlns:m="http://schemas.openxmlformats.org/officeDocument/2006/math">
                    <m:r>
                      <a:rPr lang="en-US" b="0" i="1">
                        <a:latin typeface="Cambria Math" panose="02040503050406030204" pitchFamily="18" charset="0"/>
                      </a:rPr>
                      <m:t>𝑆</m:t>
                    </m:r>
                    <m:d>
                      <m:dPr>
                        <m:ctrlPr>
                          <a:rPr lang="en-US" b="0" i="1">
                            <a:latin typeface="Cambria Math" panose="02040503050406030204" pitchFamily="18" charset="0"/>
                          </a:rPr>
                        </m:ctrlPr>
                      </m:dPr>
                      <m:e>
                        <m:r>
                          <a:rPr lang="en-US" b="0" i="1" smtClean="0">
                            <a:latin typeface="Cambria Math" panose="02040503050406030204" pitchFamily="18" charset="0"/>
                          </a:rPr>
                          <m:t>1</m:t>
                        </m:r>
                      </m:e>
                    </m:d>
                  </m:oMath>
                </a14:m>
                <a:r>
                  <a:rPr lang="en-US" b="0" dirty="0"/>
                  <a:t> may have to re-propose.</a:t>
                </a:r>
              </a:p>
              <a:p>
                <a:pPr/>
                <a:r>
                  <a:rPr lang="en-US" b="0" dirty="0"/>
                  <a:t>…</a:t>
                </a:r>
              </a:p>
              <a:p>
                <a:pPr/>
                <a14:m>
                  <m:oMath xmlns:m="http://schemas.openxmlformats.org/officeDocument/2006/math">
                    <m:r>
                      <a:rPr lang="en-US" b="0" i="1">
                        <a:latin typeface="Cambria Math" panose="02040503050406030204" pitchFamily="18" charset="0"/>
                      </a:rPr>
                      <m:t>𝑀</m:t>
                    </m:r>
                    <m:d>
                      <m:dPr>
                        <m:ctrlPr>
                          <a:rPr lang="en-US" b="0" i="1">
                            <a:latin typeface="Cambria Math" panose="02040503050406030204" pitchFamily="18" charset="0"/>
                          </a:rPr>
                        </m:ctrlPr>
                      </m:dPr>
                      <m:e>
                        <m:r>
                          <a:rPr lang="en-US" b="0" i="1" smtClean="0">
                            <a:latin typeface="Cambria Math" panose="02040503050406030204" pitchFamily="18" charset="0"/>
                          </a:rPr>
                          <m:t>𝑘</m:t>
                        </m:r>
                      </m:e>
                    </m:d>
                  </m:oMath>
                </a14:m>
                <a:r>
                  <a:rPr lang="en-US" b="0" dirty="0"/>
                  <a:t> starts as </a:t>
                </a:r>
                <a14:m>
                  <m:oMath xmlns:m="http://schemas.openxmlformats.org/officeDocument/2006/math">
                    <m:r>
                      <a:rPr lang="en-US" b="0" i="1">
                        <a:latin typeface="Cambria Math" panose="02040503050406030204" pitchFamily="18" charset="0"/>
                      </a:rPr>
                      <m:t>𝑀</m:t>
                    </m:r>
                    <m:d>
                      <m:dPr>
                        <m:ctrlPr>
                          <a:rPr lang="en-US" b="0" i="1">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−1</m:t>
                        </m:r>
                      </m:e>
                    </m:d>
                  </m:oMath>
                </a14:m>
                <a:r>
                  <a:rPr lang="en-US" b="0" dirty="0"/>
                  <a:t>, where </a:t>
                </a:r>
                <a14:m>
                  <m:oMath xmlns:m="http://schemas.openxmlformats.org/officeDocument/2006/math">
                    <m:r>
                      <a:rPr lang="en-US" b="0" i="1">
                        <a:latin typeface="Cambria Math" panose="02040503050406030204" pitchFamily="18" charset="0"/>
                      </a:rPr>
                      <m:t>𝑆</m:t>
                    </m:r>
                    <m:r>
                      <a:rPr lang="en-US" b="0" i="1">
                        <a:latin typeface="Cambria Math" panose="02040503050406030204" pitchFamily="18" charset="0"/>
                      </a:rPr>
                      <m:t>(</m:t>
                    </m:r>
                    <m:r>
                      <a:rPr lang="en-US" b="0" i="1" smtClean="0">
                        <a:latin typeface="Cambria Math" panose="02040503050406030204" pitchFamily="18" charset="0"/>
                      </a:rPr>
                      <m:t>𝑘</m:t>
                    </m:r>
                    <m:r>
                      <a:rPr lang="en-US" b="0" i="1">
                        <a:latin typeface="Cambria Math" panose="02040503050406030204" pitchFamily="18" charset="0"/>
                      </a:rPr>
                      <m:t>)</m:t>
                    </m:r>
                  </m:oMath>
                </a14:m>
                <a:r>
                  <a:rPr lang="en-US" b="0" dirty="0"/>
                  <a:t> proposes until accepted, any displaced people may repropose, and so on.</a:t>
                </a:r>
              </a:p>
              <a:p>
                <a:pPr/>
                <a:endParaRPr lang="en-US" b="0" dirty="0"/>
              </a:p>
              <a:p>
                <a:pPr/>
                <a:endParaRPr lang="en-US" dirty="0"/>
              </a:p>
              <a:p>
                <a:pPr/>
                <a:endParaRPr lang="en-US" dirty="0"/>
              </a:p>
              <a:p>
                <a:pPr/>
                <a:endParaRPr lang="en-US" dirty="0"/>
              </a:p>
              <a:p>
                <a:pPr/>
                <a:endParaRPr lang="en-US" b="1" dirty="0"/>
              </a:p>
            </p:txBody>
          </p:sp>
        </mc:Choice>
        <mc:Fallback>
          <p:sp>
            <p:nvSpPr>
              <p:cNvPr id="25" name="Content Placeholder 2">
                <a:extLst>
                  <a:ext uri="{FF2B5EF4-FFF2-40B4-BE49-F238E27FC236}">
                    <a16:creationId xmlns:a16="http://schemas.microsoft.com/office/drawing/2014/main" id="{9DD178C4-EB79-4B2C-B576-26AB2F30E055}"/>
                  </a:ext>
                </a:extLst>
              </p:cNvPr>
              <p:cNvSpPr>
                <a:spLocks noGrp="1" noRot="1" noChangeAspect="1" noMove="1" noResize="1" noEditPoints="1" noAdjustHandles="1" noChangeArrowheads="1" noChangeShapeType="1" noTextEdit="1"/>
              </p:cNvSpPr>
              <p:nvPr>
                <p:ph idx="1"/>
              </p:nvPr>
            </p:nvSpPr>
            <p:spPr>
              <a:xfrm>
                <a:off x="457200" y="1752600"/>
                <a:ext cx="2800350" cy="4581525"/>
              </a:xfrm>
              <a:blipFill>
                <a:blip r:embed="rId4"/>
                <a:stretch>
                  <a:fillRect l="-1089" t="-1465" r="-10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Rectangle 26">
                <a:extLst>
                  <a:ext uri="{FF2B5EF4-FFF2-40B4-BE49-F238E27FC236}">
                    <a16:creationId xmlns:a16="http://schemas.microsoft.com/office/drawing/2014/main" id="{7ACFA6A3-225C-4D2D-A07A-FFDC65B3F37A}"/>
                  </a:ext>
                </a:extLst>
              </p:cNvPr>
              <p:cNvSpPr/>
              <p:nvPr/>
            </p:nvSpPr>
            <p:spPr>
              <a:xfrm>
                <a:off x="6317197" y="1920604"/>
                <a:ext cx="1419913" cy="411173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b="1" i="1" smtClean="0">
                          <a:solidFill>
                            <a:srgbClr val="C0504D"/>
                          </a:solidFill>
                          <a:latin typeface="Cambria Math" panose="02040503050406030204" pitchFamily="18" charset="0"/>
                        </a:rPr>
                        <m:t>𝑨</m:t>
                      </m:r>
                      <m:d>
                        <m:dPr>
                          <m:ctrlPr>
                            <a:rPr lang="en-US" b="1" i="1" smtClean="0">
                              <a:solidFill>
                                <a:srgbClr val="C0504D"/>
                              </a:solidFill>
                              <a:latin typeface="Cambria Math" panose="02040503050406030204" pitchFamily="18" charset="0"/>
                            </a:rPr>
                          </m:ctrlPr>
                        </m:dPr>
                        <m:e>
                          <m:r>
                            <a:rPr lang="en-US" b="1" i="1" smtClean="0">
                              <a:solidFill>
                                <a:srgbClr val="C0504D"/>
                              </a:solidFill>
                              <a:latin typeface="Cambria Math" panose="02040503050406030204" pitchFamily="18" charset="0"/>
                            </a:rPr>
                            <m:t>𝟎</m:t>
                          </m:r>
                        </m:e>
                      </m:d>
                    </m:oMath>
                  </m:oMathPara>
                </a14:m>
                <a:endParaRPr lang="en-US" b="1"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ctr"/>
                <a:endParaRPr lang="en-US" dirty="0">
                  <a:solidFill>
                    <a:srgbClr val="C0504D"/>
                  </a:solidFill>
                </a:endParaRPr>
              </a:p>
              <a:p>
                <a:pPr algn="r"/>
                <a:endParaRPr lang="en-US" dirty="0">
                  <a:solidFill>
                    <a:srgbClr val="C0504D"/>
                  </a:solidFill>
                </a:endParaRPr>
              </a:p>
            </p:txBody>
          </p:sp>
        </mc:Choice>
        <mc:Fallback>
          <p:sp>
            <p:nvSpPr>
              <p:cNvPr id="27" name="Rectangle 26">
                <a:extLst>
                  <a:ext uri="{FF2B5EF4-FFF2-40B4-BE49-F238E27FC236}">
                    <a16:creationId xmlns:a16="http://schemas.microsoft.com/office/drawing/2014/main" id="{7ACFA6A3-225C-4D2D-A07A-FFDC65B3F37A}"/>
                  </a:ext>
                </a:extLst>
              </p:cNvPr>
              <p:cNvSpPr>
                <a:spLocks noRot="1" noChangeAspect="1" noMove="1" noResize="1" noEditPoints="1" noAdjustHandles="1" noChangeArrowheads="1" noChangeShapeType="1" noTextEdit="1"/>
              </p:cNvSpPr>
              <p:nvPr/>
            </p:nvSpPr>
            <p:spPr>
              <a:xfrm>
                <a:off x="6317197" y="1920604"/>
                <a:ext cx="1419913" cy="4111734"/>
              </a:xfrm>
              <a:prstGeom prst="rect">
                <a:avLst/>
              </a:prstGeom>
              <a:blipFill>
                <a:blip r:embed="rId5"/>
                <a:stretch>
                  <a:fillRect/>
                </a:stretch>
              </a:blipFill>
              <a:ln>
                <a:solidFill>
                  <a:srgbClr val="C00000"/>
                </a:solidFill>
              </a:ln>
            </p:spPr>
            <p:txBody>
              <a:bodyPr/>
              <a:lstStyle/>
              <a:p>
                <a:r>
                  <a:rPr lang="en-US">
                    <a:noFill/>
                  </a:rPr>
                  <a:t> </a:t>
                </a:r>
              </a:p>
            </p:txBody>
          </p:sp>
        </mc:Fallback>
      </mc:AlternateContent>
      <p:pic>
        <p:nvPicPr>
          <p:cNvPr id="9" name="Picture 8" descr="Icon&#10;&#10;Description automatically generated">
            <a:extLst>
              <a:ext uri="{FF2B5EF4-FFF2-40B4-BE49-F238E27FC236}">
                <a16:creationId xmlns:a16="http://schemas.microsoft.com/office/drawing/2014/main" id="{33C25D0A-A8EC-4FB6-8D75-A29A42AECF64}"/>
              </a:ext>
            </a:extLst>
          </p:cNvPr>
          <p:cNvPicPr>
            <a:picLocks noChangeAspect="1"/>
          </p:cNvPicPr>
          <p:nvPr/>
        </p:nvPicPr>
        <p:blipFill>
          <a:blip r:embed="rId6"/>
          <a:stretch>
            <a:fillRect/>
          </a:stretch>
        </p:blipFill>
        <p:spPr>
          <a:xfrm>
            <a:off x="3844592" y="2071841"/>
            <a:ext cx="692251" cy="692251"/>
          </a:xfrm>
          <a:prstGeom prst="rect">
            <a:avLst/>
          </a:prstGeom>
        </p:spPr>
      </p:pic>
      <p:sp>
        <p:nvSpPr>
          <p:cNvPr id="4" name="L-Shape 3">
            <a:extLst>
              <a:ext uri="{FF2B5EF4-FFF2-40B4-BE49-F238E27FC236}">
                <a16:creationId xmlns:a16="http://schemas.microsoft.com/office/drawing/2014/main" id="{4E6D4F98-305F-455A-81C6-96CD90BEFBC6}"/>
              </a:ext>
            </a:extLst>
          </p:cNvPr>
          <p:cNvSpPr/>
          <p:nvPr/>
        </p:nvSpPr>
        <p:spPr>
          <a:xfrm rot="10800000">
            <a:off x="3844591" y="1605111"/>
            <a:ext cx="3987079" cy="4601845"/>
          </a:xfrm>
          <a:prstGeom prst="corner">
            <a:avLst>
              <a:gd name="adj1" fmla="val 30172"/>
              <a:gd name="adj2" fmla="val 39966"/>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253D893-4FFA-45A4-B8E0-DAC8D761A965}"/>
                  </a:ext>
                </a:extLst>
              </p:cNvPr>
              <p:cNvSpPr txBox="1"/>
              <p:nvPr/>
            </p:nvSpPr>
            <p:spPr>
              <a:xfrm>
                <a:off x="7089069" y="1571685"/>
                <a:ext cx="648041" cy="369332"/>
              </a:xfrm>
              <a:prstGeom prst="rect">
                <a:avLst/>
              </a:prstGeom>
              <a:noFill/>
            </p:spPr>
            <p:txBody>
              <a:bodyPr wrap="square">
                <a:spAutoFit/>
              </a:bodyPr>
              <a:lstStyle/>
              <a:p>
                <a:pPr algn="ctr"/>
                <a14:m>
                  <m:oMathPara xmlns:m="http://schemas.openxmlformats.org/officeDocument/2006/math">
                    <m:oMathParaPr>
                      <m:jc m:val="right"/>
                    </m:oMathParaPr>
                    <m:oMath xmlns:m="http://schemas.openxmlformats.org/officeDocument/2006/math">
                      <m:r>
                        <a:rPr lang="en-US" b="1" i="1" smtClean="0">
                          <a:solidFill>
                            <a:schemeClr val="accent3">
                              <a:lumMod val="60000"/>
                              <a:lumOff val="40000"/>
                            </a:schemeClr>
                          </a:solidFill>
                          <a:latin typeface="Cambria Math" panose="02040503050406030204" pitchFamily="18" charset="0"/>
                        </a:rPr>
                        <m:t>𝑨</m:t>
                      </m:r>
                      <m:d>
                        <m:dPr>
                          <m:ctrlPr>
                            <a:rPr lang="en-US" b="1" i="1" smtClean="0">
                              <a:solidFill>
                                <a:schemeClr val="accent3">
                                  <a:lumMod val="60000"/>
                                  <a:lumOff val="40000"/>
                                </a:schemeClr>
                              </a:solidFill>
                              <a:latin typeface="Cambria Math" panose="02040503050406030204" pitchFamily="18" charset="0"/>
                            </a:rPr>
                          </m:ctrlPr>
                        </m:dPr>
                        <m:e>
                          <m:r>
                            <a:rPr lang="en-US" b="1" i="1" smtClean="0">
                              <a:solidFill>
                                <a:schemeClr val="accent3">
                                  <a:lumMod val="60000"/>
                                  <a:lumOff val="40000"/>
                                </a:schemeClr>
                              </a:solidFill>
                              <a:latin typeface="Cambria Math" panose="02040503050406030204" pitchFamily="18" charset="0"/>
                            </a:rPr>
                            <m:t>𝟏</m:t>
                          </m:r>
                        </m:e>
                      </m:d>
                    </m:oMath>
                  </m:oMathPara>
                </a14:m>
                <a:endParaRPr lang="en-US" b="1" dirty="0">
                  <a:solidFill>
                    <a:srgbClr val="C0504D"/>
                  </a:solidFill>
                </a:endParaRPr>
              </a:p>
            </p:txBody>
          </p:sp>
        </mc:Choice>
        <mc:Fallback>
          <p:sp>
            <p:nvSpPr>
              <p:cNvPr id="13" name="TextBox 12">
                <a:extLst>
                  <a:ext uri="{FF2B5EF4-FFF2-40B4-BE49-F238E27FC236}">
                    <a16:creationId xmlns:a16="http://schemas.microsoft.com/office/drawing/2014/main" id="{5253D893-4FFA-45A4-B8E0-DAC8D761A965}"/>
                  </a:ext>
                </a:extLst>
              </p:cNvPr>
              <p:cNvSpPr txBox="1">
                <a:spLocks noRot="1" noChangeAspect="1" noMove="1" noResize="1" noEditPoints="1" noAdjustHandles="1" noChangeArrowheads="1" noChangeShapeType="1" noTextEdit="1"/>
              </p:cNvSpPr>
              <p:nvPr/>
            </p:nvSpPr>
            <p:spPr>
              <a:xfrm>
                <a:off x="7089069" y="1571685"/>
                <a:ext cx="648041" cy="369332"/>
              </a:xfrm>
              <a:prstGeom prst="rect">
                <a:avLst/>
              </a:prstGeom>
              <a:blipFill>
                <a:blip r:embed="rId7"/>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8404A6E0-2E98-4912-94A9-A4D3614C7CC9}"/>
              </a:ext>
            </a:extLst>
          </p:cNvPr>
          <p:cNvCxnSpPr>
            <a:cxnSpLocks/>
            <a:stCxn id="14" idx="1"/>
            <a:endCxn id="9" idx="3"/>
          </p:cNvCxnSpPr>
          <p:nvPr/>
        </p:nvCxnSpPr>
        <p:spPr>
          <a:xfrm flipH="1" flipV="1">
            <a:off x="4536843" y="2417967"/>
            <a:ext cx="1875605" cy="1637144"/>
          </a:xfrm>
          <a:prstGeom prst="line">
            <a:avLst/>
          </a:prstGeom>
          <a:ln w="25400">
            <a:prstDash val="solid"/>
          </a:ln>
        </p:spPr>
        <p:style>
          <a:lnRef idx="1">
            <a:schemeClr val="accent1"/>
          </a:lnRef>
          <a:fillRef idx="0">
            <a:schemeClr val="accent1"/>
          </a:fillRef>
          <a:effectRef idx="0">
            <a:schemeClr val="accent1"/>
          </a:effectRef>
          <a:fontRef idx="minor">
            <a:schemeClr val="tx1"/>
          </a:fontRef>
        </p:style>
      </p:cxnSp>
      <p:pic>
        <p:nvPicPr>
          <p:cNvPr id="12" name="Picture 11" descr="Icon&#10;&#10;Description automatically generated">
            <a:extLst>
              <a:ext uri="{FF2B5EF4-FFF2-40B4-BE49-F238E27FC236}">
                <a16:creationId xmlns:a16="http://schemas.microsoft.com/office/drawing/2014/main" id="{AD23AA60-0369-482B-BED3-467586E4071E}"/>
              </a:ext>
            </a:extLst>
          </p:cNvPr>
          <p:cNvPicPr>
            <a:picLocks noChangeAspect="1"/>
          </p:cNvPicPr>
          <p:nvPr/>
        </p:nvPicPr>
        <p:blipFill>
          <a:blip r:embed="rId6"/>
          <a:stretch>
            <a:fillRect/>
          </a:stretch>
        </p:blipFill>
        <p:spPr>
          <a:xfrm>
            <a:off x="3844592" y="2942926"/>
            <a:ext cx="692251" cy="692251"/>
          </a:xfrm>
          <a:prstGeom prst="rect">
            <a:avLst/>
          </a:prstGeom>
        </p:spPr>
      </p:pic>
      <p:sp>
        <p:nvSpPr>
          <p:cNvPr id="16" name="L-Shape 15">
            <a:extLst>
              <a:ext uri="{FF2B5EF4-FFF2-40B4-BE49-F238E27FC236}">
                <a16:creationId xmlns:a16="http://schemas.microsoft.com/office/drawing/2014/main" id="{9F2A43F5-7264-4C62-82F6-98DAF7980347}"/>
              </a:ext>
            </a:extLst>
          </p:cNvPr>
          <p:cNvSpPr/>
          <p:nvPr/>
        </p:nvSpPr>
        <p:spPr>
          <a:xfrm rot="10800000">
            <a:off x="3742627" y="1235778"/>
            <a:ext cx="4241439" cy="5107792"/>
          </a:xfrm>
          <a:prstGeom prst="corner">
            <a:avLst>
              <a:gd name="adj1" fmla="val 57570"/>
              <a:gd name="adj2" fmla="val 43784"/>
            </a:avLst>
          </a:prstGeom>
          <a:noFill/>
          <a:ln>
            <a:solidFill>
              <a:srgbClr val="9BBB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5F5F936E-0C1E-4E22-A289-6169858096D2}"/>
                  </a:ext>
                </a:extLst>
              </p:cNvPr>
              <p:cNvSpPr txBox="1"/>
              <p:nvPr/>
            </p:nvSpPr>
            <p:spPr>
              <a:xfrm>
                <a:off x="7027153" y="1235778"/>
                <a:ext cx="729918" cy="369332"/>
              </a:xfrm>
              <a:prstGeom prst="rect">
                <a:avLst/>
              </a:prstGeom>
              <a:noFill/>
            </p:spPr>
            <p:txBody>
              <a:bodyPr wrap="square">
                <a:spAutoFit/>
              </a:bodyPr>
              <a:lstStyle/>
              <a:p>
                <a:pPr algn="ctr"/>
                <a14:m>
                  <m:oMathPara xmlns:m="http://schemas.openxmlformats.org/officeDocument/2006/math">
                    <m:oMathParaPr>
                      <m:jc m:val="right"/>
                    </m:oMathParaPr>
                    <m:oMath xmlns:m="http://schemas.openxmlformats.org/officeDocument/2006/math">
                      <m:r>
                        <a:rPr lang="en-US" b="1" i="1" smtClean="0">
                          <a:solidFill>
                            <a:srgbClr val="9BBB59"/>
                          </a:solidFill>
                          <a:latin typeface="Cambria Math" panose="02040503050406030204" pitchFamily="18" charset="0"/>
                        </a:rPr>
                        <m:t>𝑨</m:t>
                      </m:r>
                      <m:d>
                        <m:dPr>
                          <m:ctrlPr>
                            <a:rPr lang="en-US" b="1" i="1" smtClean="0">
                              <a:solidFill>
                                <a:srgbClr val="9BBB59"/>
                              </a:solidFill>
                              <a:latin typeface="Cambria Math" panose="02040503050406030204" pitchFamily="18" charset="0"/>
                            </a:rPr>
                          </m:ctrlPr>
                        </m:dPr>
                        <m:e>
                          <m:r>
                            <a:rPr lang="en-US" b="1" i="1" smtClean="0">
                              <a:solidFill>
                                <a:srgbClr val="9BBB59"/>
                              </a:solidFill>
                              <a:latin typeface="Cambria Math" panose="02040503050406030204" pitchFamily="18" charset="0"/>
                            </a:rPr>
                            <m:t>𝟐</m:t>
                          </m:r>
                        </m:e>
                      </m:d>
                    </m:oMath>
                  </m:oMathPara>
                </a14:m>
                <a:endParaRPr lang="en-US" b="1" dirty="0">
                  <a:solidFill>
                    <a:srgbClr val="9BBB59"/>
                  </a:solidFill>
                </a:endParaRPr>
              </a:p>
            </p:txBody>
          </p:sp>
        </mc:Choice>
        <mc:Fallback>
          <p:sp>
            <p:nvSpPr>
              <p:cNvPr id="17" name="TextBox 16">
                <a:extLst>
                  <a:ext uri="{FF2B5EF4-FFF2-40B4-BE49-F238E27FC236}">
                    <a16:creationId xmlns:a16="http://schemas.microsoft.com/office/drawing/2014/main" id="{5F5F936E-0C1E-4E22-A289-6169858096D2}"/>
                  </a:ext>
                </a:extLst>
              </p:cNvPr>
              <p:cNvSpPr txBox="1">
                <a:spLocks noRot="1" noChangeAspect="1" noMove="1" noResize="1" noEditPoints="1" noAdjustHandles="1" noChangeArrowheads="1" noChangeShapeType="1" noTextEdit="1"/>
              </p:cNvSpPr>
              <p:nvPr/>
            </p:nvSpPr>
            <p:spPr>
              <a:xfrm>
                <a:off x="7027153" y="1235778"/>
                <a:ext cx="729918" cy="369332"/>
              </a:xfrm>
              <a:prstGeom prst="rect">
                <a:avLst/>
              </a:prstGeom>
              <a:blipFill>
                <a:blip r:embed="rId8"/>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5E51DD34-FB42-47A5-9607-84500AAE1B7C}"/>
              </a:ext>
            </a:extLst>
          </p:cNvPr>
          <p:cNvSpPr txBox="1"/>
          <p:nvPr/>
        </p:nvSpPr>
        <p:spPr>
          <a:xfrm>
            <a:off x="3971642" y="4367068"/>
            <a:ext cx="438150" cy="369332"/>
          </a:xfrm>
          <a:prstGeom prst="rect">
            <a:avLst/>
          </a:prstGeom>
          <a:noFill/>
        </p:spPr>
        <p:txBody>
          <a:bodyPr wrap="square">
            <a:spAutoFit/>
          </a:bodyPr>
          <a:lstStyle/>
          <a:p>
            <a:r>
              <a:rPr lang="en-US" b="0" dirty="0"/>
              <a:t>…</a:t>
            </a:r>
          </a:p>
        </p:txBody>
      </p:sp>
      <p:pic>
        <p:nvPicPr>
          <p:cNvPr id="20" name="Picture 19" descr="Icon&#10;&#10;Description automatically generated">
            <a:extLst>
              <a:ext uri="{FF2B5EF4-FFF2-40B4-BE49-F238E27FC236}">
                <a16:creationId xmlns:a16="http://schemas.microsoft.com/office/drawing/2014/main" id="{65570AB0-11DF-42FD-BA41-7FA1AA5A2FA1}"/>
              </a:ext>
            </a:extLst>
          </p:cNvPr>
          <p:cNvPicPr>
            <a:picLocks noChangeAspect="1"/>
          </p:cNvPicPr>
          <p:nvPr/>
        </p:nvPicPr>
        <p:blipFill>
          <a:blip r:embed="rId6"/>
          <a:stretch>
            <a:fillRect/>
          </a:stretch>
        </p:blipFill>
        <p:spPr>
          <a:xfrm>
            <a:off x="3844592" y="5299079"/>
            <a:ext cx="692251" cy="692251"/>
          </a:xfrm>
          <a:prstGeom prst="rect">
            <a:avLst/>
          </a:prstGeom>
        </p:spPr>
      </p:pic>
      <p:sp>
        <p:nvSpPr>
          <p:cNvPr id="21" name="Rectangle 20">
            <a:extLst>
              <a:ext uri="{FF2B5EF4-FFF2-40B4-BE49-F238E27FC236}">
                <a16:creationId xmlns:a16="http://schemas.microsoft.com/office/drawing/2014/main" id="{AB5FCD66-34DE-4847-A7A7-FA6FF3DCD6C4}"/>
              </a:ext>
            </a:extLst>
          </p:cNvPr>
          <p:cNvSpPr/>
          <p:nvPr/>
        </p:nvSpPr>
        <p:spPr>
          <a:xfrm>
            <a:off x="3648070" y="914321"/>
            <a:ext cx="4486279" cy="55341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solidFill>
                <a:srgbClr val="C0504D"/>
              </a:solidFill>
            </a:endParaRP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16C96BE-9941-4AF8-BBF4-7CCFC5BF00C0}"/>
                  </a:ext>
                </a:extLst>
              </p:cNvPr>
              <p:cNvSpPr txBox="1"/>
              <p:nvPr/>
            </p:nvSpPr>
            <p:spPr>
              <a:xfrm>
                <a:off x="7007192" y="887911"/>
                <a:ext cx="729918" cy="369332"/>
              </a:xfrm>
              <a:prstGeom prst="rect">
                <a:avLst/>
              </a:prstGeom>
              <a:noFill/>
            </p:spPr>
            <p:txBody>
              <a:bodyPr wrap="square">
                <a:spAutoFit/>
              </a:bodyPr>
              <a:lstStyle/>
              <a:p>
                <a:pPr algn="ctr"/>
                <a14:m>
                  <m:oMathPara xmlns:m="http://schemas.openxmlformats.org/officeDocument/2006/math">
                    <m:oMathParaPr>
                      <m:jc m:val="right"/>
                    </m:oMathParaPr>
                    <m:oMath xmlns:m="http://schemas.openxmlformats.org/officeDocument/2006/math">
                      <m:r>
                        <a:rPr lang="en-US" b="1" i="1" smtClean="0">
                          <a:solidFill>
                            <a:schemeClr val="tx1"/>
                          </a:solidFill>
                          <a:latin typeface="Cambria Math" panose="02040503050406030204" pitchFamily="18" charset="0"/>
                        </a:rPr>
                        <m:t>𝑨</m:t>
                      </m:r>
                      <m:d>
                        <m:dPr>
                          <m:ctrlPr>
                            <a:rPr lang="en-US" b="1" i="1" smtClean="0">
                              <a:solidFill>
                                <a:schemeClr val="tx1"/>
                              </a:solidFill>
                              <a:latin typeface="Cambria Math" panose="02040503050406030204" pitchFamily="18" charset="0"/>
                            </a:rPr>
                          </m:ctrlPr>
                        </m:dPr>
                        <m:e>
                          <m:r>
                            <a:rPr lang="en-US" b="1" i="1" smtClean="0">
                              <a:solidFill>
                                <a:schemeClr val="tx1"/>
                              </a:solidFill>
                              <a:latin typeface="Cambria Math" panose="02040503050406030204" pitchFamily="18" charset="0"/>
                            </a:rPr>
                            <m:t>𝟑</m:t>
                          </m:r>
                        </m:e>
                      </m:d>
                    </m:oMath>
                  </m:oMathPara>
                </a14:m>
                <a:endParaRPr lang="en-US" b="1" dirty="0">
                  <a:solidFill>
                    <a:srgbClr val="9BBB59"/>
                  </a:solidFill>
                </a:endParaRPr>
              </a:p>
            </p:txBody>
          </p:sp>
        </mc:Choice>
        <mc:Fallback>
          <p:sp>
            <p:nvSpPr>
              <p:cNvPr id="22" name="TextBox 21">
                <a:extLst>
                  <a:ext uri="{FF2B5EF4-FFF2-40B4-BE49-F238E27FC236}">
                    <a16:creationId xmlns:a16="http://schemas.microsoft.com/office/drawing/2014/main" id="{616C96BE-9941-4AF8-BBF4-7CCFC5BF00C0}"/>
                  </a:ext>
                </a:extLst>
              </p:cNvPr>
              <p:cNvSpPr txBox="1">
                <a:spLocks noRot="1" noChangeAspect="1" noMove="1" noResize="1" noEditPoints="1" noAdjustHandles="1" noChangeArrowheads="1" noChangeShapeType="1" noTextEdit="1"/>
              </p:cNvSpPr>
              <p:nvPr/>
            </p:nvSpPr>
            <p:spPr>
              <a:xfrm>
                <a:off x="7007192" y="887911"/>
                <a:ext cx="729918" cy="369332"/>
              </a:xfrm>
              <a:prstGeom prst="rect">
                <a:avLst/>
              </a:prstGeom>
              <a:blipFill>
                <a:blip r:embed="rId9"/>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730F490-77C3-4B2B-B1D3-7A4D4B037B2A}"/>
              </a:ext>
            </a:extLst>
          </p:cNvPr>
          <p:cNvCxnSpPr>
            <a:cxnSpLocks/>
            <a:stCxn id="6" idx="1"/>
            <a:endCxn id="12" idx="3"/>
          </p:cNvCxnSpPr>
          <p:nvPr/>
        </p:nvCxnSpPr>
        <p:spPr>
          <a:xfrm flipH="1">
            <a:off x="4536843" y="2538516"/>
            <a:ext cx="1875605" cy="750536"/>
          </a:xfrm>
          <a:prstGeom prst="line">
            <a:avLst/>
          </a:prstGeom>
          <a:ln w="25400">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08560D9-4584-43AF-B6AF-FD1DBB23536A}"/>
              </a:ext>
            </a:extLst>
          </p:cNvPr>
          <p:cNvCxnSpPr>
            <a:cxnSpLocks/>
            <a:stCxn id="14" idx="1"/>
            <a:endCxn id="20" idx="3"/>
          </p:cNvCxnSpPr>
          <p:nvPr/>
        </p:nvCxnSpPr>
        <p:spPr>
          <a:xfrm flipH="1">
            <a:off x="4536843" y="4055111"/>
            <a:ext cx="1875605" cy="1590094"/>
          </a:xfrm>
          <a:prstGeom prst="line">
            <a:avLst/>
          </a:prstGeom>
          <a:ln w="25400">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94821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NRMP Algorithm: Couples and </a:t>
            </a:r>
            <a:r>
              <a:rPr lang="en-US" dirty="0" err="1"/>
              <a:t>Prereqs</a:t>
            </a:r>
            <a:endParaRPr lang="en-US" dirty="0"/>
          </a:p>
        </p:txBody>
      </p:sp>
      <p:sp>
        <p:nvSpPr>
          <p:cNvPr id="3" name="Content Placeholder 2"/>
          <p:cNvSpPr>
            <a:spLocks noGrp="1"/>
          </p:cNvSpPr>
          <p:nvPr>
            <p:ph idx="1"/>
          </p:nvPr>
        </p:nvSpPr>
        <p:spPr/>
        <p:txBody>
          <a:bodyPr>
            <a:normAutofit fontScale="92500" lnSpcReduction="10000"/>
          </a:bodyPr>
          <a:lstStyle/>
          <a:p>
            <a:r>
              <a:rPr lang="en-US" dirty="0">
                <a:cs typeface="Apple Chancery"/>
              </a:rPr>
              <a:t>Couples:</a:t>
            </a:r>
          </a:p>
          <a:p>
            <a:pPr marL="342900" indent="-342900">
              <a:buFont typeface="Arial" panose="020B0604020202020204" pitchFamily="34" charset="0"/>
              <a:buChar char="•"/>
            </a:pPr>
            <a:r>
              <a:rPr lang="en-US" b="0" dirty="0">
                <a:cs typeface="Apple Chancery"/>
              </a:rPr>
              <a:t>When a person is displaced, so is their partner. As a couple, they propose down their list.</a:t>
            </a:r>
          </a:p>
          <a:p>
            <a:pPr marL="342900" indent="-342900">
              <a:buFont typeface="Arial" panose="020B0604020202020204" pitchFamily="34" charset="0"/>
              <a:buChar char="•"/>
            </a:pPr>
            <a:r>
              <a:rPr lang="en-US" b="0" dirty="0">
                <a:cs typeface="Apple Chancery"/>
              </a:rPr>
              <a:t>A new empty slot gets opened by partner. Add this to “program stack”.</a:t>
            </a:r>
          </a:p>
          <a:p>
            <a:r>
              <a:rPr lang="en-US" dirty="0">
                <a:cs typeface="Apple Chancery"/>
              </a:rPr>
              <a:t>Prerequisite programs:</a:t>
            </a:r>
            <a:endParaRPr lang="en-US" b="0" dirty="0">
              <a:cs typeface="Apple Chancery"/>
            </a:endParaRPr>
          </a:p>
          <a:p>
            <a:pPr marL="342900" indent="-342900">
              <a:buFont typeface="Arial" panose="020B0604020202020204" pitchFamily="34" charset="0"/>
              <a:buChar char="•"/>
            </a:pPr>
            <a:r>
              <a:rPr lang="en-US" b="0" dirty="0">
                <a:cs typeface="Apple Chancery"/>
              </a:rPr>
              <a:t>If a displaced person loses 2 slots, add slot to program stack.</a:t>
            </a:r>
          </a:p>
          <a:p>
            <a:pPr marL="342900" indent="-342900">
              <a:buFont typeface="Arial" panose="020B0604020202020204" pitchFamily="34" charset="0"/>
              <a:buChar char="•"/>
            </a:pPr>
            <a:r>
              <a:rPr lang="en-US" b="0" dirty="0">
                <a:cs typeface="Apple Chancery"/>
              </a:rPr>
              <a:t>If proposer is accepted by such a program, then continue applying to prerequisite programs.</a:t>
            </a:r>
          </a:p>
          <a:p>
            <a:pPr marL="800100" lvl="1" indent="-342900"/>
            <a:r>
              <a:rPr lang="en-US" dirty="0">
                <a:cs typeface="Apple Chancery"/>
              </a:rPr>
              <a:t>This may displace 2 people. Just process them one after the other.</a:t>
            </a:r>
            <a:endParaRPr lang="en-US" b="0" dirty="0">
              <a:cs typeface="Apple Chancery"/>
            </a:endParaRPr>
          </a:p>
          <a:p>
            <a:r>
              <a:rPr lang="en-US" b="0" dirty="0">
                <a:cs typeface="Apple Chancery"/>
              </a:rPr>
              <a:t>Once applicants are done, remove programs from program stack one by one. Allow applicants with potential instabilities to propose again.</a:t>
            </a:r>
          </a:p>
        </p:txBody>
      </p:sp>
      <p:sp>
        <p:nvSpPr>
          <p:cNvPr id="5" name="Rectangle: Rounded Corners 4">
            <a:extLst>
              <a:ext uri="{FF2B5EF4-FFF2-40B4-BE49-F238E27FC236}">
                <a16:creationId xmlns:a16="http://schemas.microsoft.com/office/drawing/2014/main" id="{462480AF-5C56-447C-A976-F33118A0AEFF}"/>
              </a:ext>
            </a:extLst>
          </p:cNvPr>
          <p:cNvSpPr/>
          <p:nvPr/>
        </p:nvSpPr>
        <p:spPr>
          <a:xfrm>
            <a:off x="7096125" y="581025"/>
            <a:ext cx="13716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Happens at the end of each iteration</a:t>
            </a:r>
          </a:p>
        </p:txBody>
      </p:sp>
    </p:spTree>
    <p:extLst>
      <p:ext uri="{BB962C8B-B14F-4D97-AF65-F5344CB8AC3E}">
        <p14:creationId xmlns:p14="http://schemas.microsoft.com/office/powerpoint/2010/main" val="96144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6638926" cy="1371600"/>
          </a:xfrm>
        </p:spPr>
        <p:txBody>
          <a:bodyPr>
            <a:normAutofit fontScale="90000"/>
          </a:bodyPr>
          <a:lstStyle/>
          <a:p>
            <a:r>
              <a:rPr lang="en-US" dirty="0"/>
              <a:t>The NRMP Algorithm: Even/odd and reversions</a:t>
            </a:r>
          </a:p>
        </p:txBody>
      </p:sp>
      <p:sp>
        <p:nvSpPr>
          <p:cNvPr id="3" name="Content Placeholder 2"/>
          <p:cNvSpPr>
            <a:spLocks noGrp="1"/>
          </p:cNvSpPr>
          <p:nvPr>
            <p:ph idx="1"/>
          </p:nvPr>
        </p:nvSpPr>
        <p:spPr/>
        <p:txBody>
          <a:bodyPr>
            <a:normAutofit/>
          </a:bodyPr>
          <a:lstStyle/>
          <a:p>
            <a:r>
              <a:rPr lang="en-US" dirty="0">
                <a:cs typeface="Apple Chancery"/>
              </a:rPr>
              <a:t>Even/Odd:</a:t>
            </a:r>
          </a:p>
          <a:p>
            <a:pPr marL="342900" indent="-342900">
              <a:buFont typeface="Arial" panose="020B0604020202020204" pitchFamily="34" charset="0"/>
              <a:buChar char="•"/>
            </a:pPr>
            <a:r>
              <a:rPr lang="en-US" b="0" dirty="0">
                <a:cs typeface="Apple Chancery"/>
              </a:rPr>
              <a:t>Remove a single applicant as necessary.</a:t>
            </a:r>
          </a:p>
          <a:p>
            <a:pPr marL="342900" indent="-342900">
              <a:buFont typeface="Arial" panose="020B0604020202020204" pitchFamily="34" charset="0"/>
              <a:buChar char="•"/>
            </a:pPr>
            <a:r>
              <a:rPr lang="en-US" b="0" dirty="0">
                <a:cs typeface="Apple Chancery"/>
              </a:rPr>
              <a:t>Displaced people can then continue to propose.</a:t>
            </a:r>
          </a:p>
          <a:p>
            <a:r>
              <a:rPr lang="en-US" dirty="0">
                <a:cs typeface="Apple Chancery"/>
              </a:rPr>
              <a:t>Reversions:</a:t>
            </a:r>
            <a:endParaRPr lang="en-US" b="0" dirty="0">
              <a:cs typeface="Apple Chancery"/>
            </a:endParaRPr>
          </a:p>
          <a:p>
            <a:pPr marL="342900" indent="-342900">
              <a:buFont typeface="Arial" panose="020B0604020202020204" pitchFamily="34" charset="0"/>
              <a:buChar char="•"/>
            </a:pPr>
            <a:r>
              <a:rPr lang="en-US" b="0" dirty="0">
                <a:cs typeface="Apple Chancery"/>
              </a:rPr>
              <a:t>All hospitals decide how many slots to revert for each program.</a:t>
            </a:r>
          </a:p>
          <a:p>
            <a:pPr marL="342900" indent="-342900">
              <a:buFont typeface="Arial" panose="020B0604020202020204" pitchFamily="34" charset="0"/>
              <a:buChar char="•"/>
            </a:pPr>
            <a:r>
              <a:rPr lang="en-US" b="0" dirty="0">
                <a:cs typeface="Apple Chancery"/>
              </a:rPr>
              <a:t>Empty slots are added to the program stack.</a:t>
            </a:r>
          </a:p>
          <a:p>
            <a:pPr marL="342900" indent="-342900">
              <a:buFont typeface="Arial" panose="020B0604020202020204" pitchFamily="34" charset="0"/>
              <a:buChar char="•"/>
            </a:pPr>
            <a:r>
              <a:rPr lang="en-US" b="0" dirty="0">
                <a:cs typeface="Apple Chancery"/>
              </a:rPr>
              <a:t>We again process the program stack as before.</a:t>
            </a:r>
          </a:p>
          <a:p>
            <a:endParaRPr lang="en-US" b="0" dirty="0">
              <a:cs typeface="Apple Chancery"/>
            </a:endParaRPr>
          </a:p>
        </p:txBody>
      </p:sp>
      <p:sp>
        <p:nvSpPr>
          <p:cNvPr id="6" name="Rectangle: Rounded Corners 5">
            <a:extLst>
              <a:ext uri="{FF2B5EF4-FFF2-40B4-BE49-F238E27FC236}">
                <a16:creationId xmlns:a16="http://schemas.microsoft.com/office/drawing/2014/main" id="{C40C601B-92EE-467C-805B-795F68077B1C}"/>
              </a:ext>
            </a:extLst>
          </p:cNvPr>
          <p:cNvSpPr/>
          <p:nvPr/>
        </p:nvSpPr>
        <p:spPr>
          <a:xfrm>
            <a:off x="7096125" y="581025"/>
            <a:ext cx="1371600" cy="1371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Happens at the end of the algorithm</a:t>
            </a:r>
          </a:p>
        </p:txBody>
      </p:sp>
    </p:spTree>
    <p:extLst>
      <p:ext uri="{BB962C8B-B14F-4D97-AF65-F5344CB8AC3E}">
        <p14:creationId xmlns:p14="http://schemas.microsoft.com/office/powerpoint/2010/main" val="304965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Loops in the Applicant Proposing Algorithm</a:t>
            </a:r>
          </a:p>
        </p:txBody>
      </p:sp>
      <p:grpSp>
        <p:nvGrpSpPr>
          <p:cNvPr id="4" name="Group 3"/>
          <p:cNvGrpSpPr/>
          <p:nvPr/>
        </p:nvGrpSpPr>
        <p:grpSpPr>
          <a:xfrm>
            <a:off x="3944677" y="1747505"/>
            <a:ext cx="1666512" cy="1111721"/>
            <a:chOff x="2246283" y="4254289"/>
            <a:chExt cx="4049162" cy="2222711"/>
          </a:xfrm>
        </p:grpSpPr>
        <p:pic>
          <p:nvPicPr>
            <p:cNvPr id="5" name="Picture 4" descr="rcnKReboi.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0866" y="4345947"/>
              <a:ext cx="1314579" cy="2021166"/>
            </a:xfrm>
            <a:prstGeom prst="rect">
              <a:avLst/>
            </a:prstGeom>
          </p:spPr>
        </p:pic>
        <p:pic>
          <p:nvPicPr>
            <p:cNvPr id="6" name="Picture 5" descr="zTXeRyjpc.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46283" y="4254289"/>
              <a:ext cx="1666512" cy="2222711"/>
            </a:xfrm>
            <a:prstGeom prst="rect">
              <a:avLst/>
            </a:prstGeom>
          </p:spPr>
        </p:pic>
        <p:sp>
          <p:nvSpPr>
            <p:cNvPr id="7" name="Heart 6"/>
            <p:cNvSpPr/>
            <p:nvPr/>
          </p:nvSpPr>
          <p:spPr>
            <a:xfrm>
              <a:off x="3912795" y="4962639"/>
              <a:ext cx="1068071" cy="693983"/>
            </a:xfrm>
            <a:prstGeom prst="hear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descr="doctor-clipart-2-th1Nno-clipart.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43755" y="1747505"/>
            <a:ext cx="772503" cy="1256282"/>
          </a:xfrm>
          <a:prstGeom prst="rect">
            <a:avLst/>
          </a:prstGeom>
        </p:spPr>
      </p:pic>
      <p:sp>
        <p:nvSpPr>
          <p:cNvPr id="9" name="Right Arrow 8"/>
          <p:cNvSpPr/>
          <p:nvPr/>
        </p:nvSpPr>
        <p:spPr>
          <a:xfrm>
            <a:off x="2934097" y="2101796"/>
            <a:ext cx="824875" cy="34710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Bent Arrow 9"/>
          <p:cNvSpPr/>
          <p:nvPr/>
        </p:nvSpPr>
        <p:spPr>
          <a:xfrm rot="5400000">
            <a:off x="5932452" y="2313572"/>
            <a:ext cx="1126020" cy="702468"/>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2" name="Picture 11" descr="doctor-cartoon-clipart-1.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62068" y="3444381"/>
            <a:ext cx="858984" cy="1410881"/>
          </a:xfrm>
          <a:prstGeom prst="rect">
            <a:avLst/>
          </a:prstGeom>
        </p:spPr>
      </p:pic>
      <p:sp>
        <p:nvSpPr>
          <p:cNvPr id="13" name="Left Arrow 12"/>
          <p:cNvSpPr/>
          <p:nvPr/>
        </p:nvSpPr>
        <p:spPr>
          <a:xfrm>
            <a:off x="4383258" y="4085988"/>
            <a:ext cx="1165299" cy="44519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506095" y="3797919"/>
            <a:ext cx="877163" cy="923330"/>
          </a:xfrm>
          <a:prstGeom prst="rect">
            <a:avLst/>
          </a:prstGeom>
          <a:noFill/>
        </p:spPr>
        <p:txBody>
          <a:bodyPr wrap="none" rtlCol="0">
            <a:spAutoFit/>
          </a:bodyPr>
          <a:lstStyle/>
          <a:p>
            <a:r>
              <a:rPr lang="en-US" sz="5400" dirty="0"/>
              <a:t>…</a:t>
            </a:r>
          </a:p>
        </p:txBody>
      </p:sp>
      <p:sp>
        <p:nvSpPr>
          <p:cNvPr id="15" name="Bent Arrow 14"/>
          <p:cNvSpPr/>
          <p:nvPr/>
        </p:nvSpPr>
        <p:spPr>
          <a:xfrm rot="16200000">
            <a:off x="2150786" y="3564565"/>
            <a:ext cx="1126020" cy="702468"/>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Content Placeholder 2">
            <a:extLst>
              <a:ext uri="{FF2B5EF4-FFF2-40B4-BE49-F238E27FC236}">
                <a16:creationId xmlns:a16="http://schemas.microsoft.com/office/drawing/2014/main" id="{FA32D701-A720-4C8D-B90F-12B4D5551994}"/>
              </a:ext>
            </a:extLst>
          </p:cNvPr>
          <p:cNvSpPr>
            <a:spLocks noGrp="1"/>
          </p:cNvSpPr>
          <p:nvPr>
            <p:ph idx="1"/>
          </p:nvPr>
        </p:nvSpPr>
        <p:spPr>
          <a:xfrm>
            <a:off x="523875" y="4940064"/>
            <a:ext cx="7620000" cy="1552284"/>
          </a:xfrm>
        </p:spPr>
        <p:txBody>
          <a:bodyPr>
            <a:normAutofit/>
          </a:bodyPr>
          <a:lstStyle/>
          <a:p>
            <a:r>
              <a:rPr lang="en-US" b="0" dirty="0">
                <a:cs typeface="Apple Chancery"/>
              </a:rPr>
              <a:t>Loops can be detected. Then either:</a:t>
            </a:r>
          </a:p>
          <a:p>
            <a:pPr marL="342900" indent="-342900">
              <a:buFont typeface="Arial" panose="020B0604020202020204" pitchFamily="34" charset="0"/>
              <a:buChar char="•"/>
            </a:pPr>
            <a:r>
              <a:rPr lang="en-US" b="0" dirty="0">
                <a:cs typeface="Apple Chancery"/>
              </a:rPr>
              <a:t>We can resolve by rerandomizing processing orders on stacks</a:t>
            </a:r>
          </a:p>
          <a:p>
            <a:pPr marL="342900" indent="-342900">
              <a:buFont typeface="Arial" panose="020B0604020202020204" pitchFamily="34" charset="0"/>
              <a:buChar char="•"/>
            </a:pPr>
            <a:r>
              <a:rPr lang="en-US" b="0" dirty="0">
                <a:cs typeface="Apple Chancery"/>
              </a:rPr>
              <a:t>They imply no stability exists. This is rare.</a:t>
            </a:r>
          </a:p>
          <a:p>
            <a:pPr marL="342900" indent="-342900">
              <a:buFont typeface="Arial" panose="020B0604020202020204" pitchFamily="34" charset="0"/>
              <a:buChar char="•"/>
            </a:pPr>
            <a:endParaRPr lang="en-US" b="0" dirty="0">
              <a:cs typeface="Apple Chancery"/>
            </a:endParaRPr>
          </a:p>
          <a:p>
            <a:endParaRPr lang="en-US" b="0" dirty="0">
              <a:cs typeface="Apple Chancery"/>
            </a:endParaRPr>
          </a:p>
        </p:txBody>
      </p:sp>
    </p:spTree>
    <p:extLst>
      <p:ext uri="{BB962C8B-B14F-4D97-AF65-F5344CB8AC3E}">
        <p14:creationId xmlns:p14="http://schemas.microsoft.com/office/powerpoint/2010/main" val="284506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P spid="14" grpId="0"/>
      <p:bldP spid="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Changes</a:t>
            </a:r>
          </a:p>
        </p:txBody>
      </p:sp>
      <p:sp>
        <p:nvSpPr>
          <p:cNvPr id="3" name="Content Placeholder 2"/>
          <p:cNvSpPr>
            <a:spLocks noGrp="1"/>
          </p:cNvSpPr>
          <p:nvPr>
            <p:ph idx="1"/>
          </p:nvPr>
        </p:nvSpPr>
        <p:spPr/>
        <p:txBody>
          <a:bodyPr/>
          <a:lstStyle/>
          <a:p>
            <a:r>
              <a:rPr lang="en-US" dirty="0"/>
              <a:t>Ran computational experiments</a:t>
            </a:r>
          </a:p>
          <a:p>
            <a:endParaRPr lang="en-US" dirty="0"/>
          </a:p>
          <a:p>
            <a:r>
              <a:rPr lang="en-US" dirty="0"/>
              <a:t>Differences in matches was extremely small and did not appear to be systematic</a:t>
            </a:r>
          </a:p>
          <a:p>
            <a:endParaRPr lang="en-US" dirty="0"/>
          </a:p>
          <a:p>
            <a:r>
              <a:rPr lang="en-US" dirty="0"/>
              <a:t>Did effect number of loops</a:t>
            </a:r>
          </a:p>
          <a:p>
            <a:pPr lvl="1"/>
            <a:r>
              <a:rPr lang="en-US" dirty="0"/>
              <a:t>Fewest when couples where introduced last</a:t>
            </a:r>
          </a:p>
        </p:txBody>
      </p:sp>
    </p:spTree>
    <p:extLst>
      <p:ext uri="{BB962C8B-B14F-4D97-AF65-F5344CB8AC3E}">
        <p14:creationId xmlns:p14="http://schemas.microsoft.com/office/powerpoint/2010/main" val="247910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of the New Algorithm</a:t>
            </a:r>
          </a:p>
        </p:txBody>
      </p:sp>
      <p:pic>
        <p:nvPicPr>
          <p:cNvPr id="4" name="Picture 3" descr="Screen Shot 2016-09-26 at 8.04.0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90655" y="1366872"/>
            <a:ext cx="6762691" cy="5321300"/>
          </a:xfrm>
          <a:prstGeom prst="rect">
            <a:avLst/>
          </a:prstGeom>
        </p:spPr>
      </p:pic>
      <p:sp>
        <p:nvSpPr>
          <p:cNvPr id="3" name="Rectangle: Rounded Corners 2">
            <a:extLst>
              <a:ext uri="{FF2B5EF4-FFF2-40B4-BE49-F238E27FC236}">
                <a16:creationId xmlns:a16="http://schemas.microsoft.com/office/drawing/2014/main" id="{83D4A967-70F6-4ACA-BB78-602642BD9A60}"/>
              </a:ext>
            </a:extLst>
          </p:cNvPr>
          <p:cNvSpPr/>
          <p:nvPr/>
        </p:nvSpPr>
        <p:spPr>
          <a:xfrm>
            <a:off x="1343025" y="4067175"/>
            <a:ext cx="6372225" cy="314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BBE5EC2-73C0-4A1A-9D04-59310383DEC4}"/>
              </a:ext>
            </a:extLst>
          </p:cNvPr>
          <p:cNvSpPr/>
          <p:nvPr/>
        </p:nvSpPr>
        <p:spPr>
          <a:xfrm>
            <a:off x="1343025" y="6200775"/>
            <a:ext cx="6372225" cy="3143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9B27CE70-5593-47C4-9AFA-D7CC6CB79E05}"/>
              </a:ext>
            </a:extLst>
          </p:cNvPr>
          <p:cNvSpPr/>
          <p:nvPr/>
        </p:nvSpPr>
        <p:spPr>
          <a:xfrm>
            <a:off x="85725" y="4791710"/>
            <a:ext cx="1104930" cy="1371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Would be zero by Rural </a:t>
            </a:r>
            <a:r>
              <a:rPr lang="en-US" sz="1400" dirty="0" err="1">
                <a:solidFill>
                  <a:schemeClr val="tx1"/>
                </a:solidFill>
              </a:rPr>
              <a:t>Hosp’ls</a:t>
            </a:r>
            <a:r>
              <a:rPr lang="en-US" sz="1400" dirty="0">
                <a:solidFill>
                  <a:schemeClr val="tx1"/>
                </a:solidFill>
              </a:rPr>
              <a:t>, still small though</a:t>
            </a:r>
          </a:p>
        </p:txBody>
      </p:sp>
      <p:sp>
        <p:nvSpPr>
          <p:cNvPr id="10" name="Rectangle: Rounded Corners 9">
            <a:extLst>
              <a:ext uri="{FF2B5EF4-FFF2-40B4-BE49-F238E27FC236}">
                <a16:creationId xmlns:a16="http://schemas.microsoft.com/office/drawing/2014/main" id="{052C7613-B829-4EE3-9C4C-DA3A122A5122}"/>
              </a:ext>
            </a:extLst>
          </p:cNvPr>
          <p:cNvSpPr/>
          <p:nvPr/>
        </p:nvSpPr>
        <p:spPr>
          <a:xfrm>
            <a:off x="1338262" y="2216150"/>
            <a:ext cx="6372225" cy="130176"/>
          </a:xfrm>
          <a:prstGeom prst="roundRect">
            <a:avLst/>
          </a:prstGeom>
          <a:noFill/>
          <a:ln>
            <a:solidFill>
              <a:srgbClr val="C050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B15B6A4-ED71-4796-B74E-B5E5E3B0A7D1}"/>
              </a:ext>
            </a:extLst>
          </p:cNvPr>
          <p:cNvSpPr/>
          <p:nvPr/>
        </p:nvSpPr>
        <p:spPr>
          <a:xfrm>
            <a:off x="85724" y="1524318"/>
            <a:ext cx="1104930" cy="1371600"/>
          </a:xfrm>
          <a:prstGeom prst="roundRect">
            <a:avLst/>
          </a:prstGeom>
          <a:noFill/>
          <a:ln>
            <a:solidFill>
              <a:srgbClr val="C050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0.1% of applicants affected, 0.5% of programs affected</a:t>
            </a:r>
          </a:p>
        </p:txBody>
      </p:sp>
      <p:sp>
        <p:nvSpPr>
          <p:cNvPr id="14" name="Rectangle: Rounded Corners 13">
            <a:extLst>
              <a:ext uri="{FF2B5EF4-FFF2-40B4-BE49-F238E27FC236}">
                <a16:creationId xmlns:a16="http://schemas.microsoft.com/office/drawing/2014/main" id="{65CCD81B-BEAE-422F-9F33-5B9E37E2D30A}"/>
              </a:ext>
            </a:extLst>
          </p:cNvPr>
          <p:cNvSpPr/>
          <p:nvPr/>
        </p:nvSpPr>
        <p:spPr>
          <a:xfrm>
            <a:off x="1338261" y="4738370"/>
            <a:ext cx="6372225" cy="130176"/>
          </a:xfrm>
          <a:prstGeom prst="roundRect">
            <a:avLst/>
          </a:prstGeom>
          <a:noFill/>
          <a:ln>
            <a:solidFill>
              <a:srgbClr val="C050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BC69508B-E7A8-4584-B4E4-15E94B7F5FB0}"/>
              </a:ext>
            </a:extLst>
          </p:cNvPr>
          <p:cNvSpPr/>
          <p:nvPr/>
        </p:nvSpPr>
        <p:spPr>
          <a:xfrm>
            <a:off x="1338260" y="4897756"/>
            <a:ext cx="6372225" cy="130176"/>
          </a:xfrm>
          <a:prstGeom prst="roundRect">
            <a:avLst/>
          </a:prstGeom>
          <a:noFill/>
          <a:ln>
            <a:solidFill>
              <a:srgbClr val="9BBB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A4D1956F-9EA3-4872-AA86-B425C43A7C95}"/>
              </a:ext>
            </a:extLst>
          </p:cNvPr>
          <p:cNvSpPr/>
          <p:nvPr/>
        </p:nvSpPr>
        <p:spPr>
          <a:xfrm>
            <a:off x="1338259" y="2366506"/>
            <a:ext cx="6372225" cy="130176"/>
          </a:xfrm>
          <a:prstGeom prst="roundRect">
            <a:avLst/>
          </a:prstGeom>
          <a:noFill/>
          <a:ln>
            <a:solidFill>
              <a:srgbClr val="9BBB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15D9868-698A-48FC-9F6D-0EE32ED33A66}"/>
              </a:ext>
            </a:extLst>
          </p:cNvPr>
          <p:cNvSpPr/>
          <p:nvPr/>
        </p:nvSpPr>
        <p:spPr>
          <a:xfrm>
            <a:off x="85724" y="2949258"/>
            <a:ext cx="1104930" cy="1789112"/>
          </a:xfrm>
          <a:prstGeom prst="roundRect">
            <a:avLst/>
          </a:prstGeom>
          <a:noFill/>
          <a:ln>
            <a:solidFill>
              <a:srgbClr val="9BBB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Most affected applicants preferred new, most affected programs did not</a:t>
            </a:r>
          </a:p>
        </p:txBody>
      </p:sp>
    </p:spTree>
    <p:extLst>
      <p:ext uri="{BB962C8B-B14F-4D97-AF65-F5344CB8AC3E}">
        <p14:creationId xmlns:p14="http://schemas.microsoft.com/office/powerpoint/2010/main" val="1937570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animBg="1"/>
      <p:bldP spid="10" grpId="0" animBg="1"/>
      <p:bldP spid="11" grpId="0" animBg="1"/>
      <p:bldP spid="14" grpId="0" animBg="1"/>
      <p:bldP spid="15" grpId="0" animBg="1"/>
      <p:bldP spid="16" grpId="0" animBg="1"/>
      <p:bldP spid="1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the Change Worth It?</a:t>
            </a:r>
          </a:p>
        </p:txBody>
      </p:sp>
      <p:sp>
        <p:nvSpPr>
          <p:cNvPr id="3" name="Content Placeholder 2"/>
          <p:cNvSpPr>
            <a:spLocks noGrp="1"/>
          </p:cNvSpPr>
          <p:nvPr>
            <p:ph idx="1"/>
          </p:nvPr>
        </p:nvSpPr>
        <p:spPr/>
        <p:txBody>
          <a:bodyPr/>
          <a:lstStyle/>
          <a:p>
            <a:r>
              <a:rPr lang="en-US" dirty="0"/>
              <a:t>0.1% of applicants affected</a:t>
            </a:r>
          </a:p>
          <a:p>
            <a:r>
              <a:rPr lang="en-US" dirty="0"/>
              <a:t>Most of those affected prefer the new algorithm</a:t>
            </a:r>
          </a:p>
          <a:p>
            <a:endParaRPr lang="en-US" dirty="0"/>
          </a:p>
          <a:p>
            <a:r>
              <a:rPr lang="en-US" dirty="0"/>
              <a:t>0.5% of programs affected</a:t>
            </a:r>
          </a:p>
          <a:p>
            <a:r>
              <a:rPr lang="en-US" dirty="0"/>
              <a:t>Most of those affected prefer the old algorithm</a:t>
            </a:r>
          </a:p>
          <a:p>
            <a:endParaRPr lang="en-US" dirty="0"/>
          </a:p>
          <a:p>
            <a:r>
              <a:rPr lang="en-US" dirty="0"/>
              <a:t>This does not imply the associated change in welfare is small</a:t>
            </a:r>
          </a:p>
          <a:p>
            <a:pPr lvl="1"/>
            <a:r>
              <a:rPr lang="en-US" dirty="0"/>
              <a:t>Large increase for affected applicants</a:t>
            </a:r>
          </a:p>
          <a:p>
            <a:pPr lvl="1"/>
            <a:r>
              <a:rPr lang="en-US" dirty="0"/>
              <a:t>Small decrease for the affected programs</a:t>
            </a:r>
          </a:p>
        </p:txBody>
      </p:sp>
    </p:spTree>
    <p:extLst>
      <p:ext uri="{BB962C8B-B14F-4D97-AF65-F5344CB8AC3E}">
        <p14:creationId xmlns:p14="http://schemas.microsoft.com/office/powerpoint/2010/main" val="2248733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1E08C-4B58-4810-8C70-BA5B5BB70ECF}"/>
              </a:ext>
            </a:extLst>
          </p:cNvPr>
          <p:cNvSpPr>
            <a:spLocks noGrp="1"/>
          </p:cNvSpPr>
          <p:nvPr>
            <p:ph type="title"/>
          </p:nvPr>
        </p:nvSpPr>
        <p:spPr/>
        <p:txBody>
          <a:bodyPr>
            <a:normAutofit fontScale="90000"/>
          </a:bodyPr>
          <a:lstStyle/>
          <a:p>
            <a:r>
              <a:rPr lang="en-US" dirty="0"/>
              <a:t>Throwback Monday: Int. Linear Programs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4B2C62-A23F-49FE-93DA-14DDBC329975}"/>
                  </a:ext>
                </a:extLst>
              </p:cNvPr>
              <p:cNvSpPr>
                <a:spLocks noGrp="1"/>
              </p:cNvSpPr>
              <p:nvPr>
                <p:ph idx="1"/>
              </p:nvPr>
            </p:nvSpPr>
            <p:spPr>
              <a:xfrm>
                <a:off x="457199" y="1752600"/>
                <a:ext cx="7906625" cy="4639811"/>
              </a:xfrm>
            </p:spPr>
            <p:txBody>
              <a:bodyPr>
                <a:normAutofit fontScale="85000" lnSpcReduction="20000"/>
              </a:bodyPr>
              <a:lstStyle/>
              <a:p>
                <a:r>
                  <a:rPr lang="en-US" sz="2200" dirty="0"/>
                  <a:t>Can we formulate this as a linear program?</a:t>
                </a:r>
              </a:p>
              <a:p>
                <a:pPr algn="ctr"/>
                <a:r>
                  <a:rPr lang="en-US" sz="2200" b="0" i="1" dirty="0"/>
                  <a:t>Spoiler</a:t>
                </a:r>
                <a:r>
                  <a:rPr lang="en-US" sz="2200" b="0" dirty="0"/>
                  <a:t>: Yes we can</a:t>
                </a:r>
              </a:p>
              <a:p>
                <a:pPr algn="ctr"/>
                <a:r>
                  <a:rPr lang="en-US" sz="2200" b="0" i="1" dirty="0"/>
                  <a:t>Another spoiler</a:t>
                </a:r>
                <a:r>
                  <a:rPr lang="en-US" sz="2200" b="0" dirty="0"/>
                  <a:t>: You’re going to do it!</a:t>
                </a:r>
              </a:p>
              <a:p>
                <a:r>
                  <a:rPr lang="en-US" sz="2200" dirty="0"/>
                  <a:t>What are our variables?</a:t>
                </a:r>
              </a:p>
              <a:p>
                <a:r>
                  <a:rPr lang="en-US" sz="2200" dirty="0"/>
                  <a:t>	</a:t>
                </a:r>
                <a14:m>
                  <m:oMath xmlns:m="http://schemas.openxmlformats.org/officeDocument/2006/math">
                    <m:sSub>
                      <m:sSubPr>
                        <m:ctrlPr>
                          <a:rPr lang="en-US" sz="2200" i="1" smtClean="0">
                            <a:latin typeface="Cambria Math" panose="02040503050406030204" pitchFamily="18" charset="0"/>
                          </a:rPr>
                        </m:ctrlPr>
                      </m:sSubPr>
                      <m:e>
                        <m:r>
                          <a:rPr lang="en-US" sz="2200" b="1" i="1" smtClean="0">
                            <a:latin typeface="Cambria Math" panose="02040503050406030204" pitchFamily="18" charset="0"/>
                          </a:rPr>
                          <m:t>𝒙</m:t>
                        </m:r>
                      </m:e>
                      <m:sub>
                        <m:r>
                          <a:rPr lang="en-US" sz="2200" b="1" i="1" smtClean="0">
                            <a:latin typeface="Cambria Math" panose="02040503050406030204" pitchFamily="18" charset="0"/>
                          </a:rPr>
                          <m:t>𝒉𝒋</m:t>
                        </m:r>
                      </m:sub>
                    </m:sSub>
                  </m:oMath>
                </a14:m>
                <a:r>
                  <a:rPr lang="en-US" sz="2200" dirty="0"/>
                  <a:t> for each horse </a:t>
                </a:r>
                <a14:m>
                  <m:oMath xmlns:m="http://schemas.openxmlformats.org/officeDocument/2006/math">
                    <m:r>
                      <a:rPr lang="en-US" sz="2200" i="1">
                        <a:latin typeface="Cambria Math" panose="02040503050406030204" pitchFamily="18" charset="0"/>
                      </a:rPr>
                      <m:t>𝒉</m:t>
                    </m:r>
                    <m:r>
                      <m:rPr>
                        <m:nor/>
                      </m:rPr>
                      <a:rPr lang="en-US" sz="2200" dirty="0">
                        <a:latin typeface="Cambria Math" panose="02040503050406030204" pitchFamily="18" charset="0"/>
                        <a:ea typeface="Cambria Math" panose="02040503050406030204" pitchFamily="18" charset="0"/>
                      </a:rPr>
                      <m:t>∈</m:t>
                    </m:r>
                    <m:r>
                      <m:rPr>
                        <m:nor/>
                      </m:rPr>
                      <a:rPr lang="en-US" sz="2200" b="1" i="0" dirty="0" smtClean="0">
                        <a:latin typeface="Cambria Math" panose="02040503050406030204" pitchFamily="18" charset="0"/>
                        <a:ea typeface="Cambria Math" panose="02040503050406030204" pitchFamily="18" charset="0"/>
                      </a:rPr>
                      <m:t>{1, </m:t>
                    </m:r>
                    <m:r>
                      <a:rPr lang="en-US" sz="2200" b="1" i="1" dirty="0" smtClean="0">
                        <a:latin typeface="Cambria Math" panose="02040503050406030204" pitchFamily="18" charset="0"/>
                        <a:ea typeface="Cambria Math" panose="02040503050406030204" pitchFamily="18" charset="0"/>
                      </a:rPr>
                      <m:t>…, </m:t>
                    </m:r>
                    <m:r>
                      <a:rPr lang="en-US" sz="2200" b="1" i="1" dirty="0" smtClean="0">
                        <a:latin typeface="Cambria Math" panose="02040503050406030204" pitchFamily="18" charset="0"/>
                        <a:ea typeface="Cambria Math" panose="02040503050406030204" pitchFamily="18" charset="0"/>
                      </a:rPr>
                      <m:t>𝒏</m:t>
                    </m:r>
                    <m:r>
                      <a:rPr lang="en-US" sz="2200" b="1" i="1" dirty="0" smtClean="0">
                        <a:latin typeface="Cambria Math" panose="02040503050406030204" pitchFamily="18" charset="0"/>
                        <a:ea typeface="Cambria Math" panose="02040503050406030204" pitchFamily="18" charset="0"/>
                      </a:rPr>
                      <m:t>}</m:t>
                    </m:r>
                  </m:oMath>
                </a14:m>
                <a:r>
                  <a:rPr lang="en-US" sz="2200" dirty="0">
                    <a:ea typeface="Cambria Math" panose="02040503050406030204" pitchFamily="18" charset="0"/>
                  </a:rPr>
                  <a:t> and jockey </a:t>
                </a:r>
                <a14:m>
                  <m:oMath xmlns:m="http://schemas.openxmlformats.org/officeDocument/2006/math">
                    <m:r>
                      <a:rPr lang="en-US" sz="2200" b="1" i="1" smtClean="0">
                        <a:latin typeface="Cambria Math" panose="02040503050406030204" pitchFamily="18" charset="0"/>
                      </a:rPr>
                      <m:t>𝒋</m:t>
                    </m:r>
                    <m:r>
                      <m:rPr>
                        <m:nor/>
                      </m:rPr>
                      <a:rPr lang="en-US" sz="2200" dirty="0">
                        <a:latin typeface="Cambria Math" panose="02040503050406030204" pitchFamily="18" charset="0"/>
                        <a:ea typeface="Cambria Math" panose="02040503050406030204" pitchFamily="18" charset="0"/>
                      </a:rPr>
                      <m:t>∈{1, </m:t>
                    </m:r>
                    <m:r>
                      <a:rPr lang="en-US" sz="2200" i="1" dirty="0">
                        <a:latin typeface="Cambria Math" panose="02040503050406030204" pitchFamily="18" charset="0"/>
                        <a:ea typeface="Cambria Math" panose="02040503050406030204" pitchFamily="18" charset="0"/>
                      </a:rPr>
                      <m:t>…, </m:t>
                    </m:r>
                    <m:r>
                      <a:rPr lang="en-US" sz="2200" i="1" dirty="0">
                        <a:latin typeface="Cambria Math" panose="02040503050406030204" pitchFamily="18" charset="0"/>
                        <a:ea typeface="Cambria Math" panose="02040503050406030204" pitchFamily="18" charset="0"/>
                      </a:rPr>
                      <m:t>𝒏</m:t>
                    </m:r>
                    <m:r>
                      <a:rPr lang="en-US" sz="2200" i="1" dirty="0">
                        <a:latin typeface="Cambria Math" panose="02040503050406030204" pitchFamily="18" charset="0"/>
                        <a:ea typeface="Cambria Math" panose="02040503050406030204" pitchFamily="18" charset="0"/>
                      </a:rPr>
                      <m:t>} </m:t>
                    </m:r>
                  </m:oMath>
                </a14:m>
                <a:endParaRPr lang="en-US" sz="2200" dirty="0"/>
              </a:p>
              <a:p>
                <a:r>
                  <a:rPr lang="en-US" sz="2200" dirty="0"/>
                  <a:t>How are they bounded?</a:t>
                </a:r>
              </a:p>
              <a:p>
                <a:r>
                  <a:rPr lang="en-US" sz="2200" dirty="0"/>
                  <a:t>	 </a:t>
                </a:r>
                <a14:m>
                  <m:oMath xmlns:m="http://schemas.openxmlformats.org/officeDocument/2006/math">
                    <m:sSub>
                      <m:sSubPr>
                        <m:ctrlPr>
                          <a:rPr lang="en-US" sz="2200" i="1" smtClean="0">
                            <a:latin typeface="Cambria Math" panose="02040503050406030204" pitchFamily="18" charset="0"/>
                          </a:rPr>
                        </m:ctrlPr>
                      </m:sSubPr>
                      <m:e>
                        <m:r>
                          <a:rPr lang="en-US" sz="2200" b="1" i="1" smtClean="0">
                            <a:latin typeface="Cambria Math" panose="02040503050406030204" pitchFamily="18" charset="0"/>
                          </a:rPr>
                          <m:t>𝒙</m:t>
                        </m:r>
                      </m:e>
                      <m:sub>
                        <m:r>
                          <a:rPr lang="en-US" sz="2200" i="1">
                            <a:latin typeface="Cambria Math" panose="02040503050406030204" pitchFamily="18" charset="0"/>
                          </a:rPr>
                          <m:t>𝒉𝒋</m:t>
                        </m:r>
                      </m:sub>
                    </m:sSub>
                    <m:r>
                      <a:rPr lang="en-US" sz="2200" b="1"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𝟎</m:t>
                    </m:r>
                    <m:r>
                      <a:rPr lang="en-US" sz="2200" b="1"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𝟏</m:t>
                    </m:r>
                    <m:r>
                      <a:rPr lang="en-US" sz="2200" b="1" i="1" smtClean="0">
                        <a:latin typeface="Cambria Math" panose="02040503050406030204" pitchFamily="18" charset="0"/>
                        <a:ea typeface="Cambria Math" panose="02040503050406030204" pitchFamily="18" charset="0"/>
                      </a:rPr>
                      <m:t>}</m:t>
                    </m:r>
                  </m:oMath>
                </a14:m>
                <a:r>
                  <a:rPr lang="en-US" sz="2200" dirty="0"/>
                  <a:t>, indicating if the horse and jockey are matched</a:t>
                </a:r>
              </a:p>
              <a:p>
                <a:r>
                  <a:rPr lang="en-US" sz="2200" dirty="0"/>
                  <a:t>How do we ensure everyone is only matched once?</a:t>
                </a:r>
              </a:p>
              <a:p>
                <a:r>
                  <a:rPr lang="en-US" sz="2200" dirty="0"/>
                  <a:t>	</a:t>
                </a:r>
                <a14:m>
                  <m:oMath xmlns:m="http://schemas.openxmlformats.org/officeDocument/2006/math">
                    <m:nary>
                      <m:naryPr>
                        <m:chr m:val="∑"/>
                        <m:supHide m:val="on"/>
                        <m:ctrlPr>
                          <a:rPr lang="en-US" sz="2200" i="1" smtClean="0">
                            <a:latin typeface="Cambria Math" panose="02040503050406030204" pitchFamily="18" charset="0"/>
                          </a:rPr>
                        </m:ctrlPr>
                      </m:naryPr>
                      <m:sub>
                        <m:r>
                          <m:rPr>
                            <m:brk m:alnAt="7"/>
                          </m:rPr>
                          <a:rPr lang="en-US" sz="2200" b="1" i="1" smtClean="0">
                            <a:latin typeface="Cambria Math" panose="02040503050406030204" pitchFamily="18" charset="0"/>
                          </a:rPr>
                          <m:t>𝒋</m:t>
                        </m:r>
                        <m:r>
                          <a:rPr lang="en-US" sz="2200" i="1">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𝟏</m:t>
                        </m:r>
                        <m:r>
                          <a:rPr lang="en-US" sz="2200" b="1"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𝒏</m:t>
                        </m:r>
                        <m:r>
                          <a:rPr lang="en-US" sz="2200" b="1" i="1" smtClean="0">
                            <a:latin typeface="Cambria Math" panose="02040503050406030204" pitchFamily="18" charset="0"/>
                            <a:ea typeface="Cambria Math" panose="02040503050406030204" pitchFamily="18" charset="0"/>
                          </a:rPr>
                          <m:t>}</m:t>
                        </m:r>
                      </m:sub>
                      <m:sup/>
                      <m:e>
                        <m:sSub>
                          <m:sSubPr>
                            <m:ctrlPr>
                              <a:rPr lang="en-US" sz="2200" i="1">
                                <a:latin typeface="Cambria Math" panose="02040503050406030204" pitchFamily="18" charset="0"/>
                              </a:rPr>
                            </m:ctrlPr>
                          </m:sSubPr>
                          <m:e>
                            <m:r>
                              <a:rPr lang="en-US" sz="2200" i="1">
                                <a:latin typeface="Cambria Math" panose="02040503050406030204" pitchFamily="18" charset="0"/>
                              </a:rPr>
                              <m:t>𝒙</m:t>
                            </m:r>
                          </m:e>
                          <m:sub>
                            <m:r>
                              <a:rPr lang="en-US" sz="2200" i="1">
                                <a:latin typeface="Cambria Math" panose="02040503050406030204" pitchFamily="18" charset="0"/>
                              </a:rPr>
                              <m:t>𝒉𝒋</m:t>
                            </m:r>
                          </m:sub>
                        </m:sSub>
                      </m:e>
                    </m:nary>
                    <m:r>
                      <a:rPr lang="en-US" sz="2200"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𝟏</m:t>
                    </m:r>
                  </m:oMath>
                </a14:m>
                <a:r>
                  <a:rPr lang="en-US" sz="2200" dirty="0"/>
                  <a:t> for all </a:t>
                </a:r>
                <a14:m>
                  <m:oMath xmlns:m="http://schemas.openxmlformats.org/officeDocument/2006/math">
                    <m:r>
                      <a:rPr lang="en-US" sz="2200" i="1">
                        <a:latin typeface="Cambria Math" panose="02040503050406030204" pitchFamily="18" charset="0"/>
                      </a:rPr>
                      <m:t>𝒉</m:t>
                    </m:r>
                    <m:r>
                      <m:rPr>
                        <m:nor/>
                      </m:rPr>
                      <a:rPr lang="en-US" sz="2200" dirty="0">
                        <a:latin typeface="Cambria Math" panose="02040503050406030204" pitchFamily="18" charset="0"/>
                        <a:ea typeface="Cambria Math" panose="02040503050406030204" pitchFamily="18" charset="0"/>
                      </a:rPr>
                      <m:t>∈{1, </m:t>
                    </m:r>
                    <m:r>
                      <a:rPr lang="en-US" sz="2200" i="1" dirty="0">
                        <a:latin typeface="Cambria Math" panose="02040503050406030204" pitchFamily="18" charset="0"/>
                        <a:ea typeface="Cambria Math" panose="02040503050406030204" pitchFamily="18" charset="0"/>
                      </a:rPr>
                      <m:t>…, </m:t>
                    </m:r>
                    <m:r>
                      <a:rPr lang="en-US" sz="2200" i="1" dirty="0">
                        <a:latin typeface="Cambria Math" panose="02040503050406030204" pitchFamily="18" charset="0"/>
                        <a:ea typeface="Cambria Math" panose="02040503050406030204" pitchFamily="18" charset="0"/>
                      </a:rPr>
                      <m:t>𝒏</m:t>
                    </m:r>
                    <m:r>
                      <a:rPr lang="en-US" sz="2200" i="1" dirty="0">
                        <a:latin typeface="Cambria Math" panose="02040503050406030204" pitchFamily="18" charset="0"/>
                        <a:ea typeface="Cambria Math" panose="02040503050406030204" pitchFamily="18" charset="0"/>
                      </a:rPr>
                      <m:t>}</m:t>
                    </m:r>
                  </m:oMath>
                </a14:m>
                <a:r>
                  <a:rPr lang="en-US" sz="2200" dirty="0">
                    <a:ea typeface="Cambria Math" panose="02040503050406030204" pitchFamily="18" charset="0"/>
                  </a:rPr>
                  <a:t>  (covers horses)</a:t>
                </a:r>
              </a:p>
              <a:p>
                <a:r>
                  <a:rPr lang="en-US" sz="2200" dirty="0">
                    <a:ea typeface="Cambria Math" panose="02040503050406030204" pitchFamily="18" charset="0"/>
                  </a:rPr>
                  <a:t>	</a:t>
                </a:r>
                <a14:m>
                  <m:oMath xmlns:m="http://schemas.openxmlformats.org/officeDocument/2006/math">
                    <m:nary>
                      <m:naryPr>
                        <m:chr m:val="∑"/>
                        <m:supHide m:val="on"/>
                        <m:ctrlPr>
                          <a:rPr lang="en-US" sz="2200" i="1" smtClean="0">
                            <a:latin typeface="Cambria Math" panose="02040503050406030204" pitchFamily="18" charset="0"/>
                          </a:rPr>
                        </m:ctrlPr>
                      </m:naryPr>
                      <m:sub>
                        <m:r>
                          <a:rPr lang="en-US" sz="2200" i="1">
                            <a:latin typeface="Cambria Math" panose="02040503050406030204" pitchFamily="18" charset="0"/>
                          </a:rPr>
                          <m:t>𝒉</m:t>
                        </m:r>
                        <m:r>
                          <a:rPr lang="en-US" sz="2200" i="1">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𝟏</m:t>
                        </m:r>
                        <m:r>
                          <a:rPr lang="en-US" sz="2200" b="1"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𝒏</m:t>
                        </m:r>
                        <m:r>
                          <a:rPr lang="en-US" sz="2200" b="1" i="1" smtClean="0">
                            <a:latin typeface="Cambria Math" panose="02040503050406030204" pitchFamily="18" charset="0"/>
                            <a:ea typeface="Cambria Math" panose="02040503050406030204" pitchFamily="18" charset="0"/>
                          </a:rPr>
                          <m:t>}</m:t>
                        </m:r>
                      </m:sub>
                      <m:sup/>
                      <m:e>
                        <m:sSub>
                          <m:sSubPr>
                            <m:ctrlPr>
                              <a:rPr lang="en-US" sz="2200" i="1">
                                <a:latin typeface="Cambria Math" panose="02040503050406030204" pitchFamily="18" charset="0"/>
                              </a:rPr>
                            </m:ctrlPr>
                          </m:sSubPr>
                          <m:e>
                            <m:r>
                              <a:rPr lang="en-US" sz="2200" i="1">
                                <a:latin typeface="Cambria Math" panose="02040503050406030204" pitchFamily="18" charset="0"/>
                              </a:rPr>
                              <m:t>𝒙</m:t>
                            </m:r>
                          </m:e>
                          <m:sub>
                            <m:r>
                              <a:rPr lang="en-US" sz="2200" i="1">
                                <a:latin typeface="Cambria Math" panose="02040503050406030204" pitchFamily="18" charset="0"/>
                              </a:rPr>
                              <m:t>𝒉𝒋</m:t>
                            </m:r>
                          </m:sub>
                        </m:sSub>
                      </m:e>
                    </m:nary>
                    <m:r>
                      <a:rPr lang="en-US" sz="2200"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𝟏</m:t>
                    </m:r>
                  </m:oMath>
                </a14:m>
                <a:r>
                  <a:rPr lang="en-US" sz="2200" dirty="0"/>
                  <a:t> for all </a:t>
                </a:r>
                <a14:m>
                  <m:oMath xmlns:m="http://schemas.openxmlformats.org/officeDocument/2006/math">
                    <m:r>
                      <a:rPr lang="en-US" sz="2200" i="1">
                        <a:latin typeface="Cambria Math" panose="02040503050406030204" pitchFamily="18" charset="0"/>
                      </a:rPr>
                      <m:t>𝒋</m:t>
                    </m:r>
                    <m:r>
                      <m:rPr>
                        <m:nor/>
                      </m:rPr>
                      <a:rPr lang="en-US" sz="2200" dirty="0">
                        <a:latin typeface="Cambria Math" panose="02040503050406030204" pitchFamily="18" charset="0"/>
                        <a:ea typeface="Cambria Math" panose="02040503050406030204" pitchFamily="18" charset="0"/>
                      </a:rPr>
                      <m:t>∈{1, </m:t>
                    </m:r>
                    <m:r>
                      <a:rPr lang="en-US" sz="2200" i="1" dirty="0">
                        <a:latin typeface="Cambria Math" panose="02040503050406030204" pitchFamily="18" charset="0"/>
                        <a:ea typeface="Cambria Math" panose="02040503050406030204" pitchFamily="18" charset="0"/>
                      </a:rPr>
                      <m:t>…, </m:t>
                    </m:r>
                    <m:r>
                      <a:rPr lang="en-US" sz="2200" i="1" dirty="0">
                        <a:latin typeface="Cambria Math" panose="02040503050406030204" pitchFamily="18" charset="0"/>
                        <a:ea typeface="Cambria Math" panose="02040503050406030204" pitchFamily="18" charset="0"/>
                      </a:rPr>
                      <m:t>𝒏</m:t>
                    </m:r>
                    <m:r>
                      <a:rPr lang="en-US" sz="2200" i="1" dirty="0">
                        <a:latin typeface="Cambria Math" panose="02040503050406030204" pitchFamily="18" charset="0"/>
                        <a:ea typeface="Cambria Math" panose="02040503050406030204" pitchFamily="18" charset="0"/>
                      </a:rPr>
                      <m:t>}</m:t>
                    </m:r>
                  </m:oMath>
                </a14:m>
                <a:r>
                  <a:rPr lang="en-US" sz="2200" dirty="0">
                    <a:ea typeface="Cambria Math" panose="02040503050406030204" pitchFamily="18" charset="0"/>
                  </a:rPr>
                  <a:t>  (covers jockeys)</a:t>
                </a:r>
              </a:p>
              <a:p>
                <a:r>
                  <a:rPr lang="en-US" sz="2200" dirty="0">
                    <a:ea typeface="Cambria Math" panose="02040503050406030204" pitchFamily="18" charset="0"/>
                  </a:rPr>
                  <a:t>How do we ensure stability?</a:t>
                </a:r>
              </a:p>
              <a:p>
                <a:r>
                  <a:rPr lang="en-US" sz="2200" dirty="0">
                    <a:ea typeface="Cambria Math" panose="02040503050406030204" pitchFamily="18" charset="0"/>
                  </a:rPr>
                  <a:t>	</a:t>
                </a:r>
                <a:r>
                  <a:rPr lang="en-US" sz="2200" dirty="0"/>
                  <a:t> </a:t>
                </a:r>
                <a14:m>
                  <m:oMath xmlns:m="http://schemas.openxmlformats.org/officeDocument/2006/math">
                    <m:nary>
                      <m:naryPr>
                        <m:chr m:val="∑"/>
                        <m:supHide m:val="on"/>
                        <m:ctrlPr>
                          <a:rPr lang="en-US" sz="2200" i="1" smtClean="0">
                            <a:latin typeface="Cambria Math" panose="02040503050406030204" pitchFamily="18" charset="0"/>
                          </a:rPr>
                        </m:ctrlPr>
                      </m:naryPr>
                      <m:sub>
                        <m:r>
                          <a:rPr lang="en-US" sz="2200" b="1" i="1" smtClean="0">
                            <a:latin typeface="Cambria Math" panose="02040503050406030204" pitchFamily="18" charset="0"/>
                          </a:rPr>
                          <m:t>𝒋</m:t>
                        </m:r>
                        <m:r>
                          <a:rPr lang="en-US" sz="2200" b="1" i="1" smtClean="0">
                            <a:latin typeface="Cambria Math" panose="02040503050406030204" pitchFamily="18" charset="0"/>
                          </a:rPr>
                          <m:t>′</m:t>
                        </m:r>
                        <m:sSub>
                          <m:sSubPr>
                            <m:ctrlPr>
                              <a:rPr lang="en-US" sz="2200" b="1" i="1" smtClean="0">
                                <a:latin typeface="Cambria Math" panose="02040503050406030204" pitchFamily="18" charset="0"/>
                              </a:rPr>
                            </m:ctrlPr>
                          </m:sSubPr>
                          <m:e>
                            <m:r>
                              <a:rPr lang="en-US" sz="2200" b="1" i="1" smtClean="0">
                                <a:latin typeface="Cambria Math" panose="02040503050406030204" pitchFamily="18" charset="0"/>
                              </a:rPr>
                              <m:t>&gt;</m:t>
                            </m:r>
                          </m:e>
                          <m:sub>
                            <m:r>
                              <a:rPr lang="en-US" sz="2200" i="1">
                                <a:latin typeface="Cambria Math" panose="02040503050406030204" pitchFamily="18" charset="0"/>
                              </a:rPr>
                              <m:t>𝒉</m:t>
                            </m:r>
                          </m:sub>
                        </m:sSub>
                        <m:r>
                          <a:rPr lang="en-US" sz="2200" b="1" i="1" smtClean="0">
                            <a:latin typeface="Cambria Math" panose="02040503050406030204" pitchFamily="18" charset="0"/>
                          </a:rPr>
                          <m:t>𝒋</m:t>
                        </m:r>
                      </m:sub>
                      <m:sup/>
                      <m:e>
                        <m:sSub>
                          <m:sSubPr>
                            <m:ctrlPr>
                              <a:rPr lang="en-US" sz="2200" i="1">
                                <a:latin typeface="Cambria Math" panose="02040503050406030204" pitchFamily="18" charset="0"/>
                              </a:rPr>
                            </m:ctrlPr>
                          </m:sSubPr>
                          <m:e>
                            <m:r>
                              <a:rPr lang="en-US" sz="2200" i="1">
                                <a:latin typeface="Cambria Math" panose="02040503050406030204" pitchFamily="18" charset="0"/>
                              </a:rPr>
                              <m:t>𝒙</m:t>
                            </m:r>
                          </m:e>
                          <m:sub>
                            <m:r>
                              <a:rPr lang="en-US" sz="2200" i="1">
                                <a:latin typeface="Cambria Math" panose="02040503050406030204" pitchFamily="18" charset="0"/>
                              </a:rPr>
                              <m:t>𝒉𝒋</m:t>
                            </m:r>
                            <m:r>
                              <a:rPr lang="en-US" sz="2200" b="1" i="1" smtClean="0">
                                <a:latin typeface="Cambria Math" panose="02040503050406030204" pitchFamily="18" charset="0"/>
                              </a:rPr>
                              <m:t>′</m:t>
                            </m:r>
                          </m:sub>
                        </m:sSub>
                      </m:e>
                    </m:nary>
                    <m:r>
                      <a:rPr lang="en-US" sz="2200" b="1" i="1" smtClean="0">
                        <a:latin typeface="Cambria Math" panose="02040503050406030204" pitchFamily="18" charset="0"/>
                      </a:rPr>
                      <m:t>+</m:t>
                    </m:r>
                  </m:oMath>
                </a14:m>
                <a:r>
                  <a:rPr lang="en-US" sz="2200" dirty="0"/>
                  <a:t> </a:t>
                </a:r>
                <a14:m>
                  <m:oMath xmlns:m="http://schemas.openxmlformats.org/officeDocument/2006/math">
                    <m:nary>
                      <m:naryPr>
                        <m:chr m:val="∑"/>
                        <m:supHide m:val="on"/>
                        <m:ctrlPr>
                          <a:rPr lang="en-US" sz="2200" i="1">
                            <a:latin typeface="Cambria Math" panose="02040503050406030204" pitchFamily="18" charset="0"/>
                          </a:rPr>
                        </m:ctrlPr>
                      </m:naryPr>
                      <m:sub>
                        <m:r>
                          <a:rPr lang="en-US" sz="2200" i="1">
                            <a:latin typeface="Cambria Math" panose="02040503050406030204" pitchFamily="18" charset="0"/>
                          </a:rPr>
                          <m:t>𝒉</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&gt;</m:t>
                            </m:r>
                          </m:e>
                          <m:sub>
                            <m:r>
                              <a:rPr lang="en-US" sz="2200" b="1" i="1" smtClean="0">
                                <a:latin typeface="Cambria Math" panose="02040503050406030204" pitchFamily="18" charset="0"/>
                              </a:rPr>
                              <m:t>𝒋</m:t>
                            </m:r>
                          </m:sub>
                        </m:sSub>
                        <m:r>
                          <a:rPr lang="en-US" sz="2200" i="1">
                            <a:latin typeface="Cambria Math" panose="02040503050406030204" pitchFamily="18" charset="0"/>
                          </a:rPr>
                          <m:t>𝒉</m:t>
                        </m:r>
                      </m:sub>
                      <m:sup/>
                      <m:e>
                        <m:sSub>
                          <m:sSubPr>
                            <m:ctrlPr>
                              <a:rPr lang="en-US" sz="2200" i="1">
                                <a:latin typeface="Cambria Math" panose="02040503050406030204" pitchFamily="18" charset="0"/>
                              </a:rPr>
                            </m:ctrlPr>
                          </m:sSubPr>
                          <m:e>
                            <m:r>
                              <a:rPr lang="en-US" sz="2200" i="1">
                                <a:latin typeface="Cambria Math" panose="02040503050406030204" pitchFamily="18" charset="0"/>
                              </a:rPr>
                              <m:t>𝒙</m:t>
                            </m:r>
                          </m:e>
                          <m:sub>
                            <m:r>
                              <a:rPr lang="en-US" sz="2200" i="1">
                                <a:latin typeface="Cambria Math" panose="02040503050406030204" pitchFamily="18" charset="0"/>
                              </a:rPr>
                              <m:t>𝒉</m:t>
                            </m:r>
                            <m:r>
                              <a:rPr lang="en-US" sz="2200" b="1" i="1" smtClean="0">
                                <a:latin typeface="Cambria Math" panose="02040503050406030204" pitchFamily="18" charset="0"/>
                              </a:rPr>
                              <m:t>′</m:t>
                            </m:r>
                            <m:r>
                              <a:rPr lang="en-US" sz="2200" i="1">
                                <a:latin typeface="Cambria Math" panose="02040503050406030204" pitchFamily="18" charset="0"/>
                              </a:rPr>
                              <m:t>𝒋</m:t>
                            </m:r>
                          </m:sub>
                        </m:sSub>
                      </m:e>
                    </m:nary>
                    <m:r>
                      <a:rPr lang="en-US" sz="2200" b="1" i="1" smtClean="0">
                        <a:latin typeface="Cambria Math" panose="02040503050406030204" pitchFamily="18" charset="0"/>
                      </a:rPr>
                      <m:t>+</m:t>
                    </m:r>
                    <m:sSub>
                      <m:sSubPr>
                        <m:ctrlPr>
                          <a:rPr lang="en-US" sz="2200" b="1" i="1" smtClean="0">
                            <a:latin typeface="Cambria Math" panose="02040503050406030204" pitchFamily="18" charset="0"/>
                          </a:rPr>
                        </m:ctrlPr>
                      </m:sSubPr>
                      <m:e>
                        <m:r>
                          <a:rPr lang="en-US" sz="2200" b="1" i="1" smtClean="0">
                            <a:latin typeface="Cambria Math" panose="02040503050406030204" pitchFamily="18" charset="0"/>
                          </a:rPr>
                          <m:t>𝒙</m:t>
                        </m:r>
                      </m:e>
                      <m:sub>
                        <m:r>
                          <a:rPr lang="en-US" sz="2200" b="1" i="1" smtClean="0">
                            <a:latin typeface="Cambria Math" panose="02040503050406030204" pitchFamily="18" charset="0"/>
                          </a:rPr>
                          <m:t>𝒉𝒋</m:t>
                        </m:r>
                      </m:sub>
                    </m:sSub>
                    <m:r>
                      <a:rPr lang="en-US" sz="2200" b="1"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𝟏</m:t>
                    </m:r>
                  </m:oMath>
                </a14:m>
                <a:r>
                  <a:rPr lang="en-US" sz="2200" dirty="0">
                    <a:ea typeface="Cambria Math" panose="02040503050406030204" pitchFamily="18" charset="0"/>
                  </a:rPr>
                  <a:t> </a:t>
                </a:r>
                <a:r>
                  <a:rPr lang="en-US" sz="2200" dirty="0"/>
                  <a:t>for all </a:t>
                </a:r>
                <a14:m>
                  <m:oMath xmlns:m="http://schemas.openxmlformats.org/officeDocument/2006/math">
                    <m:r>
                      <a:rPr lang="en-US" sz="2200" i="1">
                        <a:latin typeface="Cambria Math" panose="02040503050406030204" pitchFamily="18" charset="0"/>
                      </a:rPr>
                      <m:t>𝒉</m:t>
                    </m:r>
                    <m:r>
                      <m:rPr>
                        <m:nor/>
                      </m:rPr>
                      <a:rPr lang="en-US" sz="2200" b="1" i="0" smtClean="0">
                        <a:latin typeface="Cambria Math" panose="02040503050406030204" pitchFamily="18" charset="0"/>
                      </a:rPr>
                      <m:t>,</m:t>
                    </m:r>
                    <m:r>
                      <a:rPr lang="en-US" sz="2200" i="1">
                        <a:latin typeface="Cambria Math" panose="02040503050406030204" pitchFamily="18" charset="0"/>
                      </a:rPr>
                      <m:t>𝒋</m:t>
                    </m:r>
                    <m:r>
                      <m:rPr>
                        <m:nor/>
                      </m:rPr>
                      <a:rPr lang="en-US" sz="2200" dirty="0">
                        <a:latin typeface="Cambria Math" panose="02040503050406030204" pitchFamily="18" charset="0"/>
                        <a:ea typeface="Cambria Math" panose="02040503050406030204" pitchFamily="18" charset="0"/>
                      </a:rPr>
                      <m:t>∈{1, </m:t>
                    </m:r>
                    <m:r>
                      <a:rPr lang="en-US" sz="2200" i="1" dirty="0">
                        <a:latin typeface="Cambria Math" panose="02040503050406030204" pitchFamily="18" charset="0"/>
                        <a:ea typeface="Cambria Math" panose="02040503050406030204" pitchFamily="18" charset="0"/>
                      </a:rPr>
                      <m:t>…, </m:t>
                    </m:r>
                    <m:r>
                      <a:rPr lang="en-US" sz="2200" i="1" dirty="0">
                        <a:latin typeface="Cambria Math" panose="02040503050406030204" pitchFamily="18" charset="0"/>
                        <a:ea typeface="Cambria Math" panose="02040503050406030204" pitchFamily="18" charset="0"/>
                      </a:rPr>
                      <m:t>𝒏</m:t>
                    </m:r>
                    <m:r>
                      <a:rPr lang="en-US" sz="2200" i="1" dirty="0">
                        <a:latin typeface="Cambria Math" panose="02040503050406030204" pitchFamily="18" charset="0"/>
                        <a:ea typeface="Cambria Math" panose="02040503050406030204" pitchFamily="18" charset="0"/>
                      </a:rPr>
                      <m:t>}</m:t>
                    </m:r>
                  </m:oMath>
                </a14:m>
                <a:r>
                  <a:rPr lang="en-US" sz="2200" dirty="0">
                    <a:ea typeface="Cambria Math" panose="02040503050406030204" pitchFamily="18" charset="0"/>
                  </a:rPr>
                  <a:t> </a:t>
                </a:r>
              </a:p>
              <a:p>
                <a:endParaRPr lang="en-US" dirty="0"/>
              </a:p>
            </p:txBody>
          </p:sp>
        </mc:Choice>
        <mc:Fallback xmlns="">
          <p:sp>
            <p:nvSpPr>
              <p:cNvPr id="3" name="Content Placeholder 2">
                <a:extLst>
                  <a:ext uri="{FF2B5EF4-FFF2-40B4-BE49-F238E27FC236}">
                    <a16:creationId xmlns:a16="http://schemas.microsoft.com/office/drawing/2014/main" id="{A24B2C62-A23F-49FE-93DA-14DDBC329975}"/>
                  </a:ext>
                </a:extLst>
              </p:cNvPr>
              <p:cNvSpPr>
                <a:spLocks noGrp="1" noRot="1" noChangeAspect="1" noMove="1" noResize="1" noEditPoints="1" noAdjustHandles="1" noChangeArrowheads="1" noChangeShapeType="1" noTextEdit="1"/>
              </p:cNvSpPr>
              <p:nvPr>
                <p:ph idx="1"/>
              </p:nvPr>
            </p:nvSpPr>
            <p:spPr>
              <a:xfrm>
                <a:off x="457199" y="1752600"/>
                <a:ext cx="7906625" cy="4639811"/>
              </a:xfrm>
              <a:blipFill>
                <a:blip r:embed="rId3"/>
                <a:stretch>
                  <a:fillRect l="-694" t="-1971" b="-1208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3F1D04E-7DAF-46F7-80FD-156460B689B2}"/>
              </a:ext>
            </a:extLst>
          </p:cNvPr>
          <p:cNvSpPr>
            <a:spLocks noGrp="1"/>
          </p:cNvSpPr>
          <p:nvPr>
            <p:ph type="sldNum" sz="quarter" idx="12"/>
          </p:nvPr>
        </p:nvSpPr>
        <p:spPr/>
        <p:txBody>
          <a:bodyPr/>
          <a:lstStyle/>
          <a:p>
            <a:fld id="{A2EF37A0-74FC-AB4F-AE4C-D9BFC6719E9F}" type="slidenum">
              <a:rPr lang="en-US" smtClean="0"/>
              <a:t>12</a:t>
            </a:fld>
            <a:endParaRPr lang="en-US"/>
          </a:p>
        </p:txBody>
      </p:sp>
      <p:sp>
        <p:nvSpPr>
          <p:cNvPr id="5" name="Rectangle: Rounded Corners 4">
            <a:extLst>
              <a:ext uri="{FF2B5EF4-FFF2-40B4-BE49-F238E27FC236}">
                <a16:creationId xmlns:a16="http://schemas.microsoft.com/office/drawing/2014/main" id="{9C717145-2D9F-4B3C-9964-397057355A07}"/>
              </a:ext>
            </a:extLst>
          </p:cNvPr>
          <p:cNvSpPr/>
          <p:nvPr/>
        </p:nvSpPr>
        <p:spPr>
          <a:xfrm>
            <a:off x="1499191" y="5858540"/>
            <a:ext cx="1073888" cy="425302"/>
          </a:xfrm>
          <a:prstGeom prst="roundRect">
            <a:avLst/>
          </a:prstGeom>
          <a:noFill/>
          <a:ln>
            <a:solidFill>
              <a:srgbClr val="C050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Speech Bubble: Rectangle 5">
                <a:extLst>
                  <a:ext uri="{FF2B5EF4-FFF2-40B4-BE49-F238E27FC236}">
                    <a16:creationId xmlns:a16="http://schemas.microsoft.com/office/drawing/2014/main" id="{3E83B573-872B-43BC-9647-9C51CB262BF8}"/>
                  </a:ext>
                </a:extLst>
              </p:cNvPr>
              <p:cNvSpPr/>
              <p:nvPr/>
            </p:nvSpPr>
            <p:spPr>
              <a:xfrm>
                <a:off x="276446" y="6328360"/>
                <a:ext cx="1607517" cy="262424"/>
              </a:xfrm>
              <a:prstGeom prst="wedgeRectCallout">
                <a:avLst>
                  <a:gd name="adj1" fmla="val 26789"/>
                  <a:gd name="adj2" fmla="val -75257"/>
                </a:avLst>
              </a:prstGeom>
              <a:noFill/>
              <a:ln>
                <a:solidFill>
                  <a:srgbClr val="C050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000" i="1" smtClean="0">
                        <a:solidFill>
                          <a:schemeClr val="tx1"/>
                        </a:solidFill>
                        <a:latin typeface="Cambria Math" panose="02040503050406030204" pitchFamily="18" charset="0"/>
                      </a:rPr>
                      <m:t>𝒉</m:t>
                    </m:r>
                  </m:oMath>
                </a14:m>
                <a:r>
                  <a:rPr lang="en-US" sz="1000" dirty="0">
                    <a:solidFill>
                      <a:schemeClr val="tx1"/>
                    </a:solidFill>
                  </a:rPr>
                  <a:t> prefers its match to </a:t>
                </a:r>
                <a14:m>
                  <m:oMath xmlns:m="http://schemas.openxmlformats.org/officeDocument/2006/math">
                    <m:r>
                      <a:rPr lang="en-US" sz="1000" i="1">
                        <a:solidFill>
                          <a:schemeClr val="tx1"/>
                        </a:solidFill>
                        <a:latin typeface="Cambria Math" panose="02040503050406030204" pitchFamily="18" charset="0"/>
                      </a:rPr>
                      <m:t>𝒋</m:t>
                    </m:r>
                  </m:oMath>
                </a14:m>
                <a:r>
                  <a:rPr lang="en-US" sz="1000" dirty="0">
                    <a:solidFill>
                      <a:schemeClr val="tx1"/>
                    </a:solidFill>
                  </a:rPr>
                  <a:t> </a:t>
                </a:r>
              </a:p>
            </p:txBody>
          </p:sp>
        </mc:Choice>
        <mc:Fallback xmlns="">
          <p:sp>
            <p:nvSpPr>
              <p:cNvPr id="6" name="Speech Bubble: Rectangle 5">
                <a:extLst>
                  <a:ext uri="{FF2B5EF4-FFF2-40B4-BE49-F238E27FC236}">
                    <a16:creationId xmlns:a16="http://schemas.microsoft.com/office/drawing/2014/main" id="{3E83B573-872B-43BC-9647-9C51CB262BF8}"/>
                  </a:ext>
                </a:extLst>
              </p:cNvPr>
              <p:cNvSpPr>
                <a:spLocks noRot="1" noChangeAspect="1" noMove="1" noResize="1" noEditPoints="1" noAdjustHandles="1" noChangeArrowheads="1" noChangeShapeType="1" noTextEdit="1"/>
              </p:cNvSpPr>
              <p:nvPr/>
            </p:nvSpPr>
            <p:spPr>
              <a:xfrm>
                <a:off x="276446" y="6328360"/>
                <a:ext cx="1607517" cy="262424"/>
              </a:xfrm>
              <a:prstGeom prst="wedgeRectCallout">
                <a:avLst>
                  <a:gd name="adj1" fmla="val 26789"/>
                  <a:gd name="adj2" fmla="val -75257"/>
                </a:avLst>
              </a:prstGeom>
              <a:blipFill>
                <a:blip r:embed="rId4"/>
                <a:stretch>
                  <a:fillRect/>
                </a:stretch>
              </a:blipFill>
              <a:ln>
                <a:solidFill>
                  <a:srgbClr val="C0504D"/>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Speech Bubble: Rectangle 6">
                <a:extLst>
                  <a:ext uri="{FF2B5EF4-FFF2-40B4-BE49-F238E27FC236}">
                    <a16:creationId xmlns:a16="http://schemas.microsoft.com/office/drawing/2014/main" id="{B01EB097-9D7B-483F-ACA0-9447448165DE}"/>
                  </a:ext>
                </a:extLst>
              </p:cNvPr>
              <p:cNvSpPr/>
              <p:nvPr/>
            </p:nvSpPr>
            <p:spPr>
              <a:xfrm>
                <a:off x="2273845" y="6338149"/>
                <a:ext cx="1607517" cy="262424"/>
              </a:xfrm>
              <a:prstGeom prst="wedgeRectCallout">
                <a:avLst>
                  <a:gd name="adj1" fmla="val -16204"/>
                  <a:gd name="adj2" fmla="val -91464"/>
                </a:avLst>
              </a:prstGeom>
              <a:noFill/>
              <a:ln>
                <a:solidFill>
                  <a:srgbClr val="C050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000" i="1">
                        <a:solidFill>
                          <a:schemeClr val="tx1"/>
                        </a:solidFill>
                        <a:latin typeface="Cambria Math" panose="02040503050406030204" pitchFamily="18" charset="0"/>
                      </a:rPr>
                      <m:t>𝒋</m:t>
                    </m:r>
                    <m:r>
                      <a:rPr lang="en-US" sz="1000" i="1">
                        <a:solidFill>
                          <a:schemeClr val="tx1"/>
                        </a:solidFill>
                        <a:latin typeface="Cambria Math" panose="02040503050406030204" pitchFamily="18" charset="0"/>
                      </a:rPr>
                      <m:t> </m:t>
                    </m:r>
                  </m:oMath>
                </a14:m>
                <a:r>
                  <a:rPr lang="en-US" sz="1000" dirty="0">
                    <a:solidFill>
                      <a:schemeClr val="tx1"/>
                    </a:solidFill>
                  </a:rPr>
                  <a:t>prefers its match to </a:t>
                </a:r>
                <a14:m>
                  <m:oMath xmlns:m="http://schemas.openxmlformats.org/officeDocument/2006/math">
                    <m:r>
                      <a:rPr lang="en-US" sz="1000" i="1">
                        <a:solidFill>
                          <a:schemeClr val="tx1"/>
                        </a:solidFill>
                        <a:latin typeface="Cambria Math" panose="02040503050406030204" pitchFamily="18" charset="0"/>
                      </a:rPr>
                      <m:t>𝒉</m:t>
                    </m:r>
                  </m:oMath>
                </a14:m>
                <a:endParaRPr lang="en-US" sz="1000" dirty="0">
                  <a:solidFill>
                    <a:schemeClr val="tx1"/>
                  </a:solidFill>
                </a:endParaRPr>
              </a:p>
            </p:txBody>
          </p:sp>
        </mc:Choice>
        <mc:Fallback xmlns="">
          <p:sp>
            <p:nvSpPr>
              <p:cNvPr id="7" name="Speech Bubble: Rectangle 6">
                <a:extLst>
                  <a:ext uri="{FF2B5EF4-FFF2-40B4-BE49-F238E27FC236}">
                    <a16:creationId xmlns:a16="http://schemas.microsoft.com/office/drawing/2014/main" id="{B01EB097-9D7B-483F-ACA0-9447448165DE}"/>
                  </a:ext>
                </a:extLst>
              </p:cNvPr>
              <p:cNvSpPr>
                <a:spLocks noRot="1" noChangeAspect="1" noMove="1" noResize="1" noEditPoints="1" noAdjustHandles="1" noChangeArrowheads="1" noChangeShapeType="1" noTextEdit="1"/>
              </p:cNvSpPr>
              <p:nvPr/>
            </p:nvSpPr>
            <p:spPr>
              <a:xfrm>
                <a:off x="2273845" y="6338149"/>
                <a:ext cx="1607517" cy="262424"/>
              </a:xfrm>
              <a:prstGeom prst="wedgeRectCallout">
                <a:avLst>
                  <a:gd name="adj1" fmla="val -16204"/>
                  <a:gd name="adj2" fmla="val -91464"/>
                </a:avLst>
              </a:prstGeom>
              <a:blipFill>
                <a:blip r:embed="rId5"/>
                <a:stretch>
                  <a:fillRect/>
                </a:stretch>
              </a:blipFill>
              <a:ln>
                <a:solidFill>
                  <a:srgbClr val="C0504D"/>
                </a:solidFill>
              </a:ln>
            </p:spPr>
            <p:txBody>
              <a:bodyPr/>
              <a:lstStyle/>
              <a:p>
                <a:r>
                  <a:rPr lang="en-US">
                    <a:noFill/>
                  </a:rPr>
                  <a:t> </a:t>
                </a:r>
              </a:p>
            </p:txBody>
          </p:sp>
        </mc:Fallback>
      </mc:AlternateContent>
      <p:sp>
        <p:nvSpPr>
          <p:cNvPr id="8" name="Rectangle: Rounded Corners 7">
            <a:extLst>
              <a:ext uri="{FF2B5EF4-FFF2-40B4-BE49-F238E27FC236}">
                <a16:creationId xmlns:a16="http://schemas.microsoft.com/office/drawing/2014/main" id="{00552663-E6E1-43AE-96B3-BD91ABC336D2}"/>
              </a:ext>
            </a:extLst>
          </p:cNvPr>
          <p:cNvSpPr/>
          <p:nvPr/>
        </p:nvSpPr>
        <p:spPr>
          <a:xfrm>
            <a:off x="2815854" y="5858540"/>
            <a:ext cx="1181987" cy="425302"/>
          </a:xfrm>
          <a:prstGeom prst="roundRect">
            <a:avLst/>
          </a:prstGeom>
          <a:noFill/>
          <a:ln>
            <a:solidFill>
              <a:srgbClr val="C050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Speech Bubble: Rectangle 8">
                <a:extLst>
                  <a:ext uri="{FF2B5EF4-FFF2-40B4-BE49-F238E27FC236}">
                    <a16:creationId xmlns:a16="http://schemas.microsoft.com/office/drawing/2014/main" id="{25A7C4E6-CA96-4B48-AB82-C644E0F6CA10}"/>
                  </a:ext>
                </a:extLst>
              </p:cNvPr>
              <p:cNvSpPr/>
              <p:nvPr/>
            </p:nvSpPr>
            <p:spPr>
              <a:xfrm>
                <a:off x="4271245" y="6328360"/>
                <a:ext cx="1166925" cy="262424"/>
              </a:xfrm>
              <a:prstGeom prst="wedgeRectCallout">
                <a:avLst>
                  <a:gd name="adj1" fmla="val -22393"/>
                  <a:gd name="adj2" fmla="val -67154"/>
                </a:avLst>
              </a:prstGeom>
              <a:noFill/>
              <a:ln>
                <a:solidFill>
                  <a:srgbClr val="C050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000" i="1" smtClean="0">
                        <a:solidFill>
                          <a:schemeClr val="tx1"/>
                        </a:solidFill>
                        <a:latin typeface="Cambria Math" panose="02040503050406030204" pitchFamily="18" charset="0"/>
                      </a:rPr>
                      <m:t>𝒋</m:t>
                    </m:r>
                    <m:r>
                      <a:rPr lang="en-US" sz="1000" i="1" smtClean="0">
                        <a:solidFill>
                          <a:schemeClr val="tx1"/>
                        </a:solidFill>
                        <a:latin typeface="Cambria Math" panose="02040503050406030204" pitchFamily="18" charset="0"/>
                      </a:rPr>
                      <m:t> </m:t>
                    </m:r>
                  </m:oMath>
                </a14:m>
                <a:r>
                  <a:rPr lang="en-US" sz="1000" dirty="0">
                    <a:solidFill>
                      <a:schemeClr val="tx1"/>
                    </a:solidFill>
                  </a:rPr>
                  <a:t> is matched to </a:t>
                </a:r>
                <a14:m>
                  <m:oMath xmlns:m="http://schemas.openxmlformats.org/officeDocument/2006/math">
                    <m:r>
                      <a:rPr lang="en-US" sz="1000" i="1">
                        <a:solidFill>
                          <a:schemeClr val="tx1"/>
                        </a:solidFill>
                        <a:latin typeface="Cambria Math" panose="02040503050406030204" pitchFamily="18" charset="0"/>
                      </a:rPr>
                      <m:t>𝒉</m:t>
                    </m:r>
                  </m:oMath>
                </a14:m>
                <a:endParaRPr lang="en-US" sz="1000" dirty="0">
                  <a:solidFill>
                    <a:schemeClr val="tx1"/>
                  </a:solidFill>
                </a:endParaRPr>
              </a:p>
            </p:txBody>
          </p:sp>
        </mc:Choice>
        <mc:Fallback xmlns="">
          <p:sp>
            <p:nvSpPr>
              <p:cNvPr id="9" name="Speech Bubble: Rectangle 8">
                <a:extLst>
                  <a:ext uri="{FF2B5EF4-FFF2-40B4-BE49-F238E27FC236}">
                    <a16:creationId xmlns:a16="http://schemas.microsoft.com/office/drawing/2014/main" id="{25A7C4E6-CA96-4B48-AB82-C644E0F6CA10}"/>
                  </a:ext>
                </a:extLst>
              </p:cNvPr>
              <p:cNvSpPr>
                <a:spLocks noRot="1" noChangeAspect="1" noMove="1" noResize="1" noEditPoints="1" noAdjustHandles="1" noChangeArrowheads="1" noChangeShapeType="1" noTextEdit="1"/>
              </p:cNvSpPr>
              <p:nvPr/>
            </p:nvSpPr>
            <p:spPr>
              <a:xfrm>
                <a:off x="4271245" y="6328360"/>
                <a:ext cx="1166925" cy="262424"/>
              </a:xfrm>
              <a:prstGeom prst="wedgeRectCallout">
                <a:avLst>
                  <a:gd name="adj1" fmla="val -22393"/>
                  <a:gd name="adj2" fmla="val -67154"/>
                </a:avLst>
              </a:prstGeom>
              <a:blipFill>
                <a:blip r:embed="rId6"/>
                <a:stretch>
                  <a:fillRect/>
                </a:stretch>
              </a:blipFill>
              <a:ln>
                <a:solidFill>
                  <a:srgbClr val="C0504D"/>
                </a:solidFill>
              </a:ln>
            </p:spPr>
            <p:txBody>
              <a:bodyPr/>
              <a:lstStyle/>
              <a:p>
                <a:r>
                  <a:rPr lang="en-US">
                    <a:noFill/>
                  </a:rPr>
                  <a:t> </a:t>
                </a:r>
              </a:p>
            </p:txBody>
          </p:sp>
        </mc:Fallback>
      </mc:AlternateContent>
      <p:sp>
        <p:nvSpPr>
          <p:cNvPr id="10" name="Rectangle: Rounded Corners 9">
            <a:extLst>
              <a:ext uri="{FF2B5EF4-FFF2-40B4-BE49-F238E27FC236}">
                <a16:creationId xmlns:a16="http://schemas.microsoft.com/office/drawing/2014/main" id="{C5A617F8-9D61-4175-92D6-7A8F6ED00785}"/>
              </a:ext>
            </a:extLst>
          </p:cNvPr>
          <p:cNvSpPr/>
          <p:nvPr/>
        </p:nvSpPr>
        <p:spPr>
          <a:xfrm>
            <a:off x="4178594" y="5853645"/>
            <a:ext cx="455430" cy="425302"/>
          </a:xfrm>
          <a:prstGeom prst="roundRect">
            <a:avLst/>
          </a:prstGeom>
          <a:noFill/>
          <a:ln>
            <a:solidFill>
              <a:srgbClr val="C0504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D827592-81C4-45BE-864A-D46889EE4D2B}"/>
              </a:ext>
            </a:extLst>
          </p:cNvPr>
          <p:cNvSpPr txBox="1"/>
          <p:nvPr/>
        </p:nvSpPr>
        <p:spPr>
          <a:xfrm>
            <a:off x="3812717" y="6286811"/>
            <a:ext cx="661876" cy="369332"/>
          </a:xfrm>
          <a:prstGeom prst="rect">
            <a:avLst/>
          </a:prstGeom>
          <a:noFill/>
        </p:spPr>
        <p:txBody>
          <a:bodyPr wrap="square">
            <a:spAutoFit/>
          </a:bodyPr>
          <a:lstStyle/>
          <a:p>
            <a:r>
              <a:rPr lang="en-US" sz="1800" dirty="0">
                <a:solidFill>
                  <a:schemeClr val="tx1"/>
                </a:solidFill>
              </a:rPr>
              <a:t>OR</a:t>
            </a:r>
            <a:endParaRPr lang="en-US" dirty="0"/>
          </a:p>
        </p:txBody>
      </p:sp>
      <p:sp>
        <p:nvSpPr>
          <p:cNvPr id="14" name="TextBox 13">
            <a:extLst>
              <a:ext uri="{FF2B5EF4-FFF2-40B4-BE49-F238E27FC236}">
                <a16:creationId xmlns:a16="http://schemas.microsoft.com/office/drawing/2014/main" id="{980E5C1F-B71F-480E-B36A-25F59E9555A4}"/>
              </a:ext>
            </a:extLst>
          </p:cNvPr>
          <p:cNvSpPr txBox="1"/>
          <p:nvPr/>
        </p:nvSpPr>
        <p:spPr>
          <a:xfrm>
            <a:off x="1812863" y="6311039"/>
            <a:ext cx="661876" cy="369332"/>
          </a:xfrm>
          <a:prstGeom prst="rect">
            <a:avLst/>
          </a:prstGeom>
          <a:noFill/>
        </p:spPr>
        <p:txBody>
          <a:bodyPr wrap="square">
            <a:spAutoFit/>
          </a:bodyPr>
          <a:lstStyle/>
          <a:p>
            <a:r>
              <a:rPr lang="en-US" sz="1800" dirty="0">
                <a:solidFill>
                  <a:schemeClr val="tx1"/>
                </a:solidFill>
              </a:rPr>
              <a:t>OR</a:t>
            </a:r>
            <a:endParaRPr lang="en-US" dirty="0"/>
          </a:p>
        </p:txBody>
      </p:sp>
    </p:spTree>
    <p:extLst>
      <p:ext uri="{BB962C8B-B14F-4D97-AF65-F5344CB8AC3E}">
        <p14:creationId xmlns:p14="http://schemas.microsoft.com/office/powerpoint/2010/main" val="382085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3" grpId="0"/>
      <p:bldP spid="1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Strategic Behavior of Participants</a:t>
            </a:r>
          </a:p>
        </p:txBody>
      </p:sp>
      <p:pic>
        <p:nvPicPr>
          <p:cNvPr id="4" name="Picture 3" descr="Screen Shot 2016-09-26 at 8.10.0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28700" y="1653273"/>
            <a:ext cx="7086600" cy="4546600"/>
          </a:xfrm>
          <a:prstGeom prst="rect">
            <a:avLst/>
          </a:prstGeom>
        </p:spPr>
      </p:pic>
    </p:spTree>
    <p:extLst>
      <p:ext uri="{BB962C8B-B14F-4D97-AF65-F5344CB8AC3E}">
        <p14:creationId xmlns:p14="http://schemas.microsoft.com/office/powerpoint/2010/main" val="22832866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Strategic Behavior of Programs</a:t>
            </a:r>
          </a:p>
        </p:txBody>
      </p:sp>
      <p:pic>
        <p:nvPicPr>
          <p:cNvPr id="3" name="Picture 2" descr="Screen Shot 2016-09-26 at 8.14.5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1683098"/>
            <a:ext cx="6883400" cy="3924300"/>
          </a:xfrm>
          <a:prstGeom prst="rect">
            <a:avLst/>
          </a:prstGeom>
        </p:spPr>
      </p:pic>
    </p:spTree>
    <p:extLst>
      <p:ext uri="{BB962C8B-B14F-4D97-AF65-F5344CB8AC3E}">
        <p14:creationId xmlns:p14="http://schemas.microsoft.com/office/powerpoint/2010/main" val="3601772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1E08C-4B58-4810-8C70-BA5B5BB70ECF}"/>
              </a:ext>
            </a:extLst>
          </p:cNvPr>
          <p:cNvSpPr>
            <a:spLocks noGrp="1"/>
          </p:cNvSpPr>
          <p:nvPr>
            <p:ph type="title"/>
          </p:nvPr>
        </p:nvSpPr>
        <p:spPr/>
        <p:txBody>
          <a:bodyPr>
            <a:normAutofit fontScale="90000"/>
          </a:bodyPr>
          <a:lstStyle/>
          <a:p>
            <a:r>
              <a:rPr lang="en-US" dirty="0"/>
              <a:t>Throwback Monday: Int. Linear Programs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4B2C62-A23F-49FE-93DA-14DDBC329975}"/>
                  </a:ext>
                </a:extLst>
              </p:cNvPr>
              <p:cNvSpPr>
                <a:spLocks noGrp="1"/>
              </p:cNvSpPr>
              <p:nvPr>
                <p:ph idx="1"/>
              </p:nvPr>
            </p:nvSpPr>
            <p:spPr>
              <a:xfrm>
                <a:off x="457199" y="1752600"/>
                <a:ext cx="7906625" cy="4639811"/>
              </a:xfrm>
            </p:spPr>
            <p:txBody>
              <a:bodyPr>
                <a:normAutofit/>
              </a:bodyPr>
              <a:lstStyle/>
              <a:p>
                <a:r>
                  <a:rPr lang="en-US" dirty="0"/>
                  <a:t>Optimize: </a:t>
                </a:r>
                <a:r>
                  <a:rPr lang="en-US" i="1" dirty="0"/>
                  <a:t>Nothing</a:t>
                </a:r>
              </a:p>
              <a:p>
                <a:r>
                  <a:rPr lang="en-US" dirty="0"/>
                  <a:t>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𝒋</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𝟏</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𝒏</m:t>
                        </m:r>
                        <m:r>
                          <a:rPr lang="en-US" i="1">
                            <a:latin typeface="Cambria Math" panose="02040503050406030204" pitchFamily="18" charset="0"/>
                            <a:ea typeface="Cambria Math" panose="02040503050406030204" pitchFamily="18" charset="0"/>
                          </a:rPr>
                          <m:t>}</m:t>
                        </m:r>
                      </m:sub>
                      <m:sup/>
                      <m:e>
                        <m:sSub>
                          <m:sSubPr>
                            <m:ctrlPr>
                              <a:rPr lang="en-US" i="1">
                                <a:latin typeface="Cambria Math" panose="02040503050406030204" pitchFamily="18" charset="0"/>
                              </a:rPr>
                            </m:ctrlPr>
                          </m:sSubPr>
                          <m:e>
                            <m:r>
                              <a:rPr lang="en-US" i="1">
                                <a:latin typeface="Cambria Math" panose="02040503050406030204" pitchFamily="18" charset="0"/>
                              </a:rPr>
                              <m:t>𝒙</m:t>
                            </m:r>
                          </m:e>
                          <m:sub>
                            <m:r>
                              <a:rPr lang="en-US" b="1" i="1" smtClean="0">
                                <a:latin typeface="Cambria Math" panose="02040503050406030204" pitchFamily="18" charset="0"/>
                              </a:rPr>
                              <m:t>𝒉</m:t>
                            </m:r>
                            <m:r>
                              <a:rPr lang="en-US" i="1">
                                <a:latin typeface="Cambria Math" panose="02040503050406030204" pitchFamily="18" charset="0"/>
                              </a:rPr>
                              <m:t>𝒋</m:t>
                            </m:r>
                          </m:sub>
                        </m:sSub>
                      </m:e>
                    </m:nary>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𝟏</m:t>
                    </m:r>
                  </m:oMath>
                </a14:m>
                <a:r>
                  <a:rPr lang="en-US" dirty="0"/>
                  <a:t> for all </a:t>
                </a:r>
                <a14:m>
                  <m:oMath xmlns:m="http://schemas.openxmlformats.org/officeDocument/2006/math">
                    <m:r>
                      <a:rPr lang="en-US" i="1">
                        <a:latin typeface="Cambria Math" panose="02040503050406030204" pitchFamily="18" charset="0"/>
                      </a:rPr>
                      <m:t>𝒉</m:t>
                    </m:r>
                    <m:r>
                      <m:rPr>
                        <m:nor/>
                      </m:rPr>
                      <a:rPr lang="en-US" dirty="0">
                        <a:latin typeface="Cambria Math" panose="02040503050406030204" pitchFamily="18" charset="0"/>
                        <a:ea typeface="Cambria Math" panose="02040503050406030204" pitchFamily="18" charset="0"/>
                      </a:rPr>
                      <m:t>∈{1, </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𝒏</m:t>
                    </m:r>
                    <m:r>
                      <a:rPr lang="en-US" b="1" i="1" dirty="0" smtClean="0">
                        <a:latin typeface="Cambria Math" panose="02040503050406030204" pitchFamily="18" charset="0"/>
                        <a:ea typeface="Cambria Math" panose="02040503050406030204" pitchFamily="18" charset="0"/>
                      </a:rPr>
                      <m:t>}</m:t>
                    </m:r>
                  </m:oMath>
                </a14:m>
                <a:endParaRPr lang="en-US" dirty="0">
                  <a:ea typeface="Cambria Math" panose="02040503050406030204" pitchFamily="18" charset="0"/>
                </a:endParaRPr>
              </a:p>
              <a:p>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𝒉</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𝟏</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𝒏</m:t>
                        </m:r>
                        <m:r>
                          <a:rPr lang="en-US" i="1">
                            <a:latin typeface="Cambria Math" panose="02040503050406030204" pitchFamily="18" charset="0"/>
                            <a:ea typeface="Cambria Math" panose="02040503050406030204" pitchFamily="18" charset="0"/>
                          </a:rPr>
                          <m:t>}</m:t>
                        </m:r>
                      </m:sub>
                      <m:sup/>
                      <m:e>
                        <m:sSub>
                          <m:sSubPr>
                            <m:ctrlPr>
                              <a:rPr lang="en-US" i="1">
                                <a:latin typeface="Cambria Math" panose="02040503050406030204" pitchFamily="18" charset="0"/>
                              </a:rPr>
                            </m:ctrlPr>
                          </m:sSubPr>
                          <m:e>
                            <m:r>
                              <a:rPr lang="en-US" i="1">
                                <a:latin typeface="Cambria Math" panose="02040503050406030204" pitchFamily="18" charset="0"/>
                              </a:rPr>
                              <m:t>𝒙</m:t>
                            </m:r>
                          </m:e>
                          <m:sub>
                            <m:r>
                              <a:rPr lang="en-US" i="1">
                                <a:latin typeface="Cambria Math" panose="02040503050406030204" pitchFamily="18" charset="0"/>
                              </a:rPr>
                              <m:t>𝒉𝒋</m:t>
                            </m:r>
                          </m:sub>
                        </m:sSub>
                      </m:e>
                    </m:nary>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𝟏</m:t>
                    </m:r>
                  </m:oMath>
                </a14:m>
                <a:r>
                  <a:rPr lang="en-US" dirty="0"/>
                  <a:t> for all </a:t>
                </a:r>
                <a14:m>
                  <m:oMath xmlns:m="http://schemas.openxmlformats.org/officeDocument/2006/math">
                    <m:r>
                      <a:rPr lang="en-US" i="1">
                        <a:latin typeface="Cambria Math" panose="02040503050406030204" pitchFamily="18" charset="0"/>
                      </a:rPr>
                      <m:t>𝒋</m:t>
                    </m:r>
                    <m:r>
                      <m:rPr>
                        <m:nor/>
                      </m:rPr>
                      <a:rPr lang="en-US" dirty="0">
                        <a:latin typeface="Cambria Math" panose="02040503050406030204" pitchFamily="18" charset="0"/>
                        <a:ea typeface="Cambria Math" panose="02040503050406030204" pitchFamily="18" charset="0"/>
                      </a:rPr>
                      <m:t>∈{1, </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𝒏</m:t>
                    </m:r>
                    <m:r>
                      <a:rPr lang="en-US" i="1" dirty="0">
                        <a:latin typeface="Cambria Math" panose="02040503050406030204" pitchFamily="18" charset="0"/>
                        <a:ea typeface="Cambria Math" panose="02040503050406030204" pitchFamily="18" charset="0"/>
                      </a:rPr>
                      <m:t>}</m:t>
                    </m:r>
                  </m:oMath>
                </a14:m>
                <a:endParaRPr lang="en-US" dirty="0">
                  <a:ea typeface="Cambria Math" panose="02040503050406030204" pitchFamily="18" charset="0"/>
                </a:endParaRPr>
              </a:p>
              <a:p>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&gt;</m:t>
                            </m:r>
                          </m:e>
                          <m:sub>
                            <m:r>
                              <a:rPr lang="en-US" i="1">
                                <a:latin typeface="Cambria Math" panose="02040503050406030204" pitchFamily="18" charset="0"/>
                              </a:rPr>
                              <m:t>𝒉</m:t>
                            </m:r>
                          </m:sub>
                        </m:sSub>
                        <m:r>
                          <a:rPr lang="en-US" i="1">
                            <a:latin typeface="Cambria Math" panose="02040503050406030204" pitchFamily="18" charset="0"/>
                          </a:rPr>
                          <m:t>𝒋</m:t>
                        </m:r>
                      </m:sub>
                      <m:sup/>
                      <m:e>
                        <m:sSub>
                          <m:sSubPr>
                            <m:ctrlPr>
                              <a:rPr lang="en-US" i="1">
                                <a:latin typeface="Cambria Math" panose="02040503050406030204" pitchFamily="18" charset="0"/>
                              </a:rPr>
                            </m:ctrlPr>
                          </m:sSubPr>
                          <m:e>
                            <m:r>
                              <a:rPr lang="en-US" i="1">
                                <a:latin typeface="Cambria Math" panose="02040503050406030204" pitchFamily="18" charset="0"/>
                              </a:rPr>
                              <m:t>𝒙</m:t>
                            </m:r>
                          </m:e>
                          <m:sub>
                            <m:r>
                              <a:rPr lang="en-US" i="1">
                                <a:latin typeface="Cambria Math" panose="02040503050406030204" pitchFamily="18" charset="0"/>
                              </a:rPr>
                              <m:t>𝒉𝒋</m:t>
                            </m:r>
                            <m:r>
                              <a:rPr lang="en-US" i="1">
                                <a:latin typeface="Cambria Math" panose="02040503050406030204" pitchFamily="18" charset="0"/>
                              </a:rPr>
                              <m:t>′</m:t>
                            </m:r>
                          </m:sub>
                        </m:sSub>
                      </m:e>
                    </m:nary>
                    <m:r>
                      <a:rPr lang="en-US" i="1">
                        <a:latin typeface="Cambria Math" panose="02040503050406030204" pitchFamily="18" charset="0"/>
                      </a:rPr>
                      <m:t>+</m:t>
                    </m:r>
                  </m:oMath>
                </a14:m>
                <a:r>
                  <a:rPr lang="en-US" dirty="0"/>
                  <a:t>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&gt;</m:t>
                            </m:r>
                          </m:e>
                          <m:sub>
                            <m:r>
                              <a:rPr lang="en-US" i="1">
                                <a:latin typeface="Cambria Math" panose="02040503050406030204" pitchFamily="18" charset="0"/>
                              </a:rPr>
                              <m:t>𝒋</m:t>
                            </m:r>
                          </m:sub>
                        </m:sSub>
                        <m:r>
                          <a:rPr lang="en-US" i="1">
                            <a:latin typeface="Cambria Math" panose="02040503050406030204" pitchFamily="18" charset="0"/>
                          </a:rPr>
                          <m:t>𝒉</m:t>
                        </m:r>
                      </m:sub>
                      <m:sup/>
                      <m:e>
                        <m:sSub>
                          <m:sSubPr>
                            <m:ctrlPr>
                              <a:rPr lang="en-US" i="1">
                                <a:latin typeface="Cambria Math" panose="02040503050406030204" pitchFamily="18" charset="0"/>
                              </a:rPr>
                            </m:ctrlPr>
                          </m:sSubPr>
                          <m:e>
                            <m:r>
                              <a:rPr lang="en-US" i="1">
                                <a:latin typeface="Cambria Math" panose="02040503050406030204" pitchFamily="18" charset="0"/>
                              </a:rPr>
                              <m:t>𝒙</m:t>
                            </m:r>
                          </m:e>
                          <m:sub>
                            <m:r>
                              <a:rPr lang="en-US" i="1">
                                <a:latin typeface="Cambria Math" panose="02040503050406030204" pitchFamily="18" charset="0"/>
                              </a:rPr>
                              <m:t>𝒉</m:t>
                            </m:r>
                            <m:r>
                              <a:rPr lang="en-US" i="1">
                                <a:latin typeface="Cambria Math" panose="02040503050406030204" pitchFamily="18" charset="0"/>
                              </a:rPr>
                              <m:t>′</m:t>
                            </m:r>
                            <m:r>
                              <a:rPr lang="en-US" i="1">
                                <a:latin typeface="Cambria Math" panose="02040503050406030204" pitchFamily="18" charset="0"/>
                              </a:rPr>
                              <m:t>𝒋</m:t>
                            </m:r>
                          </m:sub>
                        </m:sSub>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𝒙</m:t>
                        </m:r>
                      </m:e>
                      <m:sub>
                        <m:r>
                          <a:rPr lang="en-US" i="1">
                            <a:latin typeface="Cambria Math" panose="02040503050406030204" pitchFamily="18" charset="0"/>
                          </a:rPr>
                          <m:t>𝒉𝒋</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𝟏</m:t>
                    </m:r>
                    <m:r>
                      <a:rPr lang="en-US" b="1" i="1" smtClean="0">
                        <a:latin typeface="Cambria Math" panose="02040503050406030204" pitchFamily="18" charset="0"/>
                        <a:ea typeface="Cambria Math" panose="02040503050406030204" pitchFamily="18" charset="0"/>
                      </a:rPr>
                      <m:t> </m:t>
                    </m:r>
                  </m:oMath>
                </a14:m>
                <a:r>
                  <a:rPr lang="en-US" dirty="0"/>
                  <a:t>for all </a:t>
                </a:r>
                <a14:m>
                  <m:oMath xmlns:m="http://schemas.openxmlformats.org/officeDocument/2006/math">
                    <m:r>
                      <a:rPr lang="en-US" i="1">
                        <a:latin typeface="Cambria Math" panose="02040503050406030204" pitchFamily="18" charset="0"/>
                      </a:rPr>
                      <m:t>𝒉</m:t>
                    </m:r>
                    <m:r>
                      <m:rPr>
                        <m:nor/>
                      </m:rPr>
                      <a:rPr lang="en-US">
                        <a:latin typeface="Cambria Math" panose="02040503050406030204" pitchFamily="18" charset="0"/>
                      </a:rPr>
                      <m:t>,</m:t>
                    </m:r>
                    <m:r>
                      <a:rPr lang="en-US" i="1">
                        <a:latin typeface="Cambria Math" panose="02040503050406030204" pitchFamily="18" charset="0"/>
                      </a:rPr>
                      <m:t>𝒋</m:t>
                    </m:r>
                    <m:r>
                      <m:rPr>
                        <m:nor/>
                      </m:rPr>
                      <a:rPr lang="en-US" dirty="0">
                        <a:latin typeface="Cambria Math" panose="02040503050406030204" pitchFamily="18" charset="0"/>
                        <a:ea typeface="Cambria Math" panose="02040503050406030204" pitchFamily="18" charset="0"/>
                      </a:rPr>
                      <m:t>∈{1, </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𝒏</m:t>
                    </m:r>
                    <m:r>
                      <a:rPr lang="en-US" i="1" dirty="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p>
              <a:p>
                <a:r>
                  <a:rPr lang="en-US" dirty="0">
                    <a:ea typeface="Cambria Math" panose="02040503050406030204" pitchFamily="18" charset="0"/>
                  </a:rPr>
                  <a:t>	</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𝒙</m:t>
                        </m:r>
                      </m:e>
                      <m:sub>
                        <m:r>
                          <a:rPr lang="en-US" i="1">
                            <a:latin typeface="Cambria Math" panose="02040503050406030204" pitchFamily="18" charset="0"/>
                          </a:rPr>
                          <m:t>𝒉𝒋</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𝟏</m:t>
                    </m:r>
                    <m:r>
                      <a:rPr lang="en-US" i="1">
                        <a:latin typeface="Cambria Math" panose="02040503050406030204" pitchFamily="18" charset="0"/>
                        <a:ea typeface="Cambria Math" panose="02040503050406030204" pitchFamily="18" charset="0"/>
                      </a:rPr>
                      <m:t>}</m:t>
                    </m:r>
                  </m:oMath>
                </a14:m>
                <a:r>
                  <a:rPr lang="en-US" dirty="0"/>
                  <a:t> for all </a:t>
                </a:r>
                <a14:m>
                  <m:oMath xmlns:m="http://schemas.openxmlformats.org/officeDocument/2006/math">
                    <m:r>
                      <a:rPr lang="en-US" i="1">
                        <a:latin typeface="Cambria Math" panose="02040503050406030204" pitchFamily="18" charset="0"/>
                      </a:rPr>
                      <m:t>𝒉</m:t>
                    </m:r>
                    <m:r>
                      <m:rPr>
                        <m:nor/>
                      </m:rPr>
                      <a:rPr lang="en-US">
                        <a:latin typeface="Cambria Math" panose="02040503050406030204" pitchFamily="18" charset="0"/>
                      </a:rPr>
                      <m:t>,</m:t>
                    </m:r>
                    <m:r>
                      <a:rPr lang="en-US" i="1">
                        <a:latin typeface="Cambria Math" panose="02040503050406030204" pitchFamily="18" charset="0"/>
                      </a:rPr>
                      <m:t>𝒋</m:t>
                    </m:r>
                    <m:r>
                      <m:rPr>
                        <m:nor/>
                      </m:rPr>
                      <a:rPr lang="en-US" dirty="0">
                        <a:latin typeface="Cambria Math" panose="02040503050406030204" pitchFamily="18" charset="0"/>
                        <a:ea typeface="Cambria Math" panose="02040503050406030204" pitchFamily="18" charset="0"/>
                      </a:rPr>
                      <m:t>∈{1, </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𝒏</m:t>
                    </m:r>
                    <m:r>
                      <a:rPr lang="en-US" i="1" dirty="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endParaRPr lang="en-US" dirty="0"/>
              </a:p>
              <a:p>
                <a:endParaRPr lang="en-US" dirty="0">
                  <a:ea typeface="Cambria Math" panose="02040503050406030204" pitchFamily="18" charset="0"/>
                </a:endParaRPr>
              </a:p>
              <a:p>
                <a:r>
                  <a:rPr lang="en-US" dirty="0">
                    <a:ea typeface="Cambria Math" panose="02040503050406030204" pitchFamily="18" charset="0"/>
                  </a:rPr>
                  <a:t>What does this give us?</a:t>
                </a:r>
              </a:p>
              <a:p>
                <a:pPr marL="800100" lvl="1" indent="-342900"/>
                <a:r>
                  <a:rPr lang="en-US" dirty="0">
                    <a:ea typeface="Cambria Math" panose="02040503050406030204" pitchFamily="18" charset="0"/>
                  </a:rPr>
                  <a:t>If there is a stable matching, this finds one</a:t>
                </a:r>
              </a:p>
              <a:p>
                <a:pPr marL="800100" lvl="1" indent="-342900"/>
                <a:r>
                  <a:rPr lang="en-US" dirty="0">
                    <a:ea typeface="Cambria Math" panose="02040503050406030204" pitchFamily="18" charset="0"/>
                  </a:rPr>
                  <a:t>This might take exponential time!</a:t>
                </a:r>
              </a:p>
              <a:p>
                <a:pPr marL="800100" lvl="1" indent="-342900"/>
                <a:r>
                  <a:rPr lang="en-US" dirty="0">
                    <a:ea typeface="Cambria Math" panose="02040503050406030204" pitchFamily="18" charset="0"/>
                  </a:rPr>
                  <a:t>Open question: Can there exist no stable matching?</a:t>
                </a:r>
              </a:p>
            </p:txBody>
          </p:sp>
        </mc:Choice>
        <mc:Fallback xmlns="">
          <p:sp>
            <p:nvSpPr>
              <p:cNvPr id="3" name="Content Placeholder 2">
                <a:extLst>
                  <a:ext uri="{FF2B5EF4-FFF2-40B4-BE49-F238E27FC236}">
                    <a16:creationId xmlns:a16="http://schemas.microsoft.com/office/drawing/2014/main" id="{A24B2C62-A23F-49FE-93DA-14DDBC329975}"/>
                  </a:ext>
                </a:extLst>
              </p:cNvPr>
              <p:cNvSpPr>
                <a:spLocks noGrp="1" noRot="1" noChangeAspect="1" noMove="1" noResize="1" noEditPoints="1" noAdjustHandles="1" noChangeArrowheads="1" noChangeShapeType="1" noTextEdit="1"/>
              </p:cNvSpPr>
              <p:nvPr>
                <p:ph idx="1"/>
              </p:nvPr>
            </p:nvSpPr>
            <p:spPr>
              <a:xfrm>
                <a:off x="457199" y="1752600"/>
                <a:ext cx="7906625" cy="4639811"/>
              </a:xfrm>
              <a:blipFill>
                <a:blip r:embed="rId2"/>
                <a:stretch>
                  <a:fillRect l="-771" t="-78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3F1D04E-7DAF-46F7-80FD-156460B689B2}"/>
              </a:ext>
            </a:extLst>
          </p:cNvPr>
          <p:cNvSpPr>
            <a:spLocks noGrp="1"/>
          </p:cNvSpPr>
          <p:nvPr>
            <p:ph type="sldNum" sz="quarter" idx="12"/>
          </p:nvPr>
        </p:nvSpPr>
        <p:spPr/>
        <p:txBody>
          <a:bodyPr/>
          <a:lstStyle/>
          <a:p>
            <a:fld id="{A2EF37A0-74FC-AB4F-AE4C-D9BFC6719E9F}" type="slidenum">
              <a:rPr lang="en-US" smtClean="0"/>
              <a:t>13</a:t>
            </a:fld>
            <a:endParaRPr lang="en-US"/>
          </a:p>
        </p:txBody>
      </p:sp>
    </p:spTree>
    <p:extLst>
      <p:ext uri="{BB962C8B-B14F-4D97-AF65-F5344CB8AC3E}">
        <p14:creationId xmlns:p14="http://schemas.microsoft.com/office/powerpoint/2010/main" val="362294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Does a stable solution to the marriage problem always exist?</a:t>
            </a:r>
          </a:p>
          <a:p>
            <a:r>
              <a:rPr lang="en-US" dirty="0"/>
              <a:t>Can we compute such a solution efficiently?</a:t>
            </a:r>
          </a:p>
          <a:p>
            <a:r>
              <a:rPr lang="en-US" dirty="0"/>
              <a:t>Can we compute </a:t>
            </a:r>
            <a:r>
              <a:rPr lang="en-US" b="1" dirty="0"/>
              <a:t>the best </a:t>
            </a:r>
            <a:r>
              <a:rPr lang="en-US" dirty="0"/>
              <a:t>stable solution efficiently?</a:t>
            </a:r>
          </a:p>
        </p:txBody>
      </p:sp>
      <p:sp>
        <p:nvSpPr>
          <p:cNvPr id="2" name="Title 1"/>
          <p:cNvSpPr>
            <a:spLocks noGrp="1"/>
          </p:cNvSpPr>
          <p:nvPr>
            <p:ph type="title"/>
          </p:nvPr>
        </p:nvSpPr>
        <p:spPr/>
        <p:txBody>
          <a:bodyPr/>
          <a:lstStyle/>
          <a:p>
            <a:r>
              <a:rPr lang="en-US" dirty="0"/>
              <a:t>Some questions</a:t>
            </a:r>
          </a:p>
        </p:txBody>
      </p:sp>
      <p:grpSp>
        <p:nvGrpSpPr>
          <p:cNvPr id="10" name="Group 9"/>
          <p:cNvGrpSpPr/>
          <p:nvPr/>
        </p:nvGrpSpPr>
        <p:grpSpPr>
          <a:xfrm>
            <a:off x="3505200" y="3886200"/>
            <a:ext cx="5181600" cy="2971800"/>
            <a:chOff x="3505200" y="3886200"/>
            <a:chExt cx="5181600" cy="2971800"/>
          </a:xfrm>
        </p:grpSpPr>
        <p:sp>
          <p:nvSpPr>
            <p:cNvPr id="9" name="Cloud Callout 8"/>
            <p:cNvSpPr/>
            <p:nvPr/>
          </p:nvSpPr>
          <p:spPr>
            <a:xfrm flipH="1">
              <a:off x="3505200" y="3886200"/>
              <a:ext cx="2286000" cy="762000"/>
            </a:xfrm>
            <a:prstGeom prst="cloud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Hmm …</a:t>
              </a:r>
            </a:p>
          </p:txBody>
        </p:sp>
        <p:pic>
          <p:nvPicPr>
            <p:cNvPr id="4" name="Picture 3" descr="lloyd_shapley.jpe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66360" y="4275681"/>
              <a:ext cx="1543006" cy="21945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david_gale.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071360" y="4267200"/>
              <a:ext cx="1463040" cy="21945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Box 6"/>
            <p:cNvSpPr txBox="1"/>
            <p:nvPr/>
          </p:nvSpPr>
          <p:spPr>
            <a:xfrm>
              <a:off x="5105400" y="6488668"/>
              <a:ext cx="1676400" cy="369332"/>
            </a:xfrm>
            <a:prstGeom prst="rect">
              <a:avLst/>
            </a:prstGeom>
            <a:noFill/>
          </p:spPr>
          <p:txBody>
            <a:bodyPr wrap="square" rtlCol="0">
              <a:spAutoFit/>
            </a:bodyPr>
            <a:lstStyle/>
            <a:p>
              <a:pPr algn="ctr"/>
              <a:r>
                <a:rPr lang="en-US" i="1" dirty="0"/>
                <a:t>Lloyd Shapley</a:t>
              </a:r>
            </a:p>
          </p:txBody>
        </p:sp>
        <p:sp>
          <p:nvSpPr>
            <p:cNvPr id="8" name="TextBox 7"/>
            <p:cNvSpPr txBox="1"/>
            <p:nvPr/>
          </p:nvSpPr>
          <p:spPr>
            <a:xfrm>
              <a:off x="7010400" y="6488668"/>
              <a:ext cx="1676400" cy="369332"/>
            </a:xfrm>
            <a:prstGeom prst="rect">
              <a:avLst/>
            </a:prstGeom>
            <a:noFill/>
          </p:spPr>
          <p:txBody>
            <a:bodyPr wrap="square" rtlCol="0">
              <a:spAutoFit/>
            </a:bodyPr>
            <a:lstStyle/>
            <a:p>
              <a:pPr algn="ctr"/>
              <a:r>
                <a:rPr lang="en-US" i="1" dirty="0"/>
                <a:t>David Gale</a:t>
              </a:r>
            </a:p>
          </p:txBody>
        </p:sp>
      </p:grpSp>
      <p:grpSp>
        <p:nvGrpSpPr>
          <p:cNvPr id="13" name="Group 12"/>
          <p:cNvGrpSpPr/>
          <p:nvPr/>
        </p:nvGrpSpPr>
        <p:grpSpPr>
          <a:xfrm>
            <a:off x="1676400" y="4648200"/>
            <a:ext cx="2133600" cy="2035454"/>
            <a:chOff x="1676400" y="4648200"/>
            <a:chExt cx="2133600" cy="2035454"/>
          </a:xfrm>
        </p:grpSpPr>
        <p:pic>
          <p:nvPicPr>
            <p:cNvPr id="11" name="Picture 10" descr="nobel.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1676400" y="5334000"/>
              <a:ext cx="1371600" cy="1349654"/>
            </a:xfrm>
            <a:prstGeom prst="rect">
              <a:avLst/>
            </a:prstGeom>
          </p:spPr>
        </p:pic>
        <p:sp>
          <p:nvSpPr>
            <p:cNvPr id="12" name="Cloud Callout 11"/>
            <p:cNvSpPr/>
            <p:nvPr/>
          </p:nvSpPr>
          <p:spPr>
            <a:xfrm>
              <a:off x="2209800" y="4648200"/>
              <a:ext cx="1600200" cy="685800"/>
            </a:xfrm>
            <a:prstGeom prst="cloud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Hmm …</a:t>
              </a:r>
            </a:p>
          </p:txBody>
        </p:sp>
      </p:grpSp>
      <p:sp>
        <p:nvSpPr>
          <p:cNvPr id="5" name="Slide Number Placeholder 4">
            <a:extLst>
              <a:ext uri="{FF2B5EF4-FFF2-40B4-BE49-F238E27FC236}">
                <a16:creationId xmlns:a16="http://schemas.microsoft.com/office/drawing/2014/main" id="{414831B4-8005-BE44-9A0C-7986B27DB403}"/>
              </a:ext>
            </a:extLst>
          </p:cNvPr>
          <p:cNvSpPr>
            <a:spLocks noGrp="1"/>
          </p:cNvSpPr>
          <p:nvPr>
            <p:ph type="sldNum" sz="quarter" idx="12"/>
          </p:nvPr>
        </p:nvSpPr>
        <p:spPr/>
        <p:txBody>
          <a:bodyPr/>
          <a:lstStyle/>
          <a:p>
            <a:fld id="{A2EF37A0-74FC-AB4F-AE4C-D9BFC6719E9F}" type="slidenum">
              <a:rPr lang="en-US" smtClean="0"/>
              <a:t>14</a:t>
            </a:fld>
            <a:endParaRPr lang="en-US"/>
          </a:p>
        </p:txBody>
      </p:sp>
    </p:spTree>
    <p:extLst>
      <p:ext uri="{BB962C8B-B14F-4D97-AF65-F5344CB8AC3E}">
        <p14:creationId xmlns:p14="http://schemas.microsoft.com/office/powerpoint/2010/main" val="29947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Gale-Shapley [1962]</a:t>
            </a:r>
          </a:p>
        </p:txBody>
      </p:sp>
      <p:sp>
        <p:nvSpPr>
          <p:cNvPr id="3" name="Content Placeholder 2"/>
          <p:cNvSpPr>
            <a:spLocks noGrp="1"/>
          </p:cNvSpPr>
          <p:nvPr>
            <p:ph idx="1"/>
          </p:nvPr>
        </p:nvSpPr>
        <p:spPr>
          <a:xfrm>
            <a:off x="457200" y="1752600"/>
            <a:ext cx="8057626" cy="4373563"/>
          </a:xfrm>
        </p:spPr>
        <p:txBody>
          <a:bodyPr>
            <a:normAutofit/>
          </a:bodyPr>
          <a:lstStyle/>
          <a:p>
            <a:r>
              <a:rPr lang="en-US" dirty="0"/>
              <a:t>Idea: men propose to women</a:t>
            </a:r>
          </a:p>
        </p:txBody>
      </p:sp>
      <p:sp>
        <p:nvSpPr>
          <p:cNvPr id="4" name="Slide Number Placeholder 3">
            <a:extLst>
              <a:ext uri="{FF2B5EF4-FFF2-40B4-BE49-F238E27FC236}">
                <a16:creationId xmlns:a16="http://schemas.microsoft.com/office/drawing/2014/main" id="{40EF1CB4-E483-7B47-92F7-AD1B89656069}"/>
              </a:ext>
            </a:extLst>
          </p:cNvPr>
          <p:cNvSpPr>
            <a:spLocks noGrp="1"/>
          </p:cNvSpPr>
          <p:nvPr>
            <p:ph type="sldNum" sz="quarter" idx="12"/>
          </p:nvPr>
        </p:nvSpPr>
        <p:spPr/>
        <p:txBody>
          <a:bodyPr/>
          <a:lstStyle/>
          <a:p>
            <a:fld id="{A2EF37A0-74FC-AB4F-AE4C-D9BFC6719E9F}" type="slidenum">
              <a:rPr lang="en-US" smtClean="0"/>
              <a:t>15</a:t>
            </a:fld>
            <a:endParaRPr lang="en-US"/>
          </a:p>
        </p:txBody>
      </p:sp>
      <p:pic>
        <p:nvPicPr>
          <p:cNvPr id="10" name="Picture 9" descr="A silhouette of two people holding hands&#10;&#10;Description automatically generated with low confidence">
            <a:extLst>
              <a:ext uri="{FF2B5EF4-FFF2-40B4-BE49-F238E27FC236}">
                <a16:creationId xmlns:a16="http://schemas.microsoft.com/office/drawing/2014/main" id="{D94EBC13-1129-41FD-9210-89F1578BC635}"/>
              </a:ext>
            </a:extLst>
          </p:cNvPr>
          <p:cNvPicPr>
            <a:picLocks noChangeAspect="1"/>
          </p:cNvPicPr>
          <p:nvPr/>
        </p:nvPicPr>
        <p:blipFill>
          <a:blip r:embed="rId2"/>
          <a:stretch>
            <a:fillRect/>
          </a:stretch>
        </p:blipFill>
        <p:spPr>
          <a:xfrm>
            <a:off x="6477867" y="1600196"/>
            <a:ext cx="1478475" cy="1398753"/>
          </a:xfrm>
          <a:prstGeom prst="rect">
            <a:avLst/>
          </a:prstGeom>
        </p:spPr>
      </p:pic>
      <p:sp>
        <p:nvSpPr>
          <p:cNvPr id="11" name="Multiplication Sign 10">
            <a:extLst>
              <a:ext uri="{FF2B5EF4-FFF2-40B4-BE49-F238E27FC236}">
                <a16:creationId xmlns:a16="http://schemas.microsoft.com/office/drawing/2014/main" id="{3C01D75B-4335-4F41-8E40-DB246D6BF7F4}"/>
              </a:ext>
            </a:extLst>
          </p:cNvPr>
          <p:cNvSpPr/>
          <p:nvPr/>
        </p:nvSpPr>
        <p:spPr>
          <a:xfrm>
            <a:off x="6477867" y="1694023"/>
            <a:ext cx="1294367" cy="1211097"/>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053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Gale-Shapley [1962]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752600"/>
                <a:ext cx="5791200" cy="4373563"/>
              </a:xfrm>
            </p:spPr>
            <p:txBody>
              <a:bodyPr>
                <a:normAutofit/>
              </a:bodyPr>
              <a:lstStyle/>
              <a:p>
                <a:r>
                  <a:rPr lang="en-US" dirty="0"/>
                  <a:t>Idea: jockeys “propose” to horses</a:t>
                </a:r>
              </a:p>
              <a:p>
                <a:pPr marL="514350" indent="-514350">
                  <a:buFont typeface="+mj-lt"/>
                  <a:buAutoNum type="arabicPeriod"/>
                </a:pPr>
                <a:r>
                  <a:rPr lang="en-US" dirty="0"/>
                  <a:t>Everyone is unmatched</a:t>
                </a:r>
              </a:p>
              <a:p>
                <a:pPr marL="514350" indent="-514350">
                  <a:buFont typeface="+mj-lt"/>
                  <a:buAutoNum type="arabicPeriod"/>
                </a:pPr>
                <a:r>
                  <a:rPr lang="en-US" dirty="0"/>
                  <a:t>While some jockey </a:t>
                </a:r>
                <a14:m>
                  <m:oMath xmlns:m="http://schemas.openxmlformats.org/officeDocument/2006/math">
                    <m:r>
                      <a:rPr lang="en-US" b="1" i="1" smtClean="0">
                        <a:latin typeface="Cambria Math" panose="02040503050406030204" pitchFamily="18" charset="0"/>
                      </a:rPr>
                      <m:t>𝒋</m:t>
                    </m:r>
                  </m:oMath>
                </a14:m>
                <a:r>
                  <a:rPr lang="en-US" dirty="0"/>
                  <a:t> is unmatched:</a:t>
                </a:r>
              </a:p>
              <a:p>
                <a:pPr marL="914400" lvl="1" indent="-514350"/>
                <a14:m>
                  <m:oMath xmlns:m="http://schemas.openxmlformats.org/officeDocument/2006/math">
                    <m:r>
                      <a:rPr lang="en-US" b="1" i="1" smtClean="0">
                        <a:latin typeface="Cambria Math" panose="02040503050406030204" pitchFamily="18" charset="0"/>
                      </a:rPr>
                      <m:t>𝒉</m:t>
                    </m:r>
                    <m:r>
                      <a:rPr lang="en-US" b="1" i="1" smtClean="0">
                        <a:latin typeface="Cambria Math" panose="02040503050406030204" pitchFamily="18" charset="0"/>
                      </a:rPr>
                      <m:t>≔</m:t>
                    </m:r>
                    <m:r>
                      <a:rPr lang="en-US" b="1" i="1" smtClean="0">
                        <a:latin typeface="Cambria Math" panose="02040503050406030204" pitchFamily="18" charset="0"/>
                      </a:rPr>
                      <m:t>𝒋</m:t>
                    </m:r>
                  </m:oMath>
                </a14:m>
                <a:r>
                  <a:rPr lang="en-US" dirty="0"/>
                  <a:t>’s most-preferred horse to whom they have not proposed yet</a:t>
                </a:r>
              </a:p>
              <a:p>
                <a:pPr marL="914400" lvl="1" indent="-514350"/>
                <a:r>
                  <a:rPr lang="en-US" dirty="0"/>
                  <a:t>If </a:t>
                </a:r>
                <a14:m>
                  <m:oMath xmlns:m="http://schemas.openxmlformats.org/officeDocument/2006/math">
                    <m:r>
                      <a:rPr lang="en-US" b="1" i="1">
                        <a:latin typeface="Cambria Math" panose="02040503050406030204" pitchFamily="18" charset="0"/>
                      </a:rPr>
                      <m:t>𝒉</m:t>
                    </m:r>
                    <m:r>
                      <a:rPr lang="en-US" b="1" i="1" smtClean="0">
                        <a:latin typeface="Cambria Math" panose="02040503050406030204" pitchFamily="18" charset="0"/>
                      </a:rPr>
                      <m:t> </m:t>
                    </m:r>
                  </m:oMath>
                </a14:m>
                <a:r>
                  <a:rPr lang="en-US" dirty="0"/>
                  <a:t>is also unmatched:</a:t>
                </a:r>
              </a:p>
              <a:p>
                <a:pPr marL="1314450" lvl="2" indent="-514350"/>
                <a14:m>
                  <m:oMath xmlns:m="http://schemas.openxmlformats.org/officeDocument/2006/math">
                    <m:r>
                      <a:rPr lang="en-US" b="1" i="1">
                        <a:latin typeface="Cambria Math" panose="02040503050406030204" pitchFamily="18" charset="0"/>
                      </a:rPr>
                      <m:t>𝒉</m:t>
                    </m:r>
                  </m:oMath>
                </a14:m>
                <a:r>
                  <a:rPr lang="en-US" dirty="0"/>
                  <a:t> and </a:t>
                </a:r>
                <a14:m>
                  <m:oMath xmlns:m="http://schemas.openxmlformats.org/officeDocument/2006/math">
                    <m:r>
                      <a:rPr lang="en-US" b="1" i="1">
                        <a:latin typeface="Cambria Math" panose="02040503050406030204" pitchFamily="18" charset="0"/>
                      </a:rPr>
                      <m:t>𝒋</m:t>
                    </m:r>
                  </m:oMath>
                </a14:m>
                <a:r>
                  <a:rPr lang="en-US" dirty="0"/>
                  <a:t> are engaged</a:t>
                </a:r>
              </a:p>
              <a:p>
                <a:pPr marL="914400" lvl="1" indent="-514350"/>
                <a:r>
                  <a:rPr lang="en-US" dirty="0"/>
                  <a:t>Else if </a:t>
                </a:r>
                <a14:m>
                  <m:oMath xmlns:m="http://schemas.openxmlformats.org/officeDocument/2006/math">
                    <m:r>
                      <a:rPr lang="en-US" b="1" i="1">
                        <a:latin typeface="Cambria Math" panose="02040503050406030204" pitchFamily="18" charset="0"/>
                      </a:rPr>
                      <m:t>𝒉</m:t>
                    </m:r>
                  </m:oMath>
                </a14:m>
                <a:r>
                  <a:rPr lang="en-US" dirty="0"/>
                  <a:t> prefers </a:t>
                </a:r>
                <a14:m>
                  <m:oMath xmlns:m="http://schemas.openxmlformats.org/officeDocument/2006/math">
                    <m:r>
                      <a:rPr lang="en-US" b="1" i="1">
                        <a:latin typeface="Cambria Math" panose="02040503050406030204" pitchFamily="18" charset="0"/>
                      </a:rPr>
                      <m:t>𝒋</m:t>
                    </m:r>
                  </m:oMath>
                </a14:m>
                <a:r>
                  <a:rPr lang="en-US" dirty="0"/>
                  <a:t> to their current match </a:t>
                </a:r>
                <a14:m>
                  <m:oMath xmlns:m="http://schemas.openxmlformats.org/officeDocument/2006/math">
                    <m:r>
                      <a:rPr lang="en-US" b="1" i="1">
                        <a:latin typeface="Cambria Math" panose="02040503050406030204" pitchFamily="18" charset="0"/>
                      </a:rPr>
                      <m:t>𝒋</m:t>
                    </m:r>
                    <m:r>
                      <a:rPr lang="en-US" b="1" i="1" smtClean="0">
                        <a:latin typeface="Cambria Math" panose="02040503050406030204" pitchFamily="18" charset="0"/>
                      </a:rPr>
                      <m:t>′</m:t>
                    </m:r>
                  </m:oMath>
                </a14:m>
                <a:endParaRPr lang="en-US" dirty="0"/>
              </a:p>
              <a:p>
                <a:pPr marL="1314450" lvl="2" indent="-514350"/>
                <a14:m>
                  <m:oMath xmlns:m="http://schemas.openxmlformats.org/officeDocument/2006/math">
                    <m:r>
                      <a:rPr lang="en-US" b="1" i="1">
                        <a:latin typeface="Cambria Math" panose="02040503050406030204" pitchFamily="18" charset="0"/>
                      </a:rPr>
                      <m:t>𝒉</m:t>
                    </m:r>
                  </m:oMath>
                </a14:m>
                <a:r>
                  <a:rPr lang="en-US" dirty="0"/>
                  <a:t> and </a:t>
                </a:r>
                <a14:m>
                  <m:oMath xmlns:m="http://schemas.openxmlformats.org/officeDocument/2006/math">
                    <m:r>
                      <a:rPr lang="en-US" b="1" i="1">
                        <a:latin typeface="Cambria Math" panose="02040503050406030204" pitchFamily="18" charset="0"/>
                      </a:rPr>
                      <m:t>𝒋</m:t>
                    </m:r>
                  </m:oMath>
                </a14:m>
                <a:r>
                  <a:rPr lang="en-US" dirty="0"/>
                  <a:t> are engaged, </a:t>
                </a:r>
                <a14:m>
                  <m:oMath xmlns:m="http://schemas.openxmlformats.org/officeDocument/2006/math">
                    <m:r>
                      <a:rPr lang="en-US" b="1" i="1">
                        <a:latin typeface="Cambria Math" panose="02040503050406030204" pitchFamily="18" charset="0"/>
                      </a:rPr>
                      <m:t>𝒋</m:t>
                    </m:r>
                    <m:r>
                      <a:rPr lang="en-US" b="1" i="1" smtClean="0">
                        <a:latin typeface="Cambria Math" panose="02040503050406030204" pitchFamily="18" charset="0"/>
                      </a:rPr>
                      <m:t>′</m:t>
                    </m:r>
                  </m:oMath>
                </a14:m>
                <a:r>
                  <a:rPr lang="en-US" dirty="0"/>
                  <a:t> is unmatched</a:t>
                </a:r>
              </a:p>
              <a:p>
                <a:pPr marL="914400" lvl="1" indent="-514350"/>
                <a:r>
                  <a:rPr lang="en-US" dirty="0"/>
                  <a:t>Else:</a:t>
                </a:r>
                <a:r>
                  <a:rPr lang="en-US" i="1" dirty="0"/>
                  <a:t> </a:t>
                </a:r>
                <a14:m>
                  <m:oMath xmlns:m="http://schemas.openxmlformats.org/officeDocument/2006/math">
                    <m:r>
                      <a:rPr lang="en-US" b="1" i="1">
                        <a:latin typeface="Cambria Math" panose="02040503050406030204" pitchFamily="18" charset="0"/>
                      </a:rPr>
                      <m:t>𝒉</m:t>
                    </m:r>
                  </m:oMath>
                </a14:m>
                <a:r>
                  <a:rPr lang="en-US" i="1" dirty="0"/>
                  <a:t> </a:t>
                </a:r>
                <a:r>
                  <a:rPr lang="en-US" dirty="0"/>
                  <a:t>rejects</a:t>
                </a:r>
                <a:r>
                  <a:rPr lang="en-US" i="1" dirty="0"/>
                  <a:t> </a:t>
                </a:r>
                <a14:m>
                  <m:oMath xmlns:m="http://schemas.openxmlformats.org/officeDocument/2006/math">
                    <m:r>
                      <a:rPr lang="en-US" b="1" i="1">
                        <a:latin typeface="Cambria Math" panose="02040503050406030204" pitchFamily="18" charset="0"/>
                      </a:rPr>
                      <m:t>𝒋</m:t>
                    </m:r>
                  </m:oMath>
                </a14:m>
                <a:endParaRPr lang="en-US" i="1" dirty="0"/>
              </a:p>
              <a:p>
                <a:pPr marL="514350" indent="-514350">
                  <a:buFont typeface="+mj-lt"/>
                  <a:buAutoNum type="arabicPeriod"/>
                </a:pPr>
                <a:r>
                  <a:rPr lang="en-US" dirty="0"/>
                  <a:t>Return matched pairs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752600"/>
                <a:ext cx="5791200" cy="4373563"/>
              </a:xfrm>
              <a:blipFill>
                <a:blip r:embed="rId2"/>
                <a:stretch>
                  <a:fillRect l="-1053" t="-6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0EF1CB4-E483-7B47-92F7-AD1B89656069}"/>
              </a:ext>
            </a:extLst>
          </p:cNvPr>
          <p:cNvSpPr>
            <a:spLocks noGrp="1"/>
          </p:cNvSpPr>
          <p:nvPr>
            <p:ph type="sldNum" sz="quarter" idx="12"/>
          </p:nvPr>
        </p:nvSpPr>
        <p:spPr/>
        <p:txBody>
          <a:bodyPr/>
          <a:lstStyle/>
          <a:p>
            <a:fld id="{A2EF37A0-74FC-AB4F-AE4C-D9BFC6719E9F}" type="slidenum">
              <a:rPr lang="en-US" smtClean="0"/>
              <a:t>16</a:t>
            </a:fld>
            <a:endParaRPr lang="en-US"/>
          </a:p>
        </p:txBody>
      </p:sp>
      <p:pic>
        <p:nvPicPr>
          <p:cNvPr id="6" name="Picture 5" descr="A silhouette of a person running with a horse&#10;&#10;Description automatically generated with medium confidence">
            <a:extLst>
              <a:ext uri="{FF2B5EF4-FFF2-40B4-BE49-F238E27FC236}">
                <a16:creationId xmlns:a16="http://schemas.microsoft.com/office/drawing/2014/main" id="{8A8F0765-FC5D-4B05-81D3-12BEA876F1B5}"/>
              </a:ext>
            </a:extLst>
          </p:cNvPr>
          <p:cNvPicPr>
            <a:picLocks noChangeAspect="1"/>
          </p:cNvPicPr>
          <p:nvPr/>
        </p:nvPicPr>
        <p:blipFill>
          <a:blip r:embed="rId3"/>
          <a:stretch>
            <a:fillRect/>
          </a:stretch>
        </p:blipFill>
        <p:spPr>
          <a:xfrm>
            <a:off x="5408542" y="1669409"/>
            <a:ext cx="2576379" cy="1442248"/>
          </a:xfrm>
          <a:prstGeom prst="rect">
            <a:avLst/>
          </a:prstGeom>
        </p:spPr>
      </p:pic>
    </p:spTree>
    <p:extLst>
      <p:ext uri="{BB962C8B-B14F-4D97-AF65-F5344CB8AC3E}">
        <p14:creationId xmlns:p14="http://schemas.microsoft.com/office/powerpoint/2010/main" val="1375981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GS</a:t>
            </a:r>
          </a:p>
        </p:txBody>
      </p:sp>
      <p:graphicFrame>
        <p:nvGraphicFramePr>
          <p:cNvPr id="4" name="Content Placeholder 3"/>
          <p:cNvGraphicFramePr>
            <a:graphicFrameLocks noGrp="1"/>
          </p:cNvGraphicFramePr>
          <p:nvPr>
            <p:ph idx="1"/>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tc>
                <a:tc>
                  <a:txBody>
                    <a:bodyPr/>
                    <a:lstStyle/>
                    <a:p>
                      <a:r>
                        <a:rPr lang="en-US" sz="2400" dirty="0"/>
                        <a:t>Eve</a:t>
                      </a:r>
                    </a:p>
                  </a:txBody>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2"/>
                  </a:ext>
                </a:extLst>
              </a:tr>
            </a:tbl>
          </a:graphicData>
        </a:graphic>
      </p:graphicFrame>
      <p:sp>
        <p:nvSpPr>
          <p:cNvPr id="9" name="TextBox 8"/>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0" name="TextBox 9"/>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17</a:t>
            </a:fld>
            <a:endParaRPr lang="en-US"/>
          </a:p>
        </p:txBody>
      </p:sp>
      <p:pic>
        <p:nvPicPr>
          <p:cNvPr id="12" name="Picture 11" descr="Icon&#10;&#10;Description automatically generated">
            <a:extLst>
              <a:ext uri="{FF2B5EF4-FFF2-40B4-BE49-F238E27FC236}">
                <a16:creationId xmlns:a16="http://schemas.microsoft.com/office/drawing/2014/main" id="{D876D79A-D437-4441-878A-B217933E303F}"/>
              </a:ext>
            </a:extLst>
          </p:cNvPr>
          <p:cNvPicPr>
            <a:picLocks noChangeAspect="1"/>
          </p:cNvPicPr>
          <p:nvPr/>
        </p:nvPicPr>
        <p:blipFill>
          <a:blip r:embed="rId2"/>
          <a:stretch>
            <a:fillRect/>
          </a:stretch>
        </p:blipFill>
        <p:spPr>
          <a:xfrm>
            <a:off x="3256676" y="1463372"/>
            <a:ext cx="895874" cy="887730"/>
          </a:xfrm>
          <a:prstGeom prst="rect">
            <a:avLst/>
          </a:prstGeom>
        </p:spPr>
      </p:pic>
      <p:pic>
        <p:nvPicPr>
          <p:cNvPr id="14" name="Picture 13" descr="Icon&#10;&#10;Description automatically generated">
            <a:extLst>
              <a:ext uri="{FF2B5EF4-FFF2-40B4-BE49-F238E27FC236}">
                <a16:creationId xmlns:a16="http://schemas.microsoft.com/office/drawing/2014/main" id="{2A3BD49D-DBB5-4F76-A580-08EE9F570B37}"/>
              </a:ext>
            </a:extLst>
          </p:cNvPr>
          <p:cNvPicPr>
            <a:picLocks noChangeAspect="1"/>
          </p:cNvPicPr>
          <p:nvPr/>
        </p:nvPicPr>
        <p:blipFill>
          <a:blip r:embed="rId3"/>
          <a:stretch>
            <a:fillRect/>
          </a:stretch>
        </p:blipFill>
        <p:spPr>
          <a:xfrm>
            <a:off x="5228963" y="1468680"/>
            <a:ext cx="895874" cy="882422"/>
          </a:xfrm>
          <a:prstGeom prst="rect">
            <a:avLst/>
          </a:prstGeom>
        </p:spPr>
      </p:pic>
      <p:pic>
        <p:nvPicPr>
          <p:cNvPr id="16" name="Picture 15" descr="Icon&#10;&#10;Description automatically generated">
            <a:extLst>
              <a:ext uri="{FF2B5EF4-FFF2-40B4-BE49-F238E27FC236}">
                <a16:creationId xmlns:a16="http://schemas.microsoft.com/office/drawing/2014/main" id="{D51FB228-032E-401B-A9EB-4E77330F9684}"/>
              </a:ext>
            </a:extLst>
          </p:cNvPr>
          <p:cNvPicPr>
            <a:picLocks noChangeAspect="1"/>
          </p:cNvPicPr>
          <p:nvPr/>
        </p:nvPicPr>
        <p:blipFill>
          <a:blip r:embed="rId4"/>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2451053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GS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80507974"/>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solidFill>
                      <a:schemeClr val="accent2">
                        <a:lumMod val="60000"/>
                        <a:lumOff val="40000"/>
                      </a:schemeClr>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chemeClr val="accent2">
                        <a:lumMod val="60000"/>
                        <a:lumOff val="40000"/>
                      </a:schemeClr>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solidFill>
                      <a:schemeClr val="accent2">
                        <a:lumMod val="60000"/>
                        <a:lumOff val="40000"/>
                      </a:schemeClr>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3730954067"/>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solidFill>
                      <a:schemeClr val="accent2">
                        <a:lumMod val="60000"/>
                        <a:lumOff val="40000"/>
                      </a:schemeClr>
                    </a:solidFill>
                  </a:tcPr>
                </a:tc>
                <a:tc>
                  <a:txBody>
                    <a:bodyPr/>
                    <a:lstStyle/>
                    <a:p>
                      <a:r>
                        <a:rPr lang="en-US" sz="2400" dirty="0"/>
                        <a:t>Eve</a:t>
                      </a:r>
                    </a:p>
                  </a:txBody>
                  <a:tcPr>
                    <a:solidFill>
                      <a:schemeClr val="accent2">
                        <a:lumMod val="60000"/>
                        <a:lumOff val="40000"/>
                      </a:schemeClr>
                    </a:solidFill>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solidFill>
                      <a:schemeClr val="accent2">
                        <a:lumMod val="60000"/>
                        <a:lumOff val="40000"/>
                      </a:schemeClr>
                    </a:solidFill>
                  </a:tcPr>
                </a:tc>
                <a:tc>
                  <a:txBody>
                    <a:bodyPr/>
                    <a:lstStyle/>
                    <a:p>
                      <a:r>
                        <a:rPr lang="en-US" sz="2400" dirty="0"/>
                        <a:t>Eve</a:t>
                      </a:r>
                    </a:p>
                  </a:txBody>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2"/>
                  </a:ext>
                </a:extLst>
              </a:tr>
            </a:tbl>
          </a:graphicData>
        </a:graphic>
      </p:graphicFrame>
      <p:sp>
        <p:nvSpPr>
          <p:cNvPr id="9" name="TextBox 8"/>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0" name="TextBox 9"/>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18</a:t>
            </a:fld>
            <a:endParaRPr lang="en-US"/>
          </a:p>
        </p:txBody>
      </p:sp>
      <p:pic>
        <p:nvPicPr>
          <p:cNvPr id="12" name="Picture 11" descr="Icon&#10;&#10;Description automatically generated">
            <a:extLst>
              <a:ext uri="{FF2B5EF4-FFF2-40B4-BE49-F238E27FC236}">
                <a16:creationId xmlns:a16="http://schemas.microsoft.com/office/drawing/2014/main" id="{D876D79A-D437-4441-878A-B217933E303F}"/>
              </a:ext>
            </a:extLst>
          </p:cNvPr>
          <p:cNvPicPr>
            <a:picLocks noChangeAspect="1"/>
          </p:cNvPicPr>
          <p:nvPr/>
        </p:nvPicPr>
        <p:blipFill>
          <a:blip r:embed="rId2"/>
          <a:stretch>
            <a:fillRect/>
          </a:stretch>
        </p:blipFill>
        <p:spPr>
          <a:xfrm>
            <a:off x="3256676" y="1463372"/>
            <a:ext cx="895874" cy="887730"/>
          </a:xfrm>
          <a:prstGeom prst="rect">
            <a:avLst/>
          </a:prstGeom>
        </p:spPr>
      </p:pic>
      <p:pic>
        <p:nvPicPr>
          <p:cNvPr id="14" name="Picture 13" descr="Icon&#10;&#10;Description automatically generated">
            <a:extLst>
              <a:ext uri="{FF2B5EF4-FFF2-40B4-BE49-F238E27FC236}">
                <a16:creationId xmlns:a16="http://schemas.microsoft.com/office/drawing/2014/main" id="{2A3BD49D-DBB5-4F76-A580-08EE9F570B37}"/>
              </a:ext>
            </a:extLst>
          </p:cNvPr>
          <p:cNvPicPr>
            <a:picLocks noChangeAspect="1"/>
          </p:cNvPicPr>
          <p:nvPr/>
        </p:nvPicPr>
        <p:blipFill>
          <a:blip r:embed="rId3"/>
          <a:stretch>
            <a:fillRect/>
          </a:stretch>
        </p:blipFill>
        <p:spPr>
          <a:xfrm>
            <a:off x="5228963" y="1468680"/>
            <a:ext cx="895874" cy="882422"/>
          </a:xfrm>
          <a:prstGeom prst="rect">
            <a:avLst/>
          </a:prstGeom>
        </p:spPr>
      </p:pic>
      <p:pic>
        <p:nvPicPr>
          <p:cNvPr id="16" name="Picture 15" descr="Icon&#10;&#10;Description automatically generated">
            <a:extLst>
              <a:ext uri="{FF2B5EF4-FFF2-40B4-BE49-F238E27FC236}">
                <a16:creationId xmlns:a16="http://schemas.microsoft.com/office/drawing/2014/main" id="{D51FB228-032E-401B-A9EB-4E77330F9684}"/>
              </a:ext>
            </a:extLst>
          </p:cNvPr>
          <p:cNvPicPr>
            <a:picLocks noChangeAspect="1"/>
          </p:cNvPicPr>
          <p:nvPr/>
        </p:nvPicPr>
        <p:blipFill>
          <a:blip r:embed="rId4"/>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1352877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GS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91961418"/>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solidFill>
                      <a:srgbClr val="9BBB59"/>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rgbClr val="9BBB59"/>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solidFill>
                      <a:srgbClr val="C0504D"/>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848301984"/>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solidFill>
                      <a:srgbClr val="9BBB59"/>
                    </a:solidFill>
                  </a:tcPr>
                </a:tc>
                <a:tc>
                  <a:txBody>
                    <a:bodyPr/>
                    <a:lstStyle/>
                    <a:p>
                      <a:r>
                        <a:rPr lang="en-US" sz="2400" dirty="0"/>
                        <a:t>Eve</a:t>
                      </a:r>
                    </a:p>
                  </a:txBody>
                  <a:tcPr>
                    <a:solidFill>
                      <a:srgbClr val="C0504D"/>
                    </a:solidFill>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Eve</a:t>
                      </a:r>
                    </a:p>
                  </a:txBody>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2"/>
                  </a:ext>
                </a:extLst>
              </a:tr>
            </a:tbl>
          </a:graphicData>
        </a:graphic>
      </p:graphicFrame>
      <p:sp>
        <p:nvSpPr>
          <p:cNvPr id="9" name="TextBox 8"/>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0" name="TextBox 9"/>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19</a:t>
            </a:fld>
            <a:endParaRPr lang="en-US"/>
          </a:p>
        </p:txBody>
      </p:sp>
      <p:pic>
        <p:nvPicPr>
          <p:cNvPr id="12" name="Picture 11" descr="Icon&#10;&#10;Description automatically generated">
            <a:extLst>
              <a:ext uri="{FF2B5EF4-FFF2-40B4-BE49-F238E27FC236}">
                <a16:creationId xmlns:a16="http://schemas.microsoft.com/office/drawing/2014/main" id="{D876D79A-D437-4441-878A-B217933E303F}"/>
              </a:ext>
            </a:extLst>
          </p:cNvPr>
          <p:cNvPicPr>
            <a:picLocks noChangeAspect="1"/>
          </p:cNvPicPr>
          <p:nvPr/>
        </p:nvPicPr>
        <p:blipFill>
          <a:blip r:embed="rId2"/>
          <a:stretch>
            <a:fillRect/>
          </a:stretch>
        </p:blipFill>
        <p:spPr>
          <a:xfrm>
            <a:off x="3256676" y="1463372"/>
            <a:ext cx="895874" cy="887730"/>
          </a:xfrm>
          <a:prstGeom prst="rect">
            <a:avLst/>
          </a:prstGeom>
        </p:spPr>
      </p:pic>
      <p:pic>
        <p:nvPicPr>
          <p:cNvPr id="14" name="Picture 13" descr="Icon&#10;&#10;Description automatically generated">
            <a:extLst>
              <a:ext uri="{FF2B5EF4-FFF2-40B4-BE49-F238E27FC236}">
                <a16:creationId xmlns:a16="http://schemas.microsoft.com/office/drawing/2014/main" id="{2A3BD49D-DBB5-4F76-A580-08EE9F570B37}"/>
              </a:ext>
            </a:extLst>
          </p:cNvPr>
          <p:cNvPicPr>
            <a:picLocks noChangeAspect="1"/>
          </p:cNvPicPr>
          <p:nvPr/>
        </p:nvPicPr>
        <p:blipFill>
          <a:blip r:embed="rId3"/>
          <a:stretch>
            <a:fillRect/>
          </a:stretch>
        </p:blipFill>
        <p:spPr>
          <a:xfrm>
            <a:off x="5228963" y="1468680"/>
            <a:ext cx="895874" cy="882422"/>
          </a:xfrm>
          <a:prstGeom prst="rect">
            <a:avLst/>
          </a:prstGeom>
        </p:spPr>
      </p:pic>
      <p:pic>
        <p:nvPicPr>
          <p:cNvPr id="16" name="Picture 15" descr="Icon&#10;&#10;Description automatically generated">
            <a:extLst>
              <a:ext uri="{FF2B5EF4-FFF2-40B4-BE49-F238E27FC236}">
                <a16:creationId xmlns:a16="http://schemas.microsoft.com/office/drawing/2014/main" id="{D51FB228-032E-401B-A9EB-4E77330F9684}"/>
              </a:ext>
            </a:extLst>
          </p:cNvPr>
          <p:cNvPicPr>
            <a:picLocks noChangeAspect="1"/>
          </p:cNvPicPr>
          <p:nvPr/>
        </p:nvPicPr>
        <p:blipFill>
          <a:blip r:embed="rId4"/>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1515580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14302"/>
            <a:ext cx="8989454" cy="1029397"/>
          </a:xfrm>
        </p:spPr>
        <p:txBody>
          <a:bodyPr>
            <a:normAutofit fontScale="90000"/>
          </a:bodyPr>
          <a:lstStyle/>
          <a:p>
            <a:pPr algn="ctr"/>
            <a:r>
              <a:rPr lang="en-US" dirty="0"/>
              <a:t>This class:</a:t>
            </a:r>
            <a:br>
              <a:rPr lang="en-US" dirty="0"/>
            </a:br>
            <a:r>
              <a:rPr lang="en-US" dirty="0"/>
              <a:t>Matching &amp; Maybe the NRMP</a:t>
            </a:r>
            <a:endParaRPr lang="en-US" i="1" dirty="0">
              <a:solidFill>
                <a:schemeClr val="bg1">
                  <a:lumMod val="50000"/>
                </a:schemeClr>
              </a:solidFill>
            </a:endParaRPr>
          </a:p>
        </p:txBody>
      </p:sp>
      <p:sp>
        <p:nvSpPr>
          <p:cNvPr id="5" name="Slide Number Placeholder 4"/>
          <p:cNvSpPr>
            <a:spLocks noGrp="1"/>
          </p:cNvSpPr>
          <p:nvPr>
            <p:ph type="sldNum" sz="quarter" idx="12"/>
          </p:nvPr>
        </p:nvSpPr>
        <p:spPr/>
        <p:txBody>
          <a:bodyPr/>
          <a:lstStyle/>
          <a:p>
            <a:fld id="{A2EF37A0-74FC-AB4F-AE4C-D9BFC6719E9F}" type="slidenum">
              <a:rPr lang="en-US" smtClean="0"/>
              <a:t>2</a:t>
            </a:fld>
            <a:endParaRPr lang="en-US"/>
          </a:p>
        </p:txBody>
      </p:sp>
    </p:spTree>
    <p:extLst>
      <p:ext uri="{BB962C8B-B14F-4D97-AF65-F5344CB8AC3E}">
        <p14:creationId xmlns:p14="http://schemas.microsoft.com/office/powerpoint/2010/main" val="1796918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GS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69545059"/>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solidFill>
                      <a:srgbClr val="9BBB59"/>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rgbClr val="9BBB59"/>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solidFill>
                      <a:srgbClr val="C0504D"/>
                    </a:solidFill>
                  </a:tcPr>
                </a:tc>
                <a:tc>
                  <a:txBody>
                    <a:bodyPr/>
                    <a:lstStyle/>
                    <a:p>
                      <a:r>
                        <a:rPr lang="en-US" sz="2400" dirty="0"/>
                        <a:t>Spirit</a:t>
                      </a:r>
                    </a:p>
                  </a:txBody>
                  <a:tcPr>
                    <a:solidFill>
                      <a:schemeClr val="accent2">
                        <a:lumMod val="60000"/>
                        <a:lumOff val="40000"/>
                      </a:schemeClr>
                    </a:solidFill>
                  </a:tcPr>
                </a:tc>
                <a:tc>
                  <a:txBody>
                    <a:bodyPr/>
                    <a:lstStyle/>
                    <a:p>
                      <a:r>
                        <a:rPr lang="en-US" sz="2400" dirty="0" err="1"/>
                        <a:t>Swiftwind</a:t>
                      </a:r>
                      <a:endParaRPr lang="en-US" sz="2400" dirty="0"/>
                    </a:p>
                  </a:txBody>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2733810048"/>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solidFill>
                      <a:srgbClr val="9BBB59"/>
                    </a:solidFill>
                  </a:tcPr>
                </a:tc>
                <a:tc>
                  <a:txBody>
                    <a:bodyPr/>
                    <a:lstStyle/>
                    <a:p>
                      <a:r>
                        <a:rPr lang="en-US" sz="2400" dirty="0"/>
                        <a:t>Eve</a:t>
                      </a:r>
                    </a:p>
                  </a:txBody>
                  <a:tcPr>
                    <a:solidFill>
                      <a:srgbClr val="C0504D"/>
                    </a:solidFill>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Eve</a:t>
                      </a:r>
                    </a:p>
                  </a:txBody>
                  <a:tcPr>
                    <a:solidFill>
                      <a:schemeClr val="accent2">
                        <a:lumMod val="60000"/>
                        <a:lumOff val="40000"/>
                      </a:schemeClr>
                    </a:solidFill>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2"/>
                  </a:ext>
                </a:extLst>
              </a:tr>
            </a:tbl>
          </a:graphicData>
        </a:graphic>
      </p:graphicFrame>
      <p:sp>
        <p:nvSpPr>
          <p:cNvPr id="9" name="TextBox 8"/>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0" name="TextBox 9"/>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20</a:t>
            </a:fld>
            <a:endParaRPr lang="en-US"/>
          </a:p>
        </p:txBody>
      </p:sp>
      <p:pic>
        <p:nvPicPr>
          <p:cNvPr id="12" name="Picture 11" descr="Icon&#10;&#10;Description automatically generated">
            <a:extLst>
              <a:ext uri="{FF2B5EF4-FFF2-40B4-BE49-F238E27FC236}">
                <a16:creationId xmlns:a16="http://schemas.microsoft.com/office/drawing/2014/main" id="{D876D79A-D437-4441-878A-B217933E303F}"/>
              </a:ext>
            </a:extLst>
          </p:cNvPr>
          <p:cNvPicPr>
            <a:picLocks noChangeAspect="1"/>
          </p:cNvPicPr>
          <p:nvPr/>
        </p:nvPicPr>
        <p:blipFill>
          <a:blip r:embed="rId2"/>
          <a:stretch>
            <a:fillRect/>
          </a:stretch>
        </p:blipFill>
        <p:spPr>
          <a:xfrm>
            <a:off x="3256676" y="1463372"/>
            <a:ext cx="895874" cy="887730"/>
          </a:xfrm>
          <a:prstGeom prst="rect">
            <a:avLst/>
          </a:prstGeom>
        </p:spPr>
      </p:pic>
      <p:pic>
        <p:nvPicPr>
          <p:cNvPr id="14" name="Picture 13" descr="Icon&#10;&#10;Description automatically generated">
            <a:extLst>
              <a:ext uri="{FF2B5EF4-FFF2-40B4-BE49-F238E27FC236}">
                <a16:creationId xmlns:a16="http://schemas.microsoft.com/office/drawing/2014/main" id="{2A3BD49D-DBB5-4F76-A580-08EE9F570B37}"/>
              </a:ext>
            </a:extLst>
          </p:cNvPr>
          <p:cNvPicPr>
            <a:picLocks noChangeAspect="1"/>
          </p:cNvPicPr>
          <p:nvPr/>
        </p:nvPicPr>
        <p:blipFill>
          <a:blip r:embed="rId3"/>
          <a:stretch>
            <a:fillRect/>
          </a:stretch>
        </p:blipFill>
        <p:spPr>
          <a:xfrm>
            <a:off x="5228963" y="1468680"/>
            <a:ext cx="895874" cy="882422"/>
          </a:xfrm>
          <a:prstGeom prst="rect">
            <a:avLst/>
          </a:prstGeom>
        </p:spPr>
      </p:pic>
      <p:pic>
        <p:nvPicPr>
          <p:cNvPr id="16" name="Picture 15" descr="Icon&#10;&#10;Description automatically generated">
            <a:extLst>
              <a:ext uri="{FF2B5EF4-FFF2-40B4-BE49-F238E27FC236}">
                <a16:creationId xmlns:a16="http://schemas.microsoft.com/office/drawing/2014/main" id="{D51FB228-032E-401B-A9EB-4E77330F9684}"/>
              </a:ext>
            </a:extLst>
          </p:cNvPr>
          <p:cNvPicPr>
            <a:picLocks noChangeAspect="1"/>
          </p:cNvPicPr>
          <p:nvPr/>
        </p:nvPicPr>
        <p:blipFill>
          <a:blip r:embed="rId4"/>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2828737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GS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94796822"/>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solidFill>
                      <a:srgbClr val="9BBB59"/>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rgbClr val="9BBB59"/>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solidFill>
                      <a:srgbClr val="C0504D"/>
                    </a:solidFill>
                  </a:tcPr>
                </a:tc>
                <a:tc>
                  <a:txBody>
                    <a:bodyPr/>
                    <a:lstStyle/>
                    <a:p>
                      <a:r>
                        <a:rPr lang="en-US" sz="2400" dirty="0"/>
                        <a:t>Spirit</a:t>
                      </a:r>
                    </a:p>
                  </a:txBody>
                  <a:tcPr>
                    <a:solidFill>
                      <a:srgbClr val="C0504D"/>
                    </a:solidFill>
                  </a:tcPr>
                </a:tc>
                <a:tc>
                  <a:txBody>
                    <a:bodyPr/>
                    <a:lstStyle/>
                    <a:p>
                      <a:r>
                        <a:rPr lang="en-US" sz="2400" dirty="0" err="1"/>
                        <a:t>Swiftwind</a:t>
                      </a:r>
                      <a:endParaRPr lang="en-US" sz="2400" dirty="0"/>
                    </a:p>
                  </a:txBody>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4205937801"/>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solidFill>
                      <a:srgbClr val="9BBB59"/>
                    </a:solidFill>
                  </a:tcPr>
                </a:tc>
                <a:tc>
                  <a:txBody>
                    <a:bodyPr/>
                    <a:lstStyle/>
                    <a:p>
                      <a:r>
                        <a:rPr lang="en-US" sz="2400" dirty="0"/>
                        <a:t>Eve</a:t>
                      </a:r>
                    </a:p>
                  </a:txBody>
                  <a:tcPr>
                    <a:solidFill>
                      <a:srgbClr val="C0504D"/>
                    </a:solidFill>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Eve</a:t>
                      </a:r>
                    </a:p>
                  </a:txBody>
                  <a:tcPr>
                    <a:solidFill>
                      <a:srgbClr val="C0504D"/>
                    </a:solidFill>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2"/>
                  </a:ext>
                </a:extLst>
              </a:tr>
            </a:tbl>
          </a:graphicData>
        </a:graphic>
      </p:graphicFrame>
      <p:sp>
        <p:nvSpPr>
          <p:cNvPr id="9" name="TextBox 8"/>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0" name="TextBox 9"/>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21</a:t>
            </a:fld>
            <a:endParaRPr lang="en-US"/>
          </a:p>
        </p:txBody>
      </p:sp>
      <p:pic>
        <p:nvPicPr>
          <p:cNvPr id="12" name="Picture 11" descr="Icon&#10;&#10;Description automatically generated">
            <a:extLst>
              <a:ext uri="{FF2B5EF4-FFF2-40B4-BE49-F238E27FC236}">
                <a16:creationId xmlns:a16="http://schemas.microsoft.com/office/drawing/2014/main" id="{D876D79A-D437-4441-878A-B217933E303F}"/>
              </a:ext>
            </a:extLst>
          </p:cNvPr>
          <p:cNvPicPr>
            <a:picLocks noChangeAspect="1"/>
          </p:cNvPicPr>
          <p:nvPr/>
        </p:nvPicPr>
        <p:blipFill>
          <a:blip r:embed="rId2"/>
          <a:stretch>
            <a:fillRect/>
          </a:stretch>
        </p:blipFill>
        <p:spPr>
          <a:xfrm>
            <a:off x="3256676" y="1463372"/>
            <a:ext cx="895874" cy="887730"/>
          </a:xfrm>
          <a:prstGeom prst="rect">
            <a:avLst/>
          </a:prstGeom>
        </p:spPr>
      </p:pic>
      <p:pic>
        <p:nvPicPr>
          <p:cNvPr id="14" name="Picture 13" descr="Icon&#10;&#10;Description automatically generated">
            <a:extLst>
              <a:ext uri="{FF2B5EF4-FFF2-40B4-BE49-F238E27FC236}">
                <a16:creationId xmlns:a16="http://schemas.microsoft.com/office/drawing/2014/main" id="{2A3BD49D-DBB5-4F76-A580-08EE9F570B37}"/>
              </a:ext>
            </a:extLst>
          </p:cNvPr>
          <p:cNvPicPr>
            <a:picLocks noChangeAspect="1"/>
          </p:cNvPicPr>
          <p:nvPr/>
        </p:nvPicPr>
        <p:blipFill>
          <a:blip r:embed="rId3"/>
          <a:stretch>
            <a:fillRect/>
          </a:stretch>
        </p:blipFill>
        <p:spPr>
          <a:xfrm>
            <a:off x="5228963" y="1468680"/>
            <a:ext cx="895874" cy="882422"/>
          </a:xfrm>
          <a:prstGeom prst="rect">
            <a:avLst/>
          </a:prstGeom>
        </p:spPr>
      </p:pic>
      <p:pic>
        <p:nvPicPr>
          <p:cNvPr id="16" name="Picture 15" descr="Icon&#10;&#10;Description automatically generated">
            <a:extLst>
              <a:ext uri="{FF2B5EF4-FFF2-40B4-BE49-F238E27FC236}">
                <a16:creationId xmlns:a16="http://schemas.microsoft.com/office/drawing/2014/main" id="{D51FB228-032E-401B-A9EB-4E77330F9684}"/>
              </a:ext>
            </a:extLst>
          </p:cNvPr>
          <p:cNvPicPr>
            <a:picLocks noChangeAspect="1"/>
          </p:cNvPicPr>
          <p:nvPr/>
        </p:nvPicPr>
        <p:blipFill>
          <a:blip r:embed="rId4"/>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1205918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GS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2107416"/>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solidFill>
                      <a:srgbClr val="9BBB59"/>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rgbClr val="9BBB59"/>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solidFill>
                      <a:srgbClr val="C0504D"/>
                    </a:solidFill>
                  </a:tcPr>
                </a:tc>
                <a:tc>
                  <a:txBody>
                    <a:bodyPr/>
                    <a:lstStyle/>
                    <a:p>
                      <a:r>
                        <a:rPr lang="en-US" sz="2400" dirty="0"/>
                        <a:t>Spirit</a:t>
                      </a:r>
                    </a:p>
                  </a:txBody>
                  <a:tcPr>
                    <a:solidFill>
                      <a:srgbClr val="C0504D"/>
                    </a:solidFill>
                  </a:tcPr>
                </a:tc>
                <a:tc>
                  <a:txBody>
                    <a:bodyPr/>
                    <a:lstStyle/>
                    <a:p>
                      <a:r>
                        <a:rPr lang="en-US" sz="2400" dirty="0" err="1"/>
                        <a:t>Swiftwind</a:t>
                      </a:r>
                      <a:endParaRPr lang="en-US" sz="2400" dirty="0"/>
                    </a:p>
                  </a:txBody>
                  <a:tcPr>
                    <a:solidFill>
                      <a:schemeClr val="accent2">
                        <a:lumMod val="60000"/>
                        <a:lumOff val="40000"/>
                      </a:schemeClr>
                    </a:solidFill>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1781291656"/>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solidFill>
                      <a:srgbClr val="9BBB59"/>
                    </a:solidFill>
                  </a:tcPr>
                </a:tc>
                <a:tc>
                  <a:txBody>
                    <a:bodyPr/>
                    <a:lstStyle/>
                    <a:p>
                      <a:r>
                        <a:rPr lang="en-US" sz="2400" dirty="0"/>
                        <a:t>Eve</a:t>
                      </a:r>
                    </a:p>
                  </a:txBody>
                  <a:tcPr>
                    <a:solidFill>
                      <a:srgbClr val="C0504D"/>
                    </a:solidFill>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Eve</a:t>
                      </a:r>
                    </a:p>
                  </a:txBody>
                  <a:tcPr>
                    <a:solidFill>
                      <a:srgbClr val="C0504D"/>
                    </a:solidFill>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solidFill>
                      <a:schemeClr val="accent2">
                        <a:lumMod val="60000"/>
                        <a:lumOff val="40000"/>
                      </a:schemeClr>
                    </a:solidFill>
                  </a:tcPr>
                </a:tc>
                <a:extLst>
                  <a:ext uri="{0D108BD9-81ED-4DB2-BD59-A6C34878D82A}">
                    <a16:rowId xmlns:a16="http://schemas.microsoft.com/office/drawing/2014/main" val="10002"/>
                  </a:ext>
                </a:extLst>
              </a:tr>
            </a:tbl>
          </a:graphicData>
        </a:graphic>
      </p:graphicFrame>
      <p:sp>
        <p:nvSpPr>
          <p:cNvPr id="9" name="TextBox 8"/>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0" name="TextBox 9"/>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22</a:t>
            </a:fld>
            <a:endParaRPr lang="en-US"/>
          </a:p>
        </p:txBody>
      </p:sp>
      <p:pic>
        <p:nvPicPr>
          <p:cNvPr id="12" name="Picture 11" descr="Icon&#10;&#10;Description automatically generated">
            <a:extLst>
              <a:ext uri="{FF2B5EF4-FFF2-40B4-BE49-F238E27FC236}">
                <a16:creationId xmlns:a16="http://schemas.microsoft.com/office/drawing/2014/main" id="{D876D79A-D437-4441-878A-B217933E303F}"/>
              </a:ext>
            </a:extLst>
          </p:cNvPr>
          <p:cNvPicPr>
            <a:picLocks noChangeAspect="1"/>
          </p:cNvPicPr>
          <p:nvPr/>
        </p:nvPicPr>
        <p:blipFill>
          <a:blip r:embed="rId2"/>
          <a:stretch>
            <a:fillRect/>
          </a:stretch>
        </p:blipFill>
        <p:spPr>
          <a:xfrm>
            <a:off x="3256676" y="1463372"/>
            <a:ext cx="895874" cy="887730"/>
          </a:xfrm>
          <a:prstGeom prst="rect">
            <a:avLst/>
          </a:prstGeom>
        </p:spPr>
      </p:pic>
      <p:pic>
        <p:nvPicPr>
          <p:cNvPr id="14" name="Picture 13" descr="Icon&#10;&#10;Description automatically generated">
            <a:extLst>
              <a:ext uri="{FF2B5EF4-FFF2-40B4-BE49-F238E27FC236}">
                <a16:creationId xmlns:a16="http://schemas.microsoft.com/office/drawing/2014/main" id="{2A3BD49D-DBB5-4F76-A580-08EE9F570B37}"/>
              </a:ext>
            </a:extLst>
          </p:cNvPr>
          <p:cNvPicPr>
            <a:picLocks noChangeAspect="1"/>
          </p:cNvPicPr>
          <p:nvPr/>
        </p:nvPicPr>
        <p:blipFill>
          <a:blip r:embed="rId3"/>
          <a:stretch>
            <a:fillRect/>
          </a:stretch>
        </p:blipFill>
        <p:spPr>
          <a:xfrm>
            <a:off x="5228963" y="1468680"/>
            <a:ext cx="895874" cy="882422"/>
          </a:xfrm>
          <a:prstGeom prst="rect">
            <a:avLst/>
          </a:prstGeom>
        </p:spPr>
      </p:pic>
      <p:pic>
        <p:nvPicPr>
          <p:cNvPr id="16" name="Picture 15" descr="Icon&#10;&#10;Description automatically generated">
            <a:extLst>
              <a:ext uri="{FF2B5EF4-FFF2-40B4-BE49-F238E27FC236}">
                <a16:creationId xmlns:a16="http://schemas.microsoft.com/office/drawing/2014/main" id="{D51FB228-032E-401B-A9EB-4E77330F9684}"/>
              </a:ext>
            </a:extLst>
          </p:cNvPr>
          <p:cNvPicPr>
            <a:picLocks noChangeAspect="1"/>
          </p:cNvPicPr>
          <p:nvPr/>
        </p:nvPicPr>
        <p:blipFill>
          <a:blip r:embed="rId4"/>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3058481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GS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672810"/>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solidFill>
                      <a:srgbClr val="9BBB59"/>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rgbClr val="9BBB59"/>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solidFill>
                      <a:srgbClr val="C0504D"/>
                    </a:solidFill>
                  </a:tcPr>
                </a:tc>
                <a:tc>
                  <a:txBody>
                    <a:bodyPr/>
                    <a:lstStyle/>
                    <a:p>
                      <a:r>
                        <a:rPr lang="en-US" sz="2400" dirty="0"/>
                        <a:t>Spirit</a:t>
                      </a:r>
                    </a:p>
                  </a:txBody>
                  <a:tcPr>
                    <a:solidFill>
                      <a:srgbClr val="C0504D"/>
                    </a:solidFill>
                  </a:tcPr>
                </a:tc>
                <a:tc>
                  <a:txBody>
                    <a:bodyPr/>
                    <a:lstStyle/>
                    <a:p>
                      <a:r>
                        <a:rPr lang="en-US" sz="2400" dirty="0" err="1"/>
                        <a:t>Swiftwind</a:t>
                      </a:r>
                      <a:endParaRPr lang="en-US" sz="2400" dirty="0"/>
                    </a:p>
                  </a:txBody>
                  <a:tcPr>
                    <a:solidFill>
                      <a:srgbClr val="9BBB59"/>
                    </a:solidFill>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2515124096"/>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solidFill>
                      <a:srgbClr val="9BBB59"/>
                    </a:solidFill>
                  </a:tcPr>
                </a:tc>
                <a:tc>
                  <a:txBody>
                    <a:bodyPr/>
                    <a:lstStyle/>
                    <a:p>
                      <a:r>
                        <a:rPr lang="en-US" sz="2400" dirty="0"/>
                        <a:t>Eve</a:t>
                      </a:r>
                    </a:p>
                  </a:txBody>
                  <a:tcPr>
                    <a:solidFill>
                      <a:srgbClr val="C0504D"/>
                    </a:solidFill>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Eve</a:t>
                      </a:r>
                    </a:p>
                  </a:txBody>
                  <a:tcPr>
                    <a:solidFill>
                      <a:srgbClr val="C0504D"/>
                    </a:solidFill>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solidFill>
                      <a:srgbClr val="9BBB59"/>
                    </a:solidFill>
                  </a:tcPr>
                </a:tc>
                <a:extLst>
                  <a:ext uri="{0D108BD9-81ED-4DB2-BD59-A6C34878D82A}">
                    <a16:rowId xmlns:a16="http://schemas.microsoft.com/office/drawing/2014/main" val="10002"/>
                  </a:ext>
                </a:extLst>
              </a:tr>
            </a:tbl>
          </a:graphicData>
        </a:graphic>
      </p:graphicFrame>
      <p:sp>
        <p:nvSpPr>
          <p:cNvPr id="9" name="TextBox 8"/>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0" name="TextBox 9"/>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23</a:t>
            </a:fld>
            <a:endParaRPr lang="en-US"/>
          </a:p>
        </p:txBody>
      </p:sp>
      <p:pic>
        <p:nvPicPr>
          <p:cNvPr id="12" name="Picture 11" descr="Icon&#10;&#10;Description automatically generated">
            <a:extLst>
              <a:ext uri="{FF2B5EF4-FFF2-40B4-BE49-F238E27FC236}">
                <a16:creationId xmlns:a16="http://schemas.microsoft.com/office/drawing/2014/main" id="{D876D79A-D437-4441-878A-B217933E303F}"/>
              </a:ext>
            </a:extLst>
          </p:cNvPr>
          <p:cNvPicPr>
            <a:picLocks noChangeAspect="1"/>
          </p:cNvPicPr>
          <p:nvPr/>
        </p:nvPicPr>
        <p:blipFill>
          <a:blip r:embed="rId2"/>
          <a:stretch>
            <a:fillRect/>
          </a:stretch>
        </p:blipFill>
        <p:spPr>
          <a:xfrm>
            <a:off x="3256676" y="1463372"/>
            <a:ext cx="895874" cy="887730"/>
          </a:xfrm>
          <a:prstGeom prst="rect">
            <a:avLst/>
          </a:prstGeom>
        </p:spPr>
      </p:pic>
      <p:pic>
        <p:nvPicPr>
          <p:cNvPr id="14" name="Picture 13" descr="Icon&#10;&#10;Description automatically generated">
            <a:extLst>
              <a:ext uri="{FF2B5EF4-FFF2-40B4-BE49-F238E27FC236}">
                <a16:creationId xmlns:a16="http://schemas.microsoft.com/office/drawing/2014/main" id="{2A3BD49D-DBB5-4F76-A580-08EE9F570B37}"/>
              </a:ext>
            </a:extLst>
          </p:cNvPr>
          <p:cNvPicPr>
            <a:picLocks noChangeAspect="1"/>
          </p:cNvPicPr>
          <p:nvPr/>
        </p:nvPicPr>
        <p:blipFill>
          <a:blip r:embed="rId3"/>
          <a:stretch>
            <a:fillRect/>
          </a:stretch>
        </p:blipFill>
        <p:spPr>
          <a:xfrm>
            <a:off x="5228963" y="1468680"/>
            <a:ext cx="895874" cy="882422"/>
          </a:xfrm>
          <a:prstGeom prst="rect">
            <a:avLst/>
          </a:prstGeom>
        </p:spPr>
      </p:pic>
      <p:pic>
        <p:nvPicPr>
          <p:cNvPr id="16" name="Picture 15" descr="Icon&#10;&#10;Description automatically generated">
            <a:extLst>
              <a:ext uri="{FF2B5EF4-FFF2-40B4-BE49-F238E27FC236}">
                <a16:creationId xmlns:a16="http://schemas.microsoft.com/office/drawing/2014/main" id="{D51FB228-032E-401B-A9EB-4E77330F9684}"/>
              </a:ext>
            </a:extLst>
          </p:cNvPr>
          <p:cNvPicPr>
            <a:picLocks noChangeAspect="1"/>
          </p:cNvPicPr>
          <p:nvPr/>
        </p:nvPicPr>
        <p:blipFill>
          <a:blip r:embed="rId4"/>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2347545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04800" y="228600"/>
            <a:ext cx="8534400" cy="18288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4000" b="1" dirty="0"/>
              <a:t>Claim</a:t>
            </a:r>
            <a:endParaRPr lang="en-US" sz="3200" b="1" dirty="0"/>
          </a:p>
          <a:p>
            <a:pPr algn="ctr"/>
            <a:r>
              <a:rPr lang="en-US" sz="3200" dirty="0"/>
              <a:t>GS terminates in polynomial time (at most n</a:t>
            </a:r>
            <a:r>
              <a:rPr lang="en-US" sz="3200" baseline="30000" dirty="0"/>
              <a:t>2</a:t>
            </a:r>
            <a:r>
              <a:rPr lang="en-US" sz="3200" dirty="0"/>
              <a:t> iterations of the outer loop)</a:t>
            </a:r>
          </a:p>
        </p:txBody>
      </p:sp>
      <p:sp>
        <p:nvSpPr>
          <p:cNvPr id="6" name="Rounded Rectangle 5"/>
          <p:cNvSpPr/>
          <p:nvPr/>
        </p:nvSpPr>
        <p:spPr>
          <a:xfrm>
            <a:off x="304800" y="2362200"/>
            <a:ext cx="8534400" cy="42672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800" b="1" dirty="0"/>
              <a:t>Proof:</a:t>
            </a:r>
          </a:p>
          <a:p>
            <a:pPr marL="457200" indent="-457200">
              <a:buFont typeface="Arial"/>
              <a:buChar char="•"/>
            </a:pPr>
            <a:r>
              <a:rPr lang="en-US" sz="2800" dirty="0"/>
              <a:t>Each iteration, one jockey proposes to someone to whom they have never proposed before</a:t>
            </a:r>
          </a:p>
          <a:p>
            <a:pPr marL="457200" indent="-457200">
              <a:buFont typeface="Arial"/>
              <a:buChar char="•"/>
            </a:pPr>
            <a:r>
              <a:rPr lang="en-US" sz="2800" i="1" dirty="0"/>
              <a:t>n</a:t>
            </a:r>
            <a:r>
              <a:rPr lang="en-US" sz="2800" dirty="0"/>
              <a:t> horses, </a:t>
            </a:r>
            <a:r>
              <a:rPr lang="en-US" sz="2800" i="1" dirty="0"/>
              <a:t>n</a:t>
            </a:r>
            <a:r>
              <a:rPr lang="en-US" sz="2800" dirty="0"/>
              <a:t> jockeys </a:t>
            </a:r>
            <a:r>
              <a:rPr lang="en-US" sz="2800" dirty="0">
                <a:sym typeface="Wingdings"/>
              </a:rPr>
              <a:t> </a:t>
            </a:r>
            <a:r>
              <a:rPr lang="en-US" sz="2800" i="1" dirty="0" err="1">
                <a:sym typeface="Wingdings"/>
              </a:rPr>
              <a:t>n</a:t>
            </a:r>
            <a:r>
              <a:rPr lang="en-US" sz="2800" dirty="0" err="1">
                <a:latin typeface="ＭＳ ゴシック"/>
                <a:ea typeface="ＭＳ ゴシック"/>
                <a:cs typeface="ＭＳ ゴシック"/>
                <a:sym typeface="Wingdings"/>
              </a:rPr>
              <a:t>×</a:t>
            </a:r>
            <a:r>
              <a:rPr lang="en-US" sz="2800" i="1" dirty="0" err="1">
                <a:ea typeface="ＭＳ ゴシック"/>
                <a:cs typeface="ＭＳ ゴシック"/>
                <a:sym typeface="Wingdings"/>
              </a:rPr>
              <a:t>n</a:t>
            </a:r>
            <a:r>
              <a:rPr lang="en-US" sz="2800" i="1" dirty="0">
                <a:ea typeface="ＭＳ ゴシック"/>
                <a:cs typeface="ＭＳ ゴシック"/>
                <a:sym typeface="Wingdings"/>
              </a:rPr>
              <a:t> </a:t>
            </a:r>
            <a:r>
              <a:rPr lang="en-US" sz="2800" dirty="0">
                <a:ea typeface="ＭＳ ゴシック"/>
                <a:cs typeface="ＭＳ ゴシック"/>
                <a:sym typeface="Wingdings"/>
              </a:rPr>
              <a:t>possible events</a:t>
            </a:r>
          </a:p>
          <a:p>
            <a:br>
              <a:rPr lang="en-US" sz="2800" dirty="0">
                <a:ea typeface="ＭＳ ゴシック"/>
                <a:cs typeface="ＭＳ ゴシック"/>
                <a:sym typeface="Wingdings"/>
              </a:rPr>
            </a:br>
            <a:r>
              <a:rPr lang="en-US" sz="2800" dirty="0">
                <a:ea typeface="ＭＳ ゴシック"/>
                <a:cs typeface="ＭＳ ゴシック"/>
                <a:sym typeface="Wingdings"/>
              </a:rPr>
              <a:t>(Can tighten a bit to </a:t>
            </a:r>
            <a:r>
              <a:rPr lang="en-US" sz="2800" i="1" dirty="0">
                <a:ea typeface="ＭＳ ゴシック"/>
                <a:cs typeface="ＭＳ ゴシック"/>
                <a:sym typeface="Wingdings"/>
              </a:rPr>
              <a:t>n</a:t>
            </a:r>
            <a:r>
              <a:rPr lang="en-US" sz="2800" dirty="0">
                <a:ea typeface="ＭＳ ゴシック"/>
                <a:cs typeface="ＭＳ ゴシック"/>
                <a:sym typeface="Wingdings"/>
              </a:rPr>
              <a:t>(</a:t>
            </a:r>
            <a:r>
              <a:rPr lang="en-US" sz="2800" i="1" dirty="0">
                <a:ea typeface="ＭＳ ゴシック"/>
                <a:cs typeface="ＭＳ ゴシック"/>
                <a:sym typeface="Wingdings"/>
              </a:rPr>
              <a:t>n </a:t>
            </a:r>
            <a:r>
              <a:rPr lang="en-US" sz="2800" dirty="0">
                <a:ea typeface="ＭＳ ゴシック"/>
                <a:cs typeface="ＭＳ ゴシック"/>
                <a:sym typeface="Wingdings"/>
              </a:rPr>
              <a:t>- 1) + 1 iterations.)</a:t>
            </a:r>
            <a:endParaRPr lang="en-US" sz="2800" dirty="0"/>
          </a:p>
          <a:p>
            <a:endParaRPr lang="en-US" sz="2800" dirty="0"/>
          </a:p>
        </p:txBody>
      </p:sp>
      <p:sp>
        <p:nvSpPr>
          <p:cNvPr id="2" name="Slide Number Placeholder 1">
            <a:extLst>
              <a:ext uri="{FF2B5EF4-FFF2-40B4-BE49-F238E27FC236}">
                <a16:creationId xmlns:a16="http://schemas.microsoft.com/office/drawing/2014/main" id="{C2DECB38-CE72-7440-8F17-7A45F7803265}"/>
              </a:ext>
            </a:extLst>
          </p:cNvPr>
          <p:cNvSpPr>
            <a:spLocks noGrp="1"/>
          </p:cNvSpPr>
          <p:nvPr>
            <p:ph type="sldNum" sz="quarter" idx="12"/>
          </p:nvPr>
        </p:nvSpPr>
        <p:spPr/>
        <p:txBody>
          <a:bodyPr/>
          <a:lstStyle/>
          <a:p>
            <a:fld id="{A2EF37A0-74FC-AB4F-AE4C-D9BFC6719E9F}" type="slidenum">
              <a:rPr lang="en-US" smtClean="0"/>
              <a:t>24</a:t>
            </a:fld>
            <a:endParaRPr lang="en-US"/>
          </a:p>
        </p:txBody>
      </p:sp>
    </p:spTree>
    <p:extLst>
      <p:ext uri="{BB962C8B-B14F-4D97-AF65-F5344CB8AC3E}">
        <p14:creationId xmlns:p14="http://schemas.microsoft.com/office/powerpoint/2010/main" val="23857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228600"/>
            <a:ext cx="8534400" cy="14478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4000" b="1" dirty="0"/>
              <a:t>Claim</a:t>
            </a:r>
            <a:endParaRPr lang="en-US" sz="3200" b="1" dirty="0"/>
          </a:p>
          <a:p>
            <a:pPr algn="ctr"/>
            <a:r>
              <a:rPr lang="en-US" sz="3200" dirty="0"/>
              <a:t>GS results in a perfect matching</a:t>
            </a:r>
          </a:p>
        </p:txBody>
      </p:sp>
      <mc:AlternateContent xmlns:mc="http://schemas.openxmlformats.org/markup-compatibility/2006" xmlns:a14="http://schemas.microsoft.com/office/drawing/2010/main">
        <mc:Choice Requires="a14">
          <p:sp>
            <p:nvSpPr>
              <p:cNvPr id="5" name="Rounded Rectangle 4"/>
              <p:cNvSpPr/>
              <p:nvPr/>
            </p:nvSpPr>
            <p:spPr>
              <a:xfrm>
                <a:off x="304800" y="1905000"/>
                <a:ext cx="8534400" cy="4724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800" b="1" dirty="0"/>
                  <a:t>Proof by contradiction:</a:t>
                </a:r>
              </a:p>
              <a:p>
                <a:pPr marL="457200" indent="-457200">
                  <a:buFont typeface="Arial"/>
                  <a:buChar char="•"/>
                </a:pPr>
                <a:r>
                  <a:rPr lang="en-US" sz="2800" dirty="0"/>
                  <a:t>Suppose BWOC that </a:t>
                </a:r>
                <a14:m>
                  <m:oMath xmlns:m="http://schemas.openxmlformats.org/officeDocument/2006/math">
                    <m:r>
                      <a:rPr lang="en-US" sz="2800" b="1" i="1">
                        <a:latin typeface="Cambria Math" panose="02040503050406030204" pitchFamily="18" charset="0"/>
                      </a:rPr>
                      <m:t>𝒋</m:t>
                    </m:r>
                  </m:oMath>
                </a14:m>
                <a:r>
                  <a:rPr lang="en-US" sz="2800" i="1" dirty="0"/>
                  <a:t> </a:t>
                </a:r>
                <a:r>
                  <a:rPr lang="en-US" sz="2800" dirty="0"/>
                  <a:t>is unmatched at termination</a:t>
                </a:r>
              </a:p>
              <a:p>
                <a:pPr marL="457200" indent="-457200">
                  <a:buFont typeface="Arial"/>
                  <a:buChar char="•"/>
                </a:pPr>
                <a:r>
                  <a:rPr lang="en-US" sz="2800" i="1" dirty="0"/>
                  <a:t>n </a:t>
                </a:r>
                <a:r>
                  <a:rPr lang="en-US" sz="2800" dirty="0"/>
                  <a:t>horses, </a:t>
                </a:r>
                <a:r>
                  <a:rPr lang="en-US" sz="2800" i="1" dirty="0"/>
                  <a:t>n </a:t>
                </a:r>
                <a:r>
                  <a:rPr lang="en-US" sz="2800" dirty="0"/>
                  <a:t>jockeys </a:t>
                </a:r>
                <a:r>
                  <a:rPr lang="en-US" sz="2800" dirty="0">
                    <a:sym typeface="Wingdings"/>
                  </a:rPr>
                  <a:t> </a:t>
                </a:r>
                <a14:m>
                  <m:oMath xmlns:m="http://schemas.openxmlformats.org/officeDocument/2006/math">
                    <m:r>
                      <a:rPr lang="en-US" sz="2800" b="1" i="1">
                        <a:latin typeface="Cambria Math" panose="02040503050406030204" pitchFamily="18" charset="0"/>
                      </a:rPr>
                      <m:t>𝒉</m:t>
                    </m:r>
                  </m:oMath>
                </a14:m>
                <a:r>
                  <a:rPr lang="en-US" sz="2800" dirty="0">
                    <a:sym typeface="Wingdings"/>
                  </a:rPr>
                  <a:t> is unmatched, too</a:t>
                </a:r>
              </a:p>
              <a:p>
                <a:pPr marL="457200" indent="-457200">
                  <a:buFont typeface="Arial"/>
                  <a:buChar char="•"/>
                </a:pPr>
                <a:r>
                  <a:rPr lang="en-US" sz="2800" dirty="0">
                    <a:sym typeface="Wingdings"/>
                  </a:rPr>
                  <a:t>Once a horse is proposed to, they are matched and never unmatched; they only swap partners.  Thus, nobody proposed to </a:t>
                </a:r>
                <a14:m>
                  <m:oMath xmlns:m="http://schemas.openxmlformats.org/officeDocument/2006/math">
                    <m:r>
                      <a:rPr lang="en-US" sz="2800" b="1" i="1">
                        <a:latin typeface="Cambria Math" panose="02040503050406030204" pitchFamily="18" charset="0"/>
                      </a:rPr>
                      <m:t>𝒉</m:t>
                    </m:r>
                  </m:oMath>
                </a14:m>
                <a:endParaRPr lang="en-US" sz="2800" dirty="0">
                  <a:sym typeface="Wingdings"/>
                </a:endParaRPr>
              </a:p>
              <a:p>
                <a:pPr marL="457200" indent="-457200">
                  <a:buFont typeface="Arial"/>
                  <a:buChar char="•"/>
                </a:pPr>
                <a14:m>
                  <m:oMath xmlns:m="http://schemas.openxmlformats.org/officeDocument/2006/math">
                    <m:r>
                      <a:rPr lang="en-US" sz="2800" b="1" i="1">
                        <a:latin typeface="Cambria Math" panose="02040503050406030204" pitchFamily="18" charset="0"/>
                      </a:rPr>
                      <m:t>𝒋</m:t>
                    </m:r>
                  </m:oMath>
                </a14:m>
                <a:r>
                  <a:rPr lang="en-US" sz="2800" dirty="0"/>
                  <a:t> proposed to everyone (by def. of GS):  &gt;&lt;</a:t>
                </a:r>
                <a:endParaRPr lang="en-US" sz="2800" i="1" dirty="0"/>
              </a:p>
              <a:p>
                <a:endParaRPr lang="en-US" sz="2800" dirty="0"/>
              </a:p>
            </p:txBody>
          </p:sp>
        </mc:Choice>
        <mc:Fallback xmlns="">
          <p:sp>
            <p:nvSpPr>
              <p:cNvPr id="5" name="Rounded Rectangle 4"/>
              <p:cNvSpPr>
                <a:spLocks noRot="1" noChangeAspect="1" noMove="1" noResize="1" noEditPoints="1" noAdjustHandles="1" noChangeArrowheads="1" noChangeShapeType="1" noTextEdit="1"/>
              </p:cNvSpPr>
              <p:nvPr/>
            </p:nvSpPr>
            <p:spPr>
              <a:xfrm>
                <a:off x="304800" y="1905000"/>
                <a:ext cx="8534400" cy="4724400"/>
              </a:xfrm>
              <a:prstGeom prst="roundRect">
                <a:avLst/>
              </a:prstGeom>
              <a:blipFill>
                <a:blip r:embed="rId2"/>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A0940D75-B5C6-4747-91E6-C9F34BD062ED}"/>
              </a:ext>
            </a:extLst>
          </p:cNvPr>
          <p:cNvSpPr>
            <a:spLocks noGrp="1"/>
          </p:cNvSpPr>
          <p:nvPr>
            <p:ph type="sldNum" sz="quarter" idx="12"/>
          </p:nvPr>
        </p:nvSpPr>
        <p:spPr/>
        <p:txBody>
          <a:bodyPr/>
          <a:lstStyle/>
          <a:p>
            <a:fld id="{A2EF37A0-74FC-AB4F-AE4C-D9BFC6719E9F}" type="slidenum">
              <a:rPr lang="en-US" smtClean="0"/>
              <a:t>25</a:t>
            </a:fld>
            <a:endParaRPr lang="en-US"/>
          </a:p>
        </p:txBody>
      </p:sp>
    </p:spTree>
    <p:extLst>
      <p:ext uri="{BB962C8B-B14F-4D97-AF65-F5344CB8AC3E}">
        <p14:creationId xmlns:p14="http://schemas.microsoft.com/office/powerpoint/2010/main" val="44355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04800" y="228600"/>
            <a:ext cx="8534400" cy="19050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4000" b="1" dirty="0"/>
              <a:t>Claim</a:t>
            </a:r>
            <a:endParaRPr lang="en-US" sz="3200" b="1" dirty="0"/>
          </a:p>
          <a:p>
            <a:pPr algn="ctr"/>
            <a:r>
              <a:rPr lang="en-US" sz="3200" dirty="0"/>
              <a:t>GS results in a stable matching (i.e., there are no blocking pairs)</a:t>
            </a:r>
          </a:p>
        </p:txBody>
      </p:sp>
      <mc:AlternateContent xmlns:mc="http://schemas.openxmlformats.org/markup-compatibility/2006" xmlns:a14="http://schemas.microsoft.com/office/drawing/2010/main">
        <mc:Choice Requires="a14">
          <p:sp>
            <p:nvSpPr>
              <p:cNvPr id="6" name="Rounded Rectangle 5"/>
              <p:cNvSpPr/>
              <p:nvPr/>
            </p:nvSpPr>
            <p:spPr>
              <a:xfrm>
                <a:off x="304800" y="2286000"/>
                <a:ext cx="4618074" cy="4343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200" b="1" dirty="0"/>
                  <a:t>Proof by contradiction (1):</a:t>
                </a:r>
              </a:p>
              <a:p>
                <a:pPr marL="457200" indent="-457200">
                  <a:buFont typeface="Arial"/>
                  <a:buChar char="•"/>
                </a:pPr>
                <a:r>
                  <a:rPr lang="en-US" sz="2200" dirty="0"/>
                  <a:t>Assume </a:t>
                </a:r>
                <a14:m>
                  <m:oMath xmlns:m="http://schemas.openxmlformats.org/officeDocument/2006/math">
                    <m:r>
                      <a:rPr lang="en-US" sz="2200" b="1" i="1">
                        <a:latin typeface="Cambria Math" panose="02040503050406030204" pitchFamily="18" charset="0"/>
                      </a:rPr>
                      <m:t>𝒋</m:t>
                    </m:r>
                  </m:oMath>
                </a14:m>
                <a:r>
                  <a:rPr lang="en-US" sz="2200" dirty="0"/>
                  <a:t> and </a:t>
                </a:r>
                <a14:m>
                  <m:oMath xmlns:m="http://schemas.openxmlformats.org/officeDocument/2006/math">
                    <m:r>
                      <a:rPr lang="en-US" sz="2200" b="1" i="1">
                        <a:latin typeface="Cambria Math" panose="02040503050406030204" pitchFamily="18" charset="0"/>
                      </a:rPr>
                      <m:t>𝒉</m:t>
                    </m:r>
                  </m:oMath>
                </a14:m>
                <a:r>
                  <a:rPr lang="en-US" sz="2200" dirty="0"/>
                  <a:t> form a blocking pair</a:t>
                </a:r>
              </a:p>
              <a:p>
                <a:endParaRPr lang="en-US" sz="2200" i="1" dirty="0"/>
              </a:p>
              <a:p>
                <a:r>
                  <a:rPr lang="en-US" sz="2200" dirty="0"/>
                  <a:t>Case #1: </a:t>
                </a:r>
                <a14:m>
                  <m:oMath xmlns:m="http://schemas.openxmlformats.org/officeDocument/2006/math">
                    <m:r>
                      <a:rPr lang="en-US" sz="2200" b="1" i="1">
                        <a:latin typeface="Cambria Math" panose="02040503050406030204" pitchFamily="18" charset="0"/>
                      </a:rPr>
                      <m:t>𝒋</m:t>
                    </m:r>
                  </m:oMath>
                </a14:m>
                <a:r>
                  <a:rPr lang="en-US" sz="2200" i="1" dirty="0"/>
                  <a:t> </a:t>
                </a:r>
                <a:r>
                  <a:rPr lang="en-US" sz="2200" dirty="0"/>
                  <a:t>never proposed to </a:t>
                </a:r>
                <a14:m>
                  <m:oMath xmlns:m="http://schemas.openxmlformats.org/officeDocument/2006/math">
                    <m:r>
                      <a:rPr lang="en-US" sz="2200" b="1" i="1">
                        <a:latin typeface="Cambria Math" panose="02040503050406030204" pitchFamily="18" charset="0"/>
                      </a:rPr>
                      <m:t>𝒉</m:t>
                    </m:r>
                  </m:oMath>
                </a14:m>
                <a:endParaRPr lang="en-US" sz="2200" dirty="0"/>
              </a:p>
              <a:p>
                <a:pPr marL="457200" indent="-457200">
                  <a:buFont typeface="Arial"/>
                  <a:buChar char="•"/>
                </a:pPr>
                <a:r>
                  <a:rPr lang="en-US" sz="2200" dirty="0"/>
                  <a:t>GS: jockeys propose in order of preferences</a:t>
                </a:r>
              </a:p>
              <a:p>
                <a:pPr marL="457200" indent="-457200">
                  <a:buFont typeface="Arial"/>
                  <a:buChar char="•"/>
                </a:pPr>
                <a14:m>
                  <m:oMath xmlns:m="http://schemas.openxmlformats.org/officeDocument/2006/math">
                    <m:r>
                      <a:rPr lang="en-US" sz="2200" b="1" i="1">
                        <a:latin typeface="Cambria Math" panose="02040503050406030204" pitchFamily="18" charset="0"/>
                      </a:rPr>
                      <m:t>𝒋</m:t>
                    </m:r>
                  </m:oMath>
                </a14:m>
                <a:r>
                  <a:rPr lang="en-US" sz="2200" dirty="0"/>
                  <a:t> prefers current match </a:t>
                </a:r>
                <a14:m>
                  <m:oMath xmlns:m="http://schemas.openxmlformats.org/officeDocument/2006/math">
                    <m:sSup>
                      <m:sSupPr>
                        <m:ctrlPr>
                          <a:rPr lang="en-US" sz="2200" b="1" i="1" smtClean="0">
                            <a:latin typeface="Cambria Math" panose="02040503050406030204" pitchFamily="18" charset="0"/>
                          </a:rPr>
                        </m:ctrlPr>
                      </m:sSupPr>
                      <m:e>
                        <m:r>
                          <a:rPr lang="en-US" sz="2200" b="1" i="1">
                            <a:latin typeface="Cambria Math" panose="02040503050406030204" pitchFamily="18" charset="0"/>
                          </a:rPr>
                          <m:t>𝒉</m:t>
                        </m:r>
                      </m:e>
                      <m:sup>
                        <m:r>
                          <a:rPr lang="en-US" sz="2200" b="1" i="1" smtClean="0">
                            <a:latin typeface="Cambria Math" panose="02040503050406030204" pitchFamily="18" charset="0"/>
                          </a:rPr>
                          <m:t>′</m:t>
                        </m:r>
                      </m:sup>
                    </m:sSup>
                    <m:r>
                      <a:rPr lang="en-US" sz="2200" b="1" i="1" smtClean="0">
                        <a:latin typeface="Cambria Math" panose="02040503050406030204" pitchFamily="18" charset="0"/>
                      </a:rPr>
                      <m:t>&gt;</m:t>
                    </m:r>
                    <m:r>
                      <a:rPr lang="en-US" sz="2200" b="1" i="1" smtClean="0">
                        <a:latin typeface="Cambria Math" panose="02040503050406030204" pitchFamily="18" charset="0"/>
                      </a:rPr>
                      <m:t>𝒉</m:t>
                    </m:r>
                  </m:oMath>
                </a14:m>
                <a:r>
                  <a:rPr lang="en-US" sz="2200" i="1" dirty="0"/>
                  <a:t> </a:t>
                </a:r>
                <a:r>
                  <a:rPr lang="en-US" sz="2200" dirty="0"/>
                  <a:t>(since it proposed to </a:t>
                </a:r>
                <a14:m>
                  <m:oMath xmlns:m="http://schemas.openxmlformats.org/officeDocument/2006/math">
                    <m:sSup>
                      <m:sSupPr>
                        <m:ctrlPr>
                          <a:rPr lang="en-US" sz="2200" b="1" i="1">
                            <a:latin typeface="Cambria Math" panose="02040503050406030204" pitchFamily="18" charset="0"/>
                          </a:rPr>
                        </m:ctrlPr>
                      </m:sSupPr>
                      <m:e>
                        <m:r>
                          <a:rPr lang="en-US" sz="2200" b="1" i="0">
                            <a:latin typeface="Cambria Math" panose="02040503050406030204" pitchFamily="18" charset="0"/>
                          </a:rPr>
                          <m:t>𝐡</m:t>
                        </m:r>
                      </m:e>
                      <m:sup>
                        <m:r>
                          <a:rPr lang="en-US" sz="2200" b="1" i="0">
                            <a:latin typeface="Cambria Math" panose="02040503050406030204" pitchFamily="18" charset="0"/>
                          </a:rPr>
                          <m:t>′</m:t>
                        </m:r>
                      </m:sup>
                    </m:sSup>
                  </m:oMath>
                </a14:m>
                <a:r>
                  <a:rPr lang="en-US" sz="2200" dirty="0"/>
                  <a:t> and not</a:t>
                </a:r>
                <a:r>
                  <a:rPr lang="en-US" sz="2200" b="1" dirty="0"/>
                  <a:t> </a:t>
                </a:r>
                <a14:m>
                  <m:oMath xmlns:m="http://schemas.openxmlformats.org/officeDocument/2006/math">
                    <m:r>
                      <a:rPr lang="en-US" sz="2200" b="1" i="0">
                        <a:latin typeface="Cambria Math" panose="02040503050406030204" pitchFamily="18" charset="0"/>
                      </a:rPr>
                      <m:t>𝐡</m:t>
                    </m:r>
                  </m:oMath>
                </a14:m>
                <a:r>
                  <a:rPr lang="en-US" sz="2200" dirty="0"/>
                  <a:t>)</a:t>
                </a:r>
              </a:p>
              <a:p>
                <a:pPr marL="457200" indent="-457200">
                  <a:buFont typeface="Arial"/>
                  <a:buChar char="•"/>
                </a:pPr>
                <a:r>
                  <a:rPr lang="en-US" sz="2200" dirty="0">
                    <a:sym typeface="Wingdings"/>
                  </a:rPr>
                  <a:t> </a:t>
                </a:r>
                <a14:m>
                  <m:oMath xmlns:m="http://schemas.openxmlformats.org/officeDocument/2006/math">
                    <m:r>
                      <a:rPr lang="en-US" sz="2200" b="1" i="1">
                        <a:latin typeface="Cambria Math" panose="02040503050406030204" pitchFamily="18" charset="0"/>
                      </a:rPr>
                      <m:t>𝒋</m:t>
                    </m:r>
                  </m:oMath>
                </a14:m>
                <a:r>
                  <a:rPr lang="en-US" sz="2200" i="1" dirty="0">
                    <a:sym typeface="Wingdings"/>
                  </a:rPr>
                  <a:t> </a:t>
                </a:r>
                <a:r>
                  <a:rPr lang="en-US" sz="2200" dirty="0">
                    <a:sym typeface="Wingdings"/>
                  </a:rPr>
                  <a:t>and </a:t>
                </a:r>
                <a14:m>
                  <m:oMath xmlns:m="http://schemas.openxmlformats.org/officeDocument/2006/math">
                    <m:r>
                      <a:rPr lang="en-US" sz="2200" b="1" i="1">
                        <a:latin typeface="Cambria Math" panose="02040503050406030204" pitchFamily="18" charset="0"/>
                      </a:rPr>
                      <m:t>𝒉</m:t>
                    </m:r>
                  </m:oMath>
                </a14:m>
                <a:r>
                  <a:rPr lang="en-US" sz="2200" dirty="0">
                    <a:sym typeface="Wingdings"/>
                  </a:rPr>
                  <a:t> are not blocking</a:t>
                </a:r>
                <a:endParaRPr lang="en-US" sz="2200" i="1" dirty="0"/>
              </a:p>
              <a:p>
                <a:endParaRPr lang="en-US" sz="2200" dirty="0"/>
              </a:p>
            </p:txBody>
          </p:sp>
        </mc:Choice>
        <mc:Fallback xmlns="">
          <p:sp>
            <p:nvSpPr>
              <p:cNvPr id="6" name="Rounded Rectangle 5"/>
              <p:cNvSpPr>
                <a:spLocks noRot="1" noChangeAspect="1" noMove="1" noResize="1" noEditPoints="1" noAdjustHandles="1" noChangeArrowheads="1" noChangeShapeType="1" noTextEdit="1"/>
              </p:cNvSpPr>
              <p:nvPr/>
            </p:nvSpPr>
            <p:spPr>
              <a:xfrm>
                <a:off x="304800" y="2286000"/>
                <a:ext cx="4618074" cy="4343400"/>
              </a:xfrm>
              <a:prstGeom prst="roundRect">
                <a:avLst/>
              </a:prstGeom>
              <a:blipFill>
                <a:blip r:embed="rId3"/>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3A775E2-F37F-7A47-A8D3-AB8633FB25C6}"/>
              </a:ext>
            </a:extLst>
          </p:cNvPr>
          <p:cNvSpPr>
            <a:spLocks noGrp="1"/>
          </p:cNvSpPr>
          <p:nvPr>
            <p:ph type="sldNum" sz="quarter" idx="12"/>
          </p:nvPr>
        </p:nvSpPr>
        <p:spPr/>
        <p:txBody>
          <a:bodyPr/>
          <a:lstStyle/>
          <a:p>
            <a:fld id="{A2EF37A0-74FC-AB4F-AE4C-D9BFC6719E9F}" type="slidenum">
              <a:rPr lang="en-US" smtClean="0"/>
              <a:t>26</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FCAF795-834F-4842-B77C-93497E075648}"/>
                  </a:ext>
                </a:extLst>
              </p:cNvPr>
              <p:cNvSpPr txBox="1"/>
              <p:nvPr/>
            </p:nvSpPr>
            <p:spPr>
              <a:xfrm>
                <a:off x="5388049" y="3241533"/>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𝒋</m:t>
                      </m:r>
                    </m:oMath>
                  </m:oMathPara>
                </a14:m>
                <a:endParaRPr lang="en-US" dirty="0"/>
              </a:p>
            </p:txBody>
          </p:sp>
        </mc:Choice>
        <mc:Fallback xmlns="">
          <p:sp>
            <p:nvSpPr>
              <p:cNvPr id="7" name="TextBox 6">
                <a:extLst>
                  <a:ext uri="{FF2B5EF4-FFF2-40B4-BE49-F238E27FC236}">
                    <a16:creationId xmlns:a16="http://schemas.microsoft.com/office/drawing/2014/main" id="{1FCAF795-834F-4842-B77C-93497E075648}"/>
                  </a:ext>
                </a:extLst>
              </p:cNvPr>
              <p:cNvSpPr txBox="1">
                <a:spLocks noRot="1" noChangeAspect="1" noMove="1" noResize="1" noEditPoints="1" noAdjustHandles="1" noChangeArrowheads="1" noChangeShapeType="1" noTextEdit="1"/>
              </p:cNvSpPr>
              <p:nvPr/>
            </p:nvSpPr>
            <p:spPr>
              <a:xfrm>
                <a:off x="5388049" y="3241533"/>
                <a:ext cx="465174" cy="369332"/>
              </a:xfrm>
              <a:prstGeom prst="rect">
                <a:avLst/>
              </a:prstGeom>
              <a:blipFill>
                <a:blip r:embed="rId4"/>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3C599F1-32C0-4335-AC37-3EB51E4D2833}"/>
                  </a:ext>
                </a:extLst>
              </p:cNvPr>
              <p:cNvSpPr txBox="1"/>
              <p:nvPr/>
            </p:nvSpPr>
            <p:spPr>
              <a:xfrm>
                <a:off x="7658987" y="3241533"/>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𝒉</m:t>
                      </m:r>
                    </m:oMath>
                  </m:oMathPara>
                </a14:m>
                <a:endParaRPr lang="en-US" dirty="0"/>
              </a:p>
            </p:txBody>
          </p:sp>
        </mc:Choice>
        <mc:Fallback xmlns="">
          <p:sp>
            <p:nvSpPr>
              <p:cNvPr id="8" name="TextBox 7">
                <a:extLst>
                  <a:ext uri="{FF2B5EF4-FFF2-40B4-BE49-F238E27FC236}">
                    <a16:creationId xmlns:a16="http://schemas.microsoft.com/office/drawing/2014/main" id="{73C599F1-32C0-4335-AC37-3EB51E4D2833}"/>
                  </a:ext>
                </a:extLst>
              </p:cNvPr>
              <p:cNvSpPr txBox="1">
                <a:spLocks noRot="1" noChangeAspect="1" noMove="1" noResize="1" noEditPoints="1" noAdjustHandles="1" noChangeArrowheads="1" noChangeShapeType="1" noTextEdit="1"/>
              </p:cNvSpPr>
              <p:nvPr/>
            </p:nvSpPr>
            <p:spPr>
              <a:xfrm>
                <a:off x="7658987" y="3241533"/>
                <a:ext cx="46517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15672B0-D95F-4A75-8451-92DACB8D6374}"/>
                  </a:ext>
                </a:extLst>
              </p:cNvPr>
              <p:cNvSpPr txBox="1"/>
              <p:nvPr/>
            </p:nvSpPr>
            <p:spPr>
              <a:xfrm>
                <a:off x="5423494" y="2291656"/>
                <a:ext cx="2785729" cy="1200329"/>
              </a:xfrm>
              <a:prstGeom prst="rect">
                <a:avLst/>
              </a:prstGeom>
              <a:noFill/>
            </p:spPr>
            <p:txBody>
              <a:bodyPr wrap="square">
                <a:spAutoFit/>
              </a:bodyPr>
              <a:lstStyle/>
              <a:p>
                <a:r>
                  <a:rPr lang="en-US" dirty="0"/>
                  <a:t> </a:t>
                </a:r>
                <a14:m>
                  <m:oMath xmlns:m="http://schemas.openxmlformats.org/officeDocument/2006/math">
                    <m:r>
                      <a:rPr lang="en-US" b="1" i="1">
                        <a:latin typeface="Cambria Math" panose="02040503050406030204" pitchFamily="18" charset="0"/>
                      </a:rPr>
                      <m:t>𝒋</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not matched</a:t>
                </a:r>
              </a:p>
              <a:p>
                <a:r>
                  <a:rPr lang="en-US" dirty="0"/>
                  <a:t> </a:t>
                </a:r>
                <a14:m>
                  <m:oMath xmlns:m="http://schemas.openxmlformats.org/officeDocument/2006/math">
                    <m:r>
                      <a:rPr lang="en-US" b="1" i="1">
                        <a:latin typeface="Cambria Math" panose="02040503050406030204" pitchFamily="18" charset="0"/>
                      </a:rPr>
                      <m:t>𝒋</m:t>
                    </m:r>
                  </m:oMath>
                </a14:m>
                <a:r>
                  <a:rPr lang="en-US" dirty="0"/>
                  <a:t> and </a:t>
                </a:r>
                <a14:m>
                  <m:oMath xmlns:m="http://schemas.openxmlformats.org/officeDocument/2006/math">
                    <m:r>
                      <a:rPr lang="en-US" b="1" i="1">
                        <a:latin typeface="Cambria Math" panose="02040503050406030204" pitchFamily="18" charset="0"/>
                      </a:rPr>
                      <m:t>𝒉</m:t>
                    </m:r>
                    <m:r>
                      <a:rPr lang="en-US" b="1" i="1">
                        <a:latin typeface="Cambria Math" panose="02040503050406030204" pitchFamily="18" charset="0"/>
                      </a:rPr>
                      <m:t>′</m:t>
                    </m:r>
                  </m:oMath>
                </a14:m>
                <a:r>
                  <a:rPr lang="en-US" dirty="0"/>
                  <a:t> are matched </a:t>
                </a:r>
              </a:p>
              <a:p>
                <a:r>
                  <a:rPr lang="en-US" dirty="0"/>
                  <a:t> </a:t>
                </a:r>
                <a14:m>
                  <m:oMath xmlns:m="http://schemas.openxmlformats.org/officeDocument/2006/math">
                    <m:r>
                      <a:rPr lang="en-US" b="1" i="1">
                        <a:latin typeface="Cambria Math" panose="02040503050406030204" pitchFamily="18" charset="0"/>
                      </a:rPr>
                      <m:t>𝒋</m:t>
                    </m:r>
                    <m:r>
                      <a:rPr lang="en-US" b="1" i="1">
                        <a:latin typeface="Cambria Math" panose="02040503050406030204" pitchFamily="18" charset="0"/>
                      </a:rPr>
                      <m:t>′</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matched</a:t>
                </a:r>
              </a:p>
              <a:p>
                <a:endParaRPr lang="en-US" dirty="0"/>
              </a:p>
            </p:txBody>
          </p:sp>
        </mc:Choice>
        <mc:Fallback xmlns="">
          <p:sp>
            <p:nvSpPr>
              <p:cNvPr id="9" name="TextBox 8">
                <a:extLst>
                  <a:ext uri="{FF2B5EF4-FFF2-40B4-BE49-F238E27FC236}">
                    <a16:creationId xmlns:a16="http://schemas.microsoft.com/office/drawing/2014/main" id="{015672B0-D95F-4A75-8451-92DACB8D6374}"/>
                  </a:ext>
                </a:extLst>
              </p:cNvPr>
              <p:cNvSpPr txBox="1">
                <a:spLocks noRot="1" noChangeAspect="1" noMove="1" noResize="1" noEditPoints="1" noAdjustHandles="1" noChangeArrowheads="1" noChangeShapeType="1" noTextEdit="1"/>
              </p:cNvSpPr>
              <p:nvPr/>
            </p:nvSpPr>
            <p:spPr>
              <a:xfrm>
                <a:off x="5423494" y="2291656"/>
                <a:ext cx="2785729" cy="1200329"/>
              </a:xfrm>
              <a:prstGeom prst="rect">
                <a:avLst/>
              </a:prstGeom>
              <a:blipFill>
                <a:blip r:embed="rId6"/>
                <a:stretch>
                  <a:fillRect t="-30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7A36A1-E4CA-44C5-917B-501E72F1D953}"/>
                  </a:ext>
                </a:extLst>
              </p:cNvPr>
              <p:cNvSpPr txBox="1"/>
              <p:nvPr/>
            </p:nvSpPr>
            <p:spPr>
              <a:xfrm>
                <a:off x="5388049" y="3671704"/>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𝒋</m:t>
                      </m:r>
                      <m:r>
                        <a:rPr lang="en-US" sz="1800" b="1"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0E7A36A1-E4CA-44C5-917B-501E72F1D953}"/>
                  </a:ext>
                </a:extLst>
              </p:cNvPr>
              <p:cNvSpPr txBox="1">
                <a:spLocks noRot="1" noChangeAspect="1" noMove="1" noResize="1" noEditPoints="1" noAdjustHandles="1" noChangeArrowheads="1" noChangeShapeType="1" noTextEdit="1"/>
              </p:cNvSpPr>
              <p:nvPr/>
            </p:nvSpPr>
            <p:spPr>
              <a:xfrm>
                <a:off x="5388049" y="3671704"/>
                <a:ext cx="465174" cy="369332"/>
              </a:xfrm>
              <a:prstGeom prst="rect">
                <a:avLst/>
              </a:prstGeom>
              <a:blipFill>
                <a:blip r:embed="rId7"/>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576F1B-36E1-44DF-9052-9F24976B38AF}"/>
                  </a:ext>
                </a:extLst>
              </p:cNvPr>
              <p:cNvSpPr txBox="1"/>
              <p:nvPr/>
            </p:nvSpPr>
            <p:spPr>
              <a:xfrm>
                <a:off x="7658987" y="3671704"/>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r>
                        <a:rPr lang="en-US" b="1" i="1" smtClean="0">
                          <a:latin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29576F1B-36E1-44DF-9052-9F24976B38AF}"/>
                  </a:ext>
                </a:extLst>
              </p:cNvPr>
              <p:cNvSpPr txBox="1">
                <a:spLocks noRot="1" noChangeAspect="1" noMove="1" noResize="1" noEditPoints="1" noAdjustHandles="1" noChangeArrowheads="1" noChangeShapeType="1" noTextEdit="1"/>
              </p:cNvSpPr>
              <p:nvPr/>
            </p:nvSpPr>
            <p:spPr>
              <a:xfrm>
                <a:off x="7658987" y="3671704"/>
                <a:ext cx="46517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205832C-E82A-4378-8ADF-AF61A74C084F}"/>
                  </a:ext>
                </a:extLst>
              </p:cNvPr>
              <p:cNvSpPr txBox="1"/>
              <p:nvPr/>
            </p:nvSpPr>
            <p:spPr>
              <a:xfrm>
                <a:off x="5423494" y="4179535"/>
                <a:ext cx="2785729" cy="646331"/>
              </a:xfrm>
              <a:prstGeom prst="rect">
                <a:avLst/>
              </a:prstGeom>
              <a:noFill/>
            </p:spPr>
            <p:txBody>
              <a:bodyPr wrap="square">
                <a:spAutoFit/>
              </a:bodyPr>
              <a:lstStyle/>
              <a:p>
                <a:r>
                  <a:rPr lang="en-US" dirty="0"/>
                  <a:t> </a:t>
                </a:r>
                <a14:m>
                  <m:oMath xmlns:m="http://schemas.openxmlformats.org/officeDocument/2006/math">
                    <m:r>
                      <a:rPr lang="en-US" b="1" i="1">
                        <a:latin typeface="Cambria Math" panose="02040503050406030204" pitchFamily="18" charset="0"/>
                      </a:rPr>
                      <m:t>𝒋</m:t>
                    </m:r>
                  </m:oMath>
                </a14:m>
                <a:r>
                  <a:rPr lang="en-US" dirty="0"/>
                  <a:t> prefers </a:t>
                </a:r>
                <a14:m>
                  <m:oMath xmlns:m="http://schemas.openxmlformats.org/officeDocument/2006/math">
                    <m:r>
                      <a:rPr lang="en-US" b="1" i="1">
                        <a:latin typeface="Cambria Math" panose="02040503050406030204" pitchFamily="18" charset="0"/>
                      </a:rPr>
                      <m:t>𝒉</m:t>
                    </m:r>
                  </m:oMath>
                </a14:m>
                <a:r>
                  <a:rPr lang="en-US" dirty="0"/>
                  <a:t> to </a:t>
                </a:r>
                <a14:m>
                  <m:oMath xmlns:m="http://schemas.openxmlformats.org/officeDocument/2006/math">
                    <m:sSup>
                      <m:sSupPr>
                        <m:ctrlPr>
                          <a:rPr lang="en-US" b="1" i="1" smtClean="0">
                            <a:latin typeface="Cambria Math" panose="02040503050406030204" pitchFamily="18" charset="0"/>
                          </a:rPr>
                        </m:ctrlPr>
                      </m:sSupPr>
                      <m:e>
                        <m:r>
                          <a:rPr lang="en-US" b="1" i="1">
                            <a:latin typeface="Cambria Math" panose="02040503050406030204" pitchFamily="18" charset="0"/>
                          </a:rPr>
                          <m:t>𝒉</m:t>
                        </m:r>
                      </m:e>
                      <m:sup>
                        <m:r>
                          <a:rPr lang="en-US" b="1" i="1" smtClean="0">
                            <a:latin typeface="Cambria Math" panose="02040503050406030204" pitchFamily="18" charset="0"/>
                          </a:rPr>
                          <m:t>′</m:t>
                        </m:r>
                      </m:sup>
                    </m:sSup>
                  </m:oMath>
                </a14:m>
                <a:endParaRPr lang="en-US" b="1" i="1" dirty="0">
                  <a:latin typeface="Cambria Math" panose="02040503050406030204" pitchFamily="18" charset="0"/>
                </a:endParaRPr>
              </a:p>
              <a:p>
                <a14:m>
                  <m:oMath xmlns:m="http://schemas.openxmlformats.org/officeDocument/2006/math">
                    <m:r>
                      <a:rPr lang="en-US" b="1" i="1" smtClean="0">
                        <a:latin typeface="Cambria Math" panose="02040503050406030204" pitchFamily="18" charset="0"/>
                      </a:rPr>
                      <m:t>𝒉</m:t>
                    </m:r>
                  </m:oMath>
                </a14:m>
                <a:r>
                  <a:rPr lang="en-US" dirty="0"/>
                  <a:t> prefers </a:t>
                </a:r>
                <a14:m>
                  <m:oMath xmlns:m="http://schemas.openxmlformats.org/officeDocument/2006/math">
                    <m:r>
                      <a:rPr lang="en-US" b="1" i="1">
                        <a:latin typeface="Cambria Math" panose="02040503050406030204" pitchFamily="18" charset="0"/>
                      </a:rPr>
                      <m:t>𝒋</m:t>
                    </m:r>
                  </m:oMath>
                </a14:m>
                <a:r>
                  <a:rPr lang="en-US" dirty="0"/>
                  <a:t> to </a:t>
                </a:r>
                <a14:m>
                  <m:oMath xmlns:m="http://schemas.openxmlformats.org/officeDocument/2006/math">
                    <m:r>
                      <a:rPr lang="en-US" b="1" i="1">
                        <a:latin typeface="Cambria Math" panose="02040503050406030204" pitchFamily="18" charset="0"/>
                      </a:rPr>
                      <m:t>𝒋</m:t>
                    </m:r>
                    <m:r>
                      <a:rPr lang="en-US" b="1" i="1" smtClean="0">
                        <a:latin typeface="Cambria Math" panose="02040503050406030204" pitchFamily="18" charset="0"/>
                      </a:rPr>
                      <m:t>′</m:t>
                    </m:r>
                  </m:oMath>
                </a14:m>
                <a:endParaRPr lang="en-US" dirty="0"/>
              </a:p>
            </p:txBody>
          </p:sp>
        </mc:Choice>
        <mc:Fallback xmlns="">
          <p:sp>
            <p:nvSpPr>
              <p:cNvPr id="20" name="TextBox 19">
                <a:extLst>
                  <a:ext uri="{FF2B5EF4-FFF2-40B4-BE49-F238E27FC236}">
                    <a16:creationId xmlns:a16="http://schemas.microsoft.com/office/drawing/2014/main" id="{E205832C-E82A-4378-8ADF-AF61A74C084F}"/>
                  </a:ext>
                </a:extLst>
              </p:cNvPr>
              <p:cNvSpPr txBox="1">
                <a:spLocks noRot="1" noChangeAspect="1" noMove="1" noResize="1" noEditPoints="1" noAdjustHandles="1" noChangeArrowheads="1" noChangeShapeType="1" noTextEdit="1"/>
              </p:cNvSpPr>
              <p:nvPr/>
            </p:nvSpPr>
            <p:spPr>
              <a:xfrm>
                <a:off x="5423494" y="4179535"/>
                <a:ext cx="2785729" cy="646331"/>
              </a:xfrm>
              <a:prstGeom prst="rect">
                <a:avLst/>
              </a:prstGeom>
              <a:blipFill>
                <a:blip r:embed="rId9"/>
                <a:stretch>
                  <a:fillRect t="-5660" b="-1415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F556F032-5048-467F-AA7E-17BB11A73CE0}"/>
              </a:ext>
            </a:extLst>
          </p:cNvPr>
          <p:cNvCxnSpPr>
            <a:stCxn id="7" idx="3"/>
            <a:endCxn id="11" idx="1"/>
          </p:cNvCxnSpPr>
          <p:nvPr/>
        </p:nvCxnSpPr>
        <p:spPr>
          <a:xfrm>
            <a:off x="5853223" y="3426199"/>
            <a:ext cx="1805764" cy="430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2846DD-CD53-469B-A735-9A39F1080AD0}"/>
              </a:ext>
            </a:extLst>
          </p:cNvPr>
          <p:cNvCxnSpPr>
            <a:stCxn id="10" idx="3"/>
            <a:endCxn id="8" idx="1"/>
          </p:cNvCxnSpPr>
          <p:nvPr/>
        </p:nvCxnSpPr>
        <p:spPr>
          <a:xfrm flipV="1">
            <a:off x="5853223" y="3426199"/>
            <a:ext cx="1805764" cy="430171"/>
          </a:xfrm>
          <a:prstGeom prst="line">
            <a:avLst/>
          </a:prstGeom>
        </p:spPr>
        <p:style>
          <a:lnRef idx="1">
            <a:schemeClr val="accent1"/>
          </a:lnRef>
          <a:fillRef idx="0">
            <a:schemeClr val="accent1"/>
          </a:fillRef>
          <a:effectRef idx="0">
            <a:schemeClr val="accent1"/>
          </a:effectRef>
          <a:fontRef idx="minor">
            <a:schemeClr val="tx1"/>
          </a:fontRef>
        </p:style>
      </p:cxnSp>
      <p:sp>
        <p:nvSpPr>
          <p:cNvPr id="26" name="Arrow: Down 25">
            <a:extLst>
              <a:ext uri="{FF2B5EF4-FFF2-40B4-BE49-F238E27FC236}">
                <a16:creationId xmlns:a16="http://schemas.microsoft.com/office/drawing/2014/main" id="{F3C783F4-7C4E-4F07-90E9-D34A69524FE1}"/>
              </a:ext>
            </a:extLst>
          </p:cNvPr>
          <p:cNvSpPr/>
          <p:nvPr/>
        </p:nvSpPr>
        <p:spPr>
          <a:xfrm rot="16796243">
            <a:off x="4273453" y="2822623"/>
            <a:ext cx="430172" cy="140562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A923A750-6D50-4B47-878C-7DAC1115C5C0}"/>
              </a:ext>
            </a:extLst>
          </p:cNvPr>
          <p:cNvSpPr/>
          <p:nvPr/>
        </p:nvSpPr>
        <p:spPr>
          <a:xfrm>
            <a:off x="5338432" y="2186763"/>
            <a:ext cx="2785729" cy="2785730"/>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graphicFrame>
            <p:nvGraphicFramePr>
              <p:cNvPr id="29" name="Table 29">
                <a:extLst>
                  <a:ext uri="{FF2B5EF4-FFF2-40B4-BE49-F238E27FC236}">
                    <a16:creationId xmlns:a16="http://schemas.microsoft.com/office/drawing/2014/main" id="{3230E9CF-5694-40BF-941B-4D506049760B}"/>
                  </a:ext>
                </a:extLst>
              </p:cNvPr>
              <p:cNvGraphicFramePr>
                <a:graphicFrameLocks noGrp="1"/>
              </p:cNvGraphicFramePr>
              <p:nvPr>
                <p:extLst>
                  <p:ext uri="{D42A27DB-BD31-4B8C-83A1-F6EECF244321}">
                    <p14:modId xmlns:p14="http://schemas.microsoft.com/office/powerpoint/2010/main" val="2713847751"/>
                  </p:ext>
                </p:extLst>
              </p:nvPr>
            </p:nvGraphicFramePr>
            <p:xfrm>
              <a:off x="6057457" y="5078821"/>
              <a:ext cx="1279008" cy="1645920"/>
            </p:xfrm>
            <a:graphic>
              <a:graphicData uri="http://schemas.openxmlformats.org/drawingml/2006/table">
                <a:tbl>
                  <a:tblPr firstRow="1" bandRow="1">
                    <a:tableStyleId>{5C22544A-7EE6-4342-B048-85BDC9FD1C3A}</a:tableStyleId>
                  </a:tblPr>
                  <a:tblGrid>
                    <a:gridCol w="1279008">
                      <a:extLst>
                        <a:ext uri="{9D8B030D-6E8A-4147-A177-3AD203B41FA5}">
                          <a16:colId xmlns:a16="http://schemas.microsoft.com/office/drawing/2014/main" val="2287501795"/>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t>
                          </a:r>
                          <a14:m>
                            <m:oMath xmlns:m="http://schemas.openxmlformats.org/officeDocument/2006/math">
                              <m:r>
                                <a:rPr lang="en-US" sz="1200" b="1" i="1">
                                  <a:latin typeface="Cambria Math" panose="02040503050406030204" pitchFamily="18" charset="0"/>
                                </a:rPr>
                                <m:t>𝒋</m:t>
                              </m:r>
                            </m:oMath>
                          </a14:m>
                          <a:r>
                            <a:rPr lang="en-US" sz="1200" dirty="0"/>
                            <a:t>s proposals: </a:t>
                          </a:r>
                        </a:p>
                      </a:txBody>
                      <a:tcPr/>
                    </a:tc>
                    <a:extLst>
                      <a:ext uri="{0D108BD9-81ED-4DB2-BD59-A6C34878D82A}">
                        <a16:rowId xmlns:a16="http://schemas.microsoft.com/office/drawing/2014/main" val="3102371577"/>
                      </a:ext>
                    </a:extLst>
                  </a:tr>
                  <a:tr h="235362">
                    <a:tc>
                      <a:txBody>
                        <a:bodyPr/>
                        <a:lstStyle/>
                        <a:p>
                          <a:r>
                            <a:rPr lang="en-US" sz="1200" dirty="0"/>
                            <a:t>…</a:t>
                          </a:r>
                        </a:p>
                      </a:txBody>
                      <a:tcPr/>
                    </a:tc>
                    <a:extLst>
                      <a:ext uri="{0D108BD9-81ED-4DB2-BD59-A6C34878D82A}">
                        <a16:rowId xmlns:a16="http://schemas.microsoft.com/office/drawing/2014/main" val="2354060876"/>
                      </a:ext>
                    </a:extLst>
                  </a:tr>
                  <a:tr h="235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200" b="1" i="1" smtClean="0">
                                    <a:latin typeface="Cambria Math" panose="02040503050406030204" pitchFamily="18" charset="0"/>
                                  </a:rPr>
                                  <m:t>𝒉</m:t>
                                </m:r>
                                <m:r>
                                  <a:rPr lang="en-US" sz="1200" b="1" i="1" smtClean="0">
                                    <a:latin typeface="Cambria Math" panose="02040503050406030204" pitchFamily="18" charset="0"/>
                                  </a:rPr>
                                  <m:t>′</m:t>
                                </m:r>
                              </m:oMath>
                            </m:oMathPara>
                          </a14:m>
                          <a:endParaRPr lang="en-US" sz="1200" i="1" dirty="0"/>
                        </a:p>
                      </a:txBody>
                      <a:tcPr/>
                    </a:tc>
                    <a:extLst>
                      <a:ext uri="{0D108BD9-81ED-4DB2-BD59-A6C34878D82A}">
                        <a16:rowId xmlns:a16="http://schemas.microsoft.com/office/drawing/2014/main" val="429107548"/>
                      </a:ext>
                    </a:extLst>
                  </a:tr>
                  <a:tr h="235362">
                    <a:tc>
                      <a:txBody>
                        <a:bodyPr/>
                        <a:lstStyle/>
                        <a:p>
                          <a:r>
                            <a:rPr lang="en-US" sz="1200" dirty="0"/>
                            <a:t>…</a:t>
                          </a:r>
                        </a:p>
                      </a:txBody>
                      <a:tcPr/>
                    </a:tc>
                    <a:extLst>
                      <a:ext uri="{0D108BD9-81ED-4DB2-BD59-A6C34878D82A}">
                        <a16:rowId xmlns:a16="http://schemas.microsoft.com/office/drawing/2014/main" val="1903456850"/>
                      </a:ext>
                    </a:extLst>
                  </a:tr>
                  <a:tr h="235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200" b="1" i="1" smtClean="0">
                                    <a:latin typeface="Cambria Math" panose="02040503050406030204" pitchFamily="18" charset="0"/>
                                  </a:rPr>
                                  <m:t>𝒉</m:t>
                                </m:r>
                              </m:oMath>
                            </m:oMathPara>
                          </a14:m>
                          <a:endParaRPr lang="en-US" sz="1200" i="1" dirty="0"/>
                        </a:p>
                      </a:txBody>
                      <a:tcPr/>
                    </a:tc>
                    <a:extLst>
                      <a:ext uri="{0D108BD9-81ED-4DB2-BD59-A6C34878D82A}">
                        <a16:rowId xmlns:a16="http://schemas.microsoft.com/office/drawing/2014/main" val="1215536970"/>
                      </a:ext>
                    </a:extLst>
                  </a:tr>
                  <a:tr h="235362">
                    <a:tc>
                      <a:txBody>
                        <a:bodyPr/>
                        <a:lstStyle/>
                        <a:p>
                          <a:r>
                            <a:rPr lang="en-US" sz="1200" dirty="0"/>
                            <a:t>…</a:t>
                          </a:r>
                        </a:p>
                      </a:txBody>
                      <a:tcPr/>
                    </a:tc>
                    <a:extLst>
                      <a:ext uri="{0D108BD9-81ED-4DB2-BD59-A6C34878D82A}">
                        <a16:rowId xmlns:a16="http://schemas.microsoft.com/office/drawing/2014/main" val="2900435221"/>
                      </a:ext>
                    </a:extLst>
                  </a:tr>
                </a:tbl>
              </a:graphicData>
            </a:graphic>
          </p:graphicFrame>
        </mc:Choice>
        <mc:Fallback xmlns="">
          <p:graphicFrame>
            <p:nvGraphicFramePr>
              <p:cNvPr id="29" name="Table 29">
                <a:extLst>
                  <a:ext uri="{FF2B5EF4-FFF2-40B4-BE49-F238E27FC236}">
                    <a16:creationId xmlns:a16="http://schemas.microsoft.com/office/drawing/2014/main" id="{3230E9CF-5694-40BF-941B-4D506049760B}"/>
                  </a:ext>
                </a:extLst>
              </p:cNvPr>
              <p:cNvGraphicFramePr>
                <a:graphicFrameLocks noGrp="1"/>
              </p:cNvGraphicFramePr>
              <p:nvPr>
                <p:extLst>
                  <p:ext uri="{D42A27DB-BD31-4B8C-83A1-F6EECF244321}">
                    <p14:modId xmlns:p14="http://schemas.microsoft.com/office/powerpoint/2010/main" val="2713847751"/>
                  </p:ext>
                </p:extLst>
              </p:nvPr>
            </p:nvGraphicFramePr>
            <p:xfrm>
              <a:off x="6057457" y="5078821"/>
              <a:ext cx="1279008" cy="1645920"/>
            </p:xfrm>
            <a:graphic>
              <a:graphicData uri="http://schemas.openxmlformats.org/drawingml/2006/table">
                <a:tbl>
                  <a:tblPr firstRow="1" bandRow="1">
                    <a:tableStyleId>{5C22544A-7EE6-4342-B048-85BDC9FD1C3A}</a:tableStyleId>
                  </a:tblPr>
                  <a:tblGrid>
                    <a:gridCol w="1279008">
                      <a:extLst>
                        <a:ext uri="{9D8B030D-6E8A-4147-A177-3AD203B41FA5}">
                          <a16:colId xmlns:a16="http://schemas.microsoft.com/office/drawing/2014/main" val="2287501795"/>
                        </a:ext>
                      </a:extLst>
                    </a:gridCol>
                  </a:tblGrid>
                  <a:tr h="274320">
                    <a:tc>
                      <a:txBody>
                        <a:bodyPr/>
                        <a:lstStyle/>
                        <a:p>
                          <a:endParaRPr lang="en-US"/>
                        </a:p>
                      </a:txBody>
                      <a:tcPr>
                        <a:blipFill>
                          <a:blip r:embed="rId10"/>
                          <a:stretch>
                            <a:fillRect l="-474" t="-2222" r="-1896" b="-515556"/>
                          </a:stretch>
                        </a:blipFill>
                      </a:tcPr>
                    </a:tc>
                    <a:extLst>
                      <a:ext uri="{0D108BD9-81ED-4DB2-BD59-A6C34878D82A}">
                        <a16:rowId xmlns:a16="http://schemas.microsoft.com/office/drawing/2014/main" val="3102371577"/>
                      </a:ext>
                    </a:extLst>
                  </a:tr>
                  <a:tr h="274320">
                    <a:tc>
                      <a:txBody>
                        <a:bodyPr/>
                        <a:lstStyle/>
                        <a:p>
                          <a:r>
                            <a:rPr lang="en-US" sz="1200" dirty="0"/>
                            <a:t>…</a:t>
                          </a:r>
                        </a:p>
                      </a:txBody>
                      <a:tcPr/>
                    </a:tc>
                    <a:extLst>
                      <a:ext uri="{0D108BD9-81ED-4DB2-BD59-A6C34878D82A}">
                        <a16:rowId xmlns:a16="http://schemas.microsoft.com/office/drawing/2014/main" val="2354060876"/>
                      </a:ext>
                    </a:extLst>
                  </a:tr>
                  <a:tr h="274320">
                    <a:tc>
                      <a:txBody>
                        <a:bodyPr/>
                        <a:lstStyle/>
                        <a:p>
                          <a:endParaRPr lang="en-US"/>
                        </a:p>
                      </a:txBody>
                      <a:tcPr>
                        <a:blipFill>
                          <a:blip r:embed="rId10"/>
                          <a:stretch>
                            <a:fillRect l="-474" t="-197826" r="-1896" b="-306522"/>
                          </a:stretch>
                        </a:blipFill>
                      </a:tcPr>
                    </a:tc>
                    <a:extLst>
                      <a:ext uri="{0D108BD9-81ED-4DB2-BD59-A6C34878D82A}">
                        <a16:rowId xmlns:a16="http://schemas.microsoft.com/office/drawing/2014/main" val="429107548"/>
                      </a:ext>
                    </a:extLst>
                  </a:tr>
                  <a:tr h="274320">
                    <a:tc>
                      <a:txBody>
                        <a:bodyPr/>
                        <a:lstStyle/>
                        <a:p>
                          <a:r>
                            <a:rPr lang="en-US" sz="1200" dirty="0"/>
                            <a:t>…</a:t>
                          </a:r>
                        </a:p>
                      </a:txBody>
                      <a:tcPr/>
                    </a:tc>
                    <a:extLst>
                      <a:ext uri="{0D108BD9-81ED-4DB2-BD59-A6C34878D82A}">
                        <a16:rowId xmlns:a16="http://schemas.microsoft.com/office/drawing/2014/main" val="1903456850"/>
                      </a:ext>
                    </a:extLst>
                  </a:tr>
                  <a:tr h="274320">
                    <a:tc>
                      <a:txBody>
                        <a:bodyPr/>
                        <a:lstStyle/>
                        <a:p>
                          <a:endParaRPr lang="en-US"/>
                        </a:p>
                      </a:txBody>
                      <a:tcPr>
                        <a:blipFill>
                          <a:blip r:embed="rId10"/>
                          <a:stretch>
                            <a:fillRect l="-474" t="-404444" r="-1896" b="-113333"/>
                          </a:stretch>
                        </a:blipFill>
                      </a:tcPr>
                    </a:tc>
                    <a:extLst>
                      <a:ext uri="{0D108BD9-81ED-4DB2-BD59-A6C34878D82A}">
                        <a16:rowId xmlns:a16="http://schemas.microsoft.com/office/drawing/2014/main" val="1215536970"/>
                      </a:ext>
                    </a:extLst>
                  </a:tr>
                  <a:tr h="274320">
                    <a:tc>
                      <a:txBody>
                        <a:bodyPr/>
                        <a:lstStyle/>
                        <a:p>
                          <a:r>
                            <a:rPr lang="en-US" sz="1200" dirty="0"/>
                            <a:t>…</a:t>
                          </a:r>
                        </a:p>
                      </a:txBody>
                      <a:tcPr/>
                    </a:tc>
                    <a:extLst>
                      <a:ext uri="{0D108BD9-81ED-4DB2-BD59-A6C34878D82A}">
                        <a16:rowId xmlns:a16="http://schemas.microsoft.com/office/drawing/2014/main" val="2900435221"/>
                      </a:ext>
                    </a:extLst>
                  </a:tr>
                </a:tbl>
              </a:graphicData>
            </a:graphic>
          </p:graphicFrame>
        </mc:Fallback>
      </mc:AlternateContent>
      <p:sp>
        <p:nvSpPr>
          <p:cNvPr id="32" name="Arrow: Down 31">
            <a:extLst>
              <a:ext uri="{FF2B5EF4-FFF2-40B4-BE49-F238E27FC236}">
                <a16:creationId xmlns:a16="http://schemas.microsoft.com/office/drawing/2014/main" id="{4467107C-7A56-4C87-B6BF-9DD20635C9DC}"/>
              </a:ext>
            </a:extLst>
          </p:cNvPr>
          <p:cNvSpPr/>
          <p:nvPr/>
        </p:nvSpPr>
        <p:spPr>
          <a:xfrm rot="18073788">
            <a:off x="4745888" y="3924848"/>
            <a:ext cx="430172" cy="2132128"/>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BC08A659-9A96-48E9-8582-85235485713C}"/>
              </a:ext>
            </a:extLst>
          </p:cNvPr>
          <p:cNvSpPr/>
          <p:nvPr/>
        </p:nvSpPr>
        <p:spPr>
          <a:xfrm>
            <a:off x="5983319" y="5017530"/>
            <a:ext cx="1448839" cy="1761555"/>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2C368520-7E9A-4109-A827-6D06E5F05A4C}"/>
              </a:ext>
            </a:extLst>
          </p:cNvPr>
          <p:cNvCxnSpPr>
            <a:cxnSpLocks/>
            <a:endCxn id="11" idx="1"/>
          </p:cNvCxnSpPr>
          <p:nvPr/>
        </p:nvCxnSpPr>
        <p:spPr>
          <a:xfrm>
            <a:off x="5853223" y="3412540"/>
            <a:ext cx="1805764" cy="443830"/>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671C754-D55B-4E77-BD4B-08DCFD4B6EF2}"/>
              </a:ext>
            </a:extLst>
          </p:cNvPr>
          <p:cNvCxnSpPr>
            <a:cxnSpLocks/>
            <a:endCxn id="8" idx="1"/>
          </p:cNvCxnSpPr>
          <p:nvPr/>
        </p:nvCxnSpPr>
        <p:spPr>
          <a:xfrm>
            <a:off x="5853223" y="3412540"/>
            <a:ext cx="1805764" cy="1365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835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5" end="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20" grpId="0"/>
      <p:bldP spid="26" grpId="0" animBg="1"/>
      <p:bldP spid="27" grpId="0" animBg="1"/>
      <p:bldP spid="32" grpId="0" animBg="1"/>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04800" y="228600"/>
            <a:ext cx="8534400" cy="19050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4000" b="1" dirty="0"/>
              <a:t>Claim</a:t>
            </a:r>
            <a:endParaRPr lang="en-US" sz="3200" b="1" dirty="0"/>
          </a:p>
          <a:p>
            <a:pPr algn="ctr"/>
            <a:r>
              <a:rPr lang="en-US" sz="3200" dirty="0"/>
              <a:t>GS results in a stable matching (i.e., there are no blocking pairs)</a:t>
            </a:r>
          </a:p>
        </p:txBody>
      </p:sp>
      <mc:AlternateContent xmlns:mc="http://schemas.openxmlformats.org/markup-compatibility/2006" xmlns:a14="http://schemas.microsoft.com/office/drawing/2010/main">
        <mc:Choice Requires="a14">
          <p:sp>
            <p:nvSpPr>
              <p:cNvPr id="6" name="Rounded Rectangle 5"/>
              <p:cNvSpPr/>
              <p:nvPr/>
            </p:nvSpPr>
            <p:spPr>
              <a:xfrm>
                <a:off x="304800" y="2286000"/>
                <a:ext cx="4618074" cy="4343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200" b="1" dirty="0"/>
                  <a:t>Proof by contradiction (2):</a:t>
                </a:r>
                <a:endParaRPr lang="en-US" sz="2200" i="1" dirty="0"/>
              </a:p>
              <a:p>
                <a:r>
                  <a:rPr lang="en-US" sz="2200" dirty="0"/>
                  <a:t>Case #2:</a:t>
                </a:r>
                <a:r>
                  <a:rPr lang="en-US" sz="2200" i="1" dirty="0"/>
                  <a:t> </a:t>
                </a:r>
                <a14:m>
                  <m:oMath xmlns:m="http://schemas.openxmlformats.org/officeDocument/2006/math">
                    <m:r>
                      <a:rPr lang="en-US" sz="2200" b="1" i="1">
                        <a:latin typeface="Cambria Math" panose="02040503050406030204" pitchFamily="18" charset="0"/>
                      </a:rPr>
                      <m:t>𝒋</m:t>
                    </m:r>
                  </m:oMath>
                </a14:m>
                <a:r>
                  <a:rPr lang="en-US" sz="2200" i="1" dirty="0"/>
                  <a:t> </a:t>
                </a:r>
                <a:r>
                  <a:rPr lang="en-US" sz="2200" dirty="0"/>
                  <a:t>proposed to </a:t>
                </a:r>
                <a14:m>
                  <m:oMath xmlns:m="http://schemas.openxmlformats.org/officeDocument/2006/math">
                    <m:r>
                      <a:rPr lang="en-US" sz="2200" b="1" i="1">
                        <a:latin typeface="Cambria Math" panose="02040503050406030204" pitchFamily="18" charset="0"/>
                      </a:rPr>
                      <m:t>𝒉</m:t>
                    </m:r>
                  </m:oMath>
                </a14:m>
                <a:endParaRPr lang="en-US" sz="2200" dirty="0"/>
              </a:p>
              <a:p>
                <a:pPr marL="457200" indent="-457200">
                  <a:buFont typeface="Arial"/>
                  <a:buChar char="•"/>
                </a:pPr>
                <a14:m>
                  <m:oMath xmlns:m="http://schemas.openxmlformats.org/officeDocument/2006/math">
                    <m:r>
                      <a:rPr lang="en-US" sz="2200" b="1" i="1">
                        <a:latin typeface="Cambria Math" panose="02040503050406030204" pitchFamily="18" charset="0"/>
                      </a:rPr>
                      <m:t>𝒉</m:t>
                    </m:r>
                  </m:oMath>
                </a14:m>
                <a:r>
                  <a:rPr lang="en-US" sz="2200" dirty="0"/>
                  <a:t> rejected </a:t>
                </a:r>
                <a14:m>
                  <m:oMath xmlns:m="http://schemas.openxmlformats.org/officeDocument/2006/math">
                    <m:r>
                      <a:rPr lang="en-US" sz="2200" b="1" i="1">
                        <a:latin typeface="Cambria Math" panose="02040503050406030204" pitchFamily="18" charset="0"/>
                      </a:rPr>
                      <m:t>𝒋</m:t>
                    </m:r>
                  </m:oMath>
                </a14:m>
                <a:r>
                  <a:rPr lang="en-US" sz="2200" dirty="0"/>
                  <a:t> at some point</a:t>
                </a:r>
                <a:endParaRPr lang="en-US" sz="2200" i="1" dirty="0"/>
              </a:p>
              <a:p>
                <a:pPr marL="457200" indent="-457200">
                  <a:buFont typeface="Arial"/>
                  <a:buChar char="•"/>
                </a:pPr>
                <a:r>
                  <a:rPr lang="en-US" sz="2200" i="1" dirty="0"/>
                  <a:t>GS: </a:t>
                </a:r>
                <a:r>
                  <a:rPr lang="en-US" sz="2200" dirty="0"/>
                  <a:t>horses only reject for better jockeys</a:t>
                </a:r>
              </a:p>
              <a:p>
                <a:pPr marL="457200" indent="-457200">
                  <a:buFont typeface="Arial"/>
                  <a:buChar char="•"/>
                </a:pPr>
                <a14:m>
                  <m:oMath xmlns:m="http://schemas.openxmlformats.org/officeDocument/2006/math">
                    <m:r>
                      <a:rPr lang="en-US" sz="2200" b="1" i="1">
                        <a:latin typeface="Cambria Math" panose="02040503050406030204" pitchFamily="18" charset="0"/>
                      </a:rPr>
                      <m:t>𝒉</m:t>
                    </m:r>
                  </m:oMath>
                </a14:m>
                <a:r>
                  <a:rPr lang="en-US" sz="2200" dirty="0"/>
                  <a:t> prefers current partner </a:t>
                </a:r>
                <a14:m>
                  <m:oMath xmlns:m="http://schemas.openxmlformats.org/officeDocument/2006/math">
                    <m:sSup>
                      <m:sSupPr>
                        <m:ctrlPr>
                          <a:rPr lang="en-US" sz="2200" b="1" i="1">
                            <a:latin typeface="Cambria Math" panose="02040503050406030204" pitchFamily="18" charset="0"/>
                          </a:rPr>
                        </m:ctrlPr>
                      </m:sSupPr>
                      <m:e>
                        <m:r>
                          <a:rPr lang="en-US" sz="2200" b="1" i="1">
                            <a:latin typeface="Cambria Math" panose="02040503050406030204" pitchFamily="18" charset="0"/>
                          </a:rPr>
                          <m:t>𝒋</m:t>
                        </m:r>
                      </m:e>
                      <m:sup>
                        <m:r>
                          <a:rPr lang="en-US" sz="2200" b="1" i="1" smtClean="0">
                            <a:latin typeface="Cambria Math" panose="02040503050406030204" pitchFamily="18" charset="0"/>
                          </a:rPr>
                          <m:t>′</m:t>
                        </m:r>
                      </m:sup>
                    </m:sSup>
                    <m:r>
                      <a:rPr lang="en-US" sz="2200" b="1" i="1">
                        <a:latin typeface="Cambria Math" panose="02040503050406030204" pitchFamily="18" charset="0"/>
                      </a:rPr>
                      <m:t>&gt;</m:t>
                    </m:r>
                    <m:r>
                      <a:rPr lang="en-US" sz="2200" b="1" i="1">
                        <a:latin typeface="Cambria Math" panose="02040503050406030204" pitchFamily="18" charset="0"/>
                      </a:rPr>
                      <m:t>𝒋</m:t>
                    </m:r>
                  </m:oMath>
                </a14:m>
                <a:endParaRPr lang="en-US" sz="2200" i="1" dirty="0"/>
              </a:p>
              <a:p>
                <a:pPr marL="457200" indent="-457200">
                  <a:buFont typeface="Arial"/>
                  <a:buChar char="•"/>
                </a:pPr>
                <a:r>
                  <a:rPr lang="en-US" sz="2200" dirty="0">
                    <a:sym typeface="Wingdings"/>
                  </a:rPr>
                  <a:t> </a:t>
                </a:r>
                <a14:m>
                  <m:oMath xmlns:m="http://schemas.openxmlformats.org/officeDocument/2006/math">
                    <m:r>
                      <a:rPr lang="en-US" sz="2200" b="1" i="1">
                        <a:latin typeface="Cambria Math" panose="02040503050406030204" pitchFamily="18" charset="0"/>
                      </a:rPr>
                      <m:t>𝒋</m:t>
                    </m:r>
                  </m:oMath>
                </a14:m>
                <a:r>
                  <a:rPr lang="en-US" sz="2200" i="1" dirty="0">
                    <a:sym typeface="Wingdings"/>
                  </a:rPr>
                  <a:t> </a:t>
                </a:r>
                <a:r>
                  <a:rPr lang="en-US" sz="2200" dirty="0">
                    <a:sym typeface="Wingdings"/>
                  </a:rPr>
                  <a:t>and </a:t>
                </a:r>
                <a14:m>
                  <m:oMath xmlns:m="http://schemas.openxmlformats.org/officeDocument/2006/math">
                    <m:r>
                      <a:rPr lang="en-US" sz="2200" b="1" i="1">
                        <a:latin typeface="Cambria Math" panose="02040503050406030204" pitchFamily="18" charset="0"/>
                      </a:rPr>
                      <m:t>𝒉</m:t>
                    </m:r>
                  </m:oMath>
                </a14:m>
                <a:r>
                  <a:rPr lang="en-US" sz="2200" dirty="0">
                    <a:sym typeface="Wingdings"/>
                  </a:rPr>
                  <a:t> are not blocking</a:t>
                </a:r>
                <a:endParaRPr lang="en-US" sz="2200" dirty="0"/>
              </a:p>
              <a:p>
                <a:endParaRPr lang="en-US" sz="2200" dirty="0"/>
              </a:p>
              <a:p>
                <a:r>
                  <a:rPr lang="en-US" sz="2200" dirty="0"/>
                  <a:t>Case #1 and #2 exhaust space.  &gt;&lt;</a:t>
                </a:r>
              </a:p>
            </p:txBody>
          </p:sp>
        </mc:Choice>
        <mc:Fallback xmlns="">
          <p:sp>
            <p:nvSpPr>
              <p:cNvPr id="6" name="Rounded Rectangle 5"/>
              <p:cNvSpPr>
                <a:spLocks noRot="1" noChangeAspect="1" noMove="1" noResize="1" noEditPoints="1" noAdjustHandles="1" noChangeArrowheads="1" noChangeShapeType="1" noTextEdit="1"/>
              </p:cNvSpPr>
              <p:nvPr/>
            </p:nvSpPr>
            <p:spPr>
              <a:xfrm>
                <a:off x="304800" y="2286000"/>
                <a:ext cx="4618074" cy="4343400"/>
              </a:xfrm>
              <a:prstGeom prst="roundRect">
                <a:avLst/>
              </a:prstGeom>
              <a:blipFill>
                <a:blip r:embed="rId3"/>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3A775E2-F37F-7A47-A8D3-AB8633FB25C6}"/>
              </a:ext>
            </a:extLst>
          </p:cNvPr>
          <p:cNvSpPr>
            <a:spLocks noGrp="1"/>
          </p:cNvSpPr>
          <p:nvPr>
            <p:ph type="sldNum" sz="quarter" idx="12"/>
          </p:nvPr>
        </p:nvSpPr>
        <p:spPr/>
        <p:txBody>
          <a:bodyPr/>
          <a:lstStyle/>
          <a:p>
            <a:fld id="{A2EF37A0-74FC-AB4F-AE4C-D9BFC6719E9F}" type="slidenum">
              <a:rPr lang="en-US" smtClean="0"/>
              <a:t>27</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FCAF795-834F-4842-B77C-93497E075648}"/>
                  </a:ext>
                </a:extLst>
              </p:cNvPr>
              <p:cNvSpPr txBox="1"/>
              <p:nvPr/>
            </p:nvSpPr>
            <p:spPr>
              <a:xfrm>
                <a:off x="5388049" y="3241533"/>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𝒋</m:t>
                      </m:r>
                    </m:oMath>
                  </m:oMathPara>
                </a14:m>
                <a:endParaRPr lang="en-US" dirty="0"/>
              </a:p>
            </p:txBody>
          </p:sp>
        </mc:Choice>
        <mc:Fallback xmlns="">
          <p:sp>
            <p:nvSpPr>
              <p:cNvPr id="7" name="TextBox 6">
                <a:extLst>
                  <a:ext uri="{FF2B5EF4-FFF2-40B4-BE49-F238E27FC236}">
                    <a16:creationId xmlns:a16="http://schemas.microsoft.com/office/drawing/2014/main" id="{1FCAF795-834F-4842-B77C-93497E075648}"/>
                  </a:ext>
                </a:extLst>
              </p:cNvPr>
              <p:cNvSpPr txBox="1">
                <a:spLocks noRot="1" noChangeAspect="1" noMove="1" noResize="1" noEditPoints="1" noAdjustHandles="1" noChangeArrowheads="1" noChangeShapeType="1" noTextEdit="1"/>
              </p:cNvSpPr>
              <p:nvPr/>
            </p:nvSpPr>
            <p:spPr>
              <a:xfrm>
                <a:off x="5388049" y="3241533"/>
                <a:ext cx="465174" cy="369332"/>
              </a:xfrm>
              <a:prstGeom prst="rect">
                <a:avLst/>
              </a:prstGeom>
              <a:blipFill>
                <a:blip r:embed="rId4"/>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3C599F1-32C0-4335-AC37-3EB51E4D2833}"/>
                  </a:ext>
                </a:extLst>
              </p:cNvPr>
              <p:cNvSpPr txBox="1"/>
              <p:nvPr/>
            </p:nvSpPr>
            <p:spPr>
              <a:xfrm>
                <a:off x="7658987" y="3241533"/>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𝒉</m:t>
                      </m:r>
                    </m:oMath>
                  </m:oMathPara>
                </a14:m>
                <a:endParaRPr lang="en-US" dirty="0"/>
              </a:p>
            </p:txBody>
          </p:sp>
        </mc:Choice>
        <mc:Fallback xmlns="">
          <p:sp>
            <p:nvSpPr>
              <p:cNvPr id="8" name="TextBox 7">
                <a:extLst>
                  <a:ext uri="{FF2B5EF4-FFF2-40B4-BE49-F238E27FC236}">
                    <a16:creationId xmlns:a16="http://schemas.microsoft.com/office/drawing/2014/main" id="{73C599F1-32C0-4335-AC37-3EB51E4D2833}"/>
                  </a:ext>
                </a:extLst>
              </p:cNvPr>
              <p:cNvSpPr txBox="1">
                <a:spLocks noRot="1" noChangeAspect="1" noMove="1" noResize="1" noEditPoints="1" noAdjustHandles="1" noChangeArrowheads="1" noChangeShapeType="1" noTextEdit="1"/>
              </p:cNvSpPr>
              <p:nvPr/>
            </p:nvSpPr>
            <p:spPr>
              <a:xfrm>
                <a:off x="7658987" y="3241533"/>
                <a:ext cx="46517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15672B0-D95F-4A75-8451-92DACB8D6374}"/>
                  </a:ext>
                </a:extLst>
              </p:cNvPr>
              <p:cNvSpPr txBox="1"/>
              <p:nvPr/>
            </p:nvSpPr>
            <p:spPr>
              <a:xfrm>
                <a:off x="5423494" y="2291656"/>
                <a:ext cx="2785729" cy="1200329"/>
              </a:xfrm>
              <a:prstGeom prst="rect">
                <a:avLst/>
              </a:prstGeom>
              <a:noFill/>
            </p:spPr>
            <p:txBody>
              <a:bodyPr wrap="square">
                <a:spAutoFit/>
              </a:bodyPr>
              <a:lstStyle/>
              <a:p>
                <a:r>
                  <a:rPr lang="en-US" dirty="0"/>
                  <a:t> </a:t>
                </a:r>
                <a14:m>
                  <m:oMath xmlns:m="http://schemas.openxmlformats.org/officeDocument/2006/math">
                    <m:r>
                      <a:rPr lang="en-US" b="1" i="1">
                        <a:latin typeface="Cambria Math" panose="02040503050406030204" pitchFamily="18" charset="0"/>
                      </a:rPr>
                      <m:t>𝒋</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not matched</a:t>
                </a:r>
              </a:p>
              <a:p>
                <a:r>
                  <a:rPr lang="en-US" dirty="0"/>
                  <a:t> </a:t>
                </a:r>
                <a14:m>
                  <m:oMath xmlns:m="http://schemas.openxmlformats.org/officeDocument/2006/math">
                    <m:r>
                      <a:rPr lang="en-US" b="1" i="1">
                        <a:latin typeface="Cambria Math" panose="02040503050406030204" pitchFamily="18" charset="0"/>
                      </a:rPr>
                      <m:t>𝒋</m:t>
                    </m:r>
                  </m:oMath>
                </a14:m>
                <a:r>
                  <a:rPr lang="en-US" dirty="0"/>
                  <a:t> and </a:t>
                </a:r>
                <a14:m>
                  <m:oMath xmlns:m="http://schemas.openxmlformats.org/officeDocument/2006/math">
                    <m:r>
                      <a:rPr lang="en-US" b="1" i="1">
                        <a:latin typeface="Cambria Math" panose="02040503050406030204" pitchFamily="18" charset="0"/>
                      </a:rPr>
                      <m:t>𝒉</m:t>
                    </m:r>
                    <m:r>
                      <a:rPr lang="en-US" b="1" i="1">
                        <a:latin typeface="Cambria Math" panose="02040503050406030204" pitchFamily="18" charset="0"/>
                      </a:rPr>
                      <m:t>′</m:t>
                    </m:r>
                  </m:oMath>
                </a14:m>
                <a:r>
                  <a:rPr lang="en-US" dirty="0"/>
                  <a:t> are matched </a:t>
                </a:r>
              </a:p>
              <a:p>
                <a:r>
                  <a:rPr lang="en-US" dirty="0"/>
                  <a:t> </a:t>
                </a:r>
                <a14:m>
                  <m:oMath xmlns:m="http://schemas.openxmlformats.org/officeDocument/2006/math">
                    <m:r>
                      <a:rPr lang="en-US" b="1" i="1">
                        <a:latin typeface="Cambria Math" panose="02040503050406030204" pitchFamily="18" charset="0"/>
                      </a:rPr>
                      <m:t>𝒋</m:t>
                    </m:r>
                    <m:r>
                      <a:rPr lang="en-US" b="1" i="1">
                        <a:latin typeface="Cambria Math" panose="02040503050406030204" pitchFamily="18" charset="0"/>
                      </a:rPr>
                      <m:t>′</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matched</a:t>
                </a:r>
              </a:p>
              <a:p>
                <a:endParaRPr lang="en-US" dirty="0"/>
              </a:p>
            </p:txBody>
          </p:sp>
        </mc:Choice>
        <mc:Fallback xmlns="">
          <p:sp>
            <p:nvSpPr>
              <p:cNvPr id="9" name="TextBox 8">
                <a:extLst>
                  <a:ext uri="{FF2B5EF4-FFF2-40B4-BE49-F238E27FC236}">
                    <a16:creationId xmlns:a16="http://schemas.microsoft.com/office/drawing/2014/main" id="{015672B0-D95F-4A75-8451-92DACB8D6374}"/>
                  </a:ext>
                </a:extLst>
              </p:cNvPr>
              <p:cNvSpPr txBox="1">
                <a:spLocks noRot="1" noChangeAspect="1" noMove="1" noResize="1" noEditPoints="1" noAdjustHandles="1" noChangeArrowheads="1" noChangeShapeType="1" noTextEdit="1"/>
              </p:cNvSpPr>
              <p:nvPr/>
            </p:nvSpPr>
            <p:spPr>
              <a:xfrm>
                <a:off x="5423494" y="2291656"/>
                <a:ext cx="2785729" cy="1200329"/>
              </a:xfrm>
              <a:prstGeom prst="rect">
                <a:avLst/>
              </a:prstGeom>
              <a:blipFill>
                <a:blip r:embed="rId6"/>
                <a:stretch>
                  <a:fillRect t="-30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7A36A1-E4CA-44C5-917B-501E72F1D953}"/>
                  </a:ext>
                </a:extLst>
              </p:cNvPr>
              <p:cNvSpPr txBox="1"/>
              <p:nvPr/>
            </p:nvSpPr>
            <p:spPr>
              <a:xfrm>
                <a:off x="5388049" y="3671704"/>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𝒋</m:t>
                      </m:r>
                      <m:r>
                        <a:rPr lang="en-US" sz="1800" b="1"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0E7A36A1-E4CA-44C5-917B-501E72F1D953}"/>
                  </a:ext>
                </a:extLst>
              </p:cNvPr>
              <p:cNvSpPr txBox="1">
                <a:spLocks noRot="1" noChangeAspect="1" noMove="1" noResize="1" noEditPoints="1" noAdjustHandles="1" noChangeArrowheads="1" noChangeShapeType="1" noTextEdit="1"/>
              </p:cNvSpPr>
              <p:nvPr/>
            </p:nvSpPr>
            <p:spPr>
              <a:xfrm>
                <a:off x="5388049" y="3671704"/>
                <a:ext cx="465174" cy="369332"/>
              </a:xfrm>
              <a:prstGeom prst="rect">
                <a:avLst/>
              </a:prstGeom>
              <a:blipFill>
                <a:blip r:embed="rId7"/>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9576F1B-36E1-44DF-9052-9F24976B38AF}"/>
                  </a:ext>
                </a:extLst>
              </p:cNvPr>
              <p:cNvSpPr txBox="1"/>
              <p:nvPr/>
            </p:nvSpPr>
            <p:spPr>
              <a:xfrm>
                <a:off x="7658987" y="3671704"/>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r>
                        <a:rPr lang="en-US" b="1" i="1" smtClean="0">
                          <a:latin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29576F1B-36E1-44DF-9052-9F24976B38AF}"/>
                  </a:ext>
                </a:extLst>
              </p:cNvPr>
              <p:cNvSpPr txBox="1">
                <a:spLocks noRot="1" noChangeAspect="1" noMove="1" noResize="1" noEditPoints="1" noAdjustHandles="1" noChangeArrowheads="1" noChangeShapeType="1" noTextEdit="1"/>
              </p:cNvSpPr>
              <p:nvPr/>
            </p:nvSpPr>
            <p:spPr>
              <a:xfrm>
                <a:off x="7658987" y="3671704"/>
                <a:ext cx="46517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205832C-E82A-4378-8ADF-AF61A74C084F}"/>
                  </a:ext>
                </a:extLst>
              </p:cNvPr>
              <p:cNvSpPr txBox="1"/>
              <p:nvPr/>
            </p:nvSpPr>
            <p:spPr>
              <a:xfrm>
                <a:off x="5423494" y="4179535"/>
                <a:ext cx="2785729" cy="646331"/>
              </a:xfrm>
              <a:prstGeom prst="rect">
                <a:avLst/>
              </a:prstGeom>
              <a:noFill/>
            </p:spPr>
            <p:txBody>
              <a:bodyPr wrap="square">
                <a:spAutoFit/>
              </a:bodyPr>
              <a:lstStyle/>
              <a:p>
                <a14:m>
                  <m:oMath xmlns:m="http://schemas.openxmlformats.org/officeDocument/2006/math">
                    <m:r>
                      <a:rPr lang="en-US" b="1" i="1">
                        <a:latin typeface="Cambria Math" panose="02040503050406030204" pitchFamily="18" charset="0"/>
                      </a:rPr>
                      <m:t>𝒋</m:t>
                    </m:r>
                  </m:oMath>
                </a14:m>
                <a:r>
                  <a:rPr lang="en-US" dirty="0"/>
                  <a:t> prefers </a:t>
                </a:r>
                <a14:m>
                  <m:oMath xmlns:m="http://schemas.openxmlformats.org/officeDocument/2006/math">
                    <m:r>
                      <a:rPr lang="en-US" b="1" i="1">
                        <a:latin typeface="Cambria Math" panose="02040503050406030204" pitchFamily="18" charset="0"/>
                      </a:rPr>
                      <m:t>𝒉</m:t>
                    </m:r>
                  </m:oMath>
                </a14:m>
                <a:r>
                  <a:rPr lang="en-US" dirty="0"/>
                  <a:t> to </a:t>
                </a:r>
                <a14:m>
                  <m:oMath xmlns:m="http://schemas.openxmlformats.org/officeDocument/2006/math">
                    <m:sSup>
                      <m:sSupPr>
                        <m:ctrlPr>
                          <a:rPr lang="en-US" b="1" i="1" smtClean="0">
                            <a:latin typeface="Cambria Math" panose="02040503050406030204" pitchFamily="18" charset="0"/>
                          </a:rPr>
                        </m:ctrlPr>
                      </m:sSupPr>
                      <m:e>
                        <m:r>
                          <a:rPr lang="en-US" b="1" i="1">
                            <a:latin typeface="Cambria Math" panose="02040503050406030204" pitchFamily="18" charset="0"/>
                          </a:rPr>
                          <m:t>𝒉</m:t>
                        </m:r>
                      </m:e>
                      <m:sup>
                        <m:r>
                          <a:rPr lang="en-US" b="1" i="1" smtClean="0">
                            <a:latin typeface="Cambria Math" panose="02040503050406030204" pitchFamily="18" charset="0"/>
                          </a:rPr>
                          <m:t>′</m:t>
                        </m:r>
                      </m:sup>
                    </m:sSup>
                  </m:oMath>
                </a14:m>
                <a:endParaRPr lang="en-US" b="1" i="1" dirty="0">
                  <a:latin typeface="Cambria Math" panose="02040503050406030204" pitchFamily="18" charset="0"/>
                </a:endParaRPr>
              </a:p>
              <a:p>
                <a14:m>
                  <m:oMath xmlns:m="http://schemas.openxmlformats.org/officeDocument/2006/math">
                    <m:r>
                      <a:rPr lang="en-US" b="1" i="1" smtClean="0">
                        <a:latin typeface="Cambria Math" panose="02040503050406030204" pitchFamily="18" charset="0"/>
                      </a:rPr>
                      <m:t>𝒉</m:t>
                    </m:r>
                  </m:oMath>
                </a14:m>
                <a:r>
                  <a:rPr lang="en-US" dirty="0"/>
                  <a:t> prefers </a:t>
                </a:r>
                <a14:m>
                  <m:oMath xmlns:m="http://schemas.openxmlformats.org/officeDocument/2006/math">
                    <m:r>
                      <a:rPr lang="en-US" b="1" i="1">
                        <a:latin typeface="Cambria Math" panose="02040503050406030204" pitchFamily="18" charset="0"/>
                      </a:rPr>
                      <m:t>𝒋</m:t>
                    </m:r>
                  </m:oMath>
                </a14:m>
                <a:r>
                  <a:rPr lang="en-US" dirty="0"/>
                  <a:t> to </a:t>
                </a:r>
                <a14:m>
                  <m:oMath xmlns:m="http://schemas.openxmlformats.org/officeDocument/2006/math">
                    <m:r>
                      <a:rPr lang="en-US" b="1" i="1">
                        <a:latin typeface="Cambria Math" panose="02040503050406030204" pitchFamily="18" charset="0"/>
                      </a:rPr>
                      <m:t>𝒋</m:t>
                    </m:r>
                    <m:r>
                      <a:rPr lang="en-US" b="1" i="1" smtClean="0">
                        <a:latin typeface="Cambria Math" panose="02040503050406030204" pitchFamily="18" charset="0"/>
                      </a:rPr>
                      <m:t>′</m:t>
                    </m:r>
                  </m:oMath>
                </a14:m>
                <a:endParaRPr lang="en-US" dirty="0"/>
              </a:p>
            </p:txBody>
          </p:sp>
        </mc:Choice>
        <mc:Fallback xmlns="">
          <p:sp>
            <p:nvSpPr>
              <p:cNvPr id="20" name="TextBox 19">
                <a:extLst>
                  <a:ext uri="{FF2B5EF4-FFF2-40B4-BE49-F238E27FC236}">
                    <a16:creationId xmlns:a16="http://schemas.microsoft.com/office/drawing/2014/main" id="{E205832C-E82A-4378-8ADF-AF61A74C084F}"/>
                  </a:ext>
                </a:extLst>
              </p:cNvPr>
              <p:cNvSpPr txBox="1">
                <a:spLocks noRot="1" noChangeAspect="1" noMove="1" noResize="1" noEditPoints="1" noAdjustHandles="1" noChangeArrowheads="1" noChangeShapeType="1" noTextEdit="1"/>
              </p:cNvSpPr>
              <p:nvPr/>
            </p:nvSpPr>
            <p:spPr>
              <a:xfrm>
                <a:off x="5423494" y="4179535"/>
                <a:ext cx="2785729" cy="646331"/>
              </a:xfrm>
              <a:prstGeom prst="rect">
                <a:avLst/>
              </a:prstGeom>
              <a:blipFill>
                <a:blip r:embed="rId9"/>
                <a:stretch>
                  <a:fillRect l="-656" t="-5660" b="-1415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F556F032-5048-467F-AA7E-17BB11A73CE0}"/>
              </a:ext>
            </a:extLst>
          </p:cNvPr>
          <p:cNvCxnSpPr>
            <a:stCxn id="7" idx="3"/>
            <a:endCxn id="11" idx="1"/>
          </p:cNvCxnSpPr>
          <p:nvPr/>
        </p:nvCxnSpPr>
        <p:spPr>
          <a:xfrm>
            <a:off x="5853223" y="3426199"/>
            <a:ext cx="1805764" cy="430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12846DD-CD53-469B-A735-9A39F1080AD0}"/>
              </a:ext>
            </a:extLst>
          </p:cNvPr>
          <p:cNvCxnSpPr>
            <a:stCxn id="10" idx="3"/>
            <a:endCxn id="8" idx="1"/>
          </p:cNvCxnSpPr>
          <p:nvPr/>
        </p:nvCxnSpPr>
        <p:spPr>
          <a:xfrm flipV="1">
            <a:off x="5853223" y="3426199"/>
            <a:ext cx="1805764" cy="430171"/>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A923A750-6D50-4B47-878C-7DAC1115C5C0}"/>
              </a:ext>
            </a:extLst>
          </p:cNvPr>
          <p:cNvSpPr/>
          <p:nvPr/>
        </p:nvSpPr>
        <p:spPr>
          <a:xfrm>
            <a:off x="5338432" y="2186763"/>
            <a:ext cx="2785729" cy="2785730"/>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graphicFrame>
            <p:nvGraphicFramePr>
              <p:cNvPr id="29" name="Table 29">
                <a:extLst>
                  <a:ext uri="{FF2B5EF4-FFF2-40B4-BE49-F238E27FC236}">
                    <a16:creationId xmlns:a16="http://schemas.microsoft.com/office/drawing/2014/main" id="{3230E9CF-5694-40BF-941B-4D506049760B}"/>
                  </a:ext>
                </a:extLst>
              </p:cNvPr>
              <p:cNvGraphicFramePr>
                <a:graphicFrameLocks noGrp="1"/>
              </p:cNvGraphicFramePr>
              <p:nvPr>
                <p:extLst>
                  <p:ext uri="{D42A27DB-BD31-4B8C-83A1-F6EECF244321}">
                    <p14:modId xmlns:p14="http://schemas.microsoft.com/office/powerpoint/2010/main" val="87507150"/>
                  </p:ext>
                </p:extLst>
              </p:nvPr>
            </p:nvGraphicFramePr>
            <p:xfrm>
              <a:off x="5423494" y="5078821"/>
              <a:ext cx="2965594" cy="1645920"/>
            </p:xfrm>
            <a:graphic>
              <a:graphicData uri="http://schemas.openxmlformats.org/drawingml/2006/table">
                <a:tbl>
                  <a:tblPr firstRow="1" bandRow="1">
                    <a:tableStyleId>{5C22544A-7EE6-4342-B048-85BDC9FD1C3A}</a:tableStyleId>
                  </a:tblPr>
                  <a:tblGrid>
                    <a:gridCol w="1482797">
                      <a:extLst>
                        <a:ext uri="{9D8B030D-6E8A-4147-A177-3AD203B41FA5}">
                          <a16:colId xmlns:a16="http://schemas.microsoft.com/office/drawing/2014/main" val="2287501795"/>
                        </a:ext>
                      </a:extLst>
                    </a:gridCol>
                    <a:gridCol w="1482797">
                      <a:extLst>
                        <a:ext uri="{9D8B030D-6E8A-4147-A177-3AD203B41FA5}">
                          <a16:colId xmlns:a16="http://schemas.microsoft.com/office/drawing/2014/main" val="1250102341"/>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1" i="1" smtClean="0">
                                  <a:latin typeface="Cambria Math" panose="02040503050406030204" pitchFamily="18" charset="0"/>
                                </a:rPr>
                                <m:t>𝒉</m:t>
                              </m:r>
                            </m:oMath>
                          </a14:m>
                          <a:r>
                            <a:rPr lang="en-US" sz="1200" dirty="0"/>
                            <a:t> proposers: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1" i="1" smtClean="0">
                                  <a:latin typeface="Cambria Math" panose="02040503050406030204" pitchFamily="18" charset="0"/>
                                </a:rPr>
                                <m:t>𝒉</m:t>
                              </m:r>
                            </m:oMath>
                          </a14:m>
                          <a:r>
                            <a:rPr lang="en-US" sz="1200" dirty="0"/>
                            <a:t> rejections </a:t>
                          </a:r>
                        </a:p>
                      </a:txBody>
                      <a:tcPr/>
                    </a:tc>
                    <a:extLst>
                      <a:ext uri="{0D108BD9-81ED-4DB2-BD59-A6C34878D82A}">
                        <a16:rowId xmlns:a16="http://schemas.microsoft.com/office/drawing/2014/main" val="3102371577"/>
                      </a:ext>
                    </a:extLst>
                  </a:tr>
                  <a:tr h="235362">
                    <a:tc>
                      <a:txBody>
                        <a:bodyPr/>
                        <a:lstStyle/>
                        <a:p>
                          <a:r>
                            <a:rPr lang="en-US" sz="1200" dirty="0"/>
                            <a:t>…</a:t>
                          </a:r>
                        </a:p>
                      </a:txBody>
                      <a:tcPr/>
                    </a:tc>
                    <a:tc>
                      <a:txBody>
                        <a:bodyPr/>
                        <a:lstStyle/>
                        <a:p>
                          <a:r>
                            <a:rPr lang="en-US" sz="1200" dirty="0"/>
                            <a:t>…</a:t>
                          </a:r>
                        </a:p>
                      </a:txBody>
                      <a:tcPr/>
                    </a:tc>
                    <a:extLst>
                      <a:ext uri="{0D108BD9-81ED-4DB2-BD59-A6C34878D82A}">
                        <a16:rowId xmlns:a16="http://schemas.microsoft.com/office/drawing/2014/main" val="2354060876"/>
                      </a:ext>
                    </a:extLst>
                  </a:tr>
                  <a:tr h="235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200" b="1" i="1" smtClean="0">
                                    <a:latin typeface="Cambria Math" panose="02040503050406030204" pitchFamily="18" charset="0"/>
                                  </a:rPr>
                                  <m:t>𝒋</m:t>
                                </m:r>
                              </m:oMath>
                            </m:oMathPara>
                          </a14:m>
                          <a:endParaRPr lang="en-US" sz="1200"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a:t>
                          </a:r>
                        </a:p>
                      </a:txBody>
                      <a:tcPr/>
                    </a:tc>
                    <a:extLst>
                      <a:ext uri="{0D108BD9-81ED-4DB2-BD59-A6C34878D82A}">
                        <a16:rowId xmlns:a16="http://schemas.microsoft.com/office/drawing/2014/main" val="429107548"/>
                      </a:ext>
                    </a:extLst>
                  </a:tr>
                  <a:tr h="235362">
                    <a:tc>
                      <a:txBody>
                        <a:bodyPr/>
                        <a:lstStyle/>
                        <a:p>
                          <a:r>
                            <a:rPr lang="en-US" sz="1200" dirty="0"/>
                            <a:t>…</a:t>
                          </a:r>
                        </a:p>
                      </a:txBody>
                      <a:tcPr/>
                    </a:tc>
                    <a:tc>
                      <a:txBody>
                        <a:bodyPr/>
                        <a:lstStyle/>
                        <a:p>
                          <a:r>
                            <a:rPr lang="en-US" sz="1200" dirty="0"/>
                            <a:t>…</a:t>
                          </a:r>
                        </a:p>
                      </a:txBody>
                      <a:tcPr/>
                    </a:tc>
                    <a:extLst>
                      <a:ext uri="{0D108BD9-81ED-4DB2-BD59-A6C34878D82A}">
                        <a16:rowId xmlns:a16="http://schemas.microsoft.com/office/drawing/2014/main" val="1903456850"/>
                      </a:ext>
                    </a:extLst>
                  </a:tr>
                  <a:tr h="235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200" b="1" i="1" smtClean="0">
                                    <a:latin typeface="Cambria Math" panose="02040503050406030204" pitchFamily="18" charset="0"/>
                                  </a:rPr>
                                  <m:t>𝒋</m:t>
                                </m:r>
                                <m:r>
                                  <a:rPr lang="en-US" sz="1200" b="1" i="1" smtClean="0">
                                    <a:latin typeface="Cambria Math" panose="02040503050406030204" pitchFamily="18" charset="0"/>
                                  </a:rPr>
                                  <m:t>′</m:t>
                                </m:r>
                              </m:oMath>
                            </m:oMathPara>
                          </a14:m>
                          <a:endParaRPr lang="en-US" sz="1200"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200" b="1" i="1" smtClean="0">
                                    <a:latin typeface="Cambria Math" panose="02040503050406030204" pitchFamily="18" charset="0"/>
                                  </a:rPr>
                                  <m:t>𝒋</m:t>
                                </m:r>
                              </m:oMath>
                            </m:oMathPara>
                          </a14:m>
                          <a:endParaRPr lang="en-US" sz="1200" i="1" dirty="0"/>
                        </a:p>
                      </a:txBody>
                      <a:tcPr/>
                    </a:tc>
                    <a:extLst>
                      <a:ext uri="{0D108BD9-81ED-4DB2-BD59-A6C34878D82A}">
                        <a16:rowId xmlns:a16="http://schemas.microsoft.com/office/drawing/2014/main" val="1215536970"/>
                      </a:ext>
                    </a:extLst>
                  </a:tr>
                  <a:tr h="235362">
                    <a:tc>
                      <a:txBody>
                        <a:bodyPr/>
                        <a:lstStyle/>
                        <a:p>
                          <a:r>
                            <a:rPr lang="en-US" sz="1200" dirty="0"/>
                            <a:t>…</a:t>
                          </a:r>
                        </a:p>
                      </a:txBody>
                      <a:tcPr/>
                    </a:tc>
                    <a:tc>
                      <a:txBody>
                        <a:bodyPr/>
                        <a:lstStyle/>
                        <a:p>
                          <a:r>
                            <a:rPr lang="en-US" sz="1200" dirty="0"/>
                            <a:t>…</a:t>
                          </a:r>
                        </a:p>
                      </a:txBody>
                      <a:tcPr/>
                    </a:tc>
                    <a:extLst>
                      <a:ext uri="{0D108BD9-81ED-4DB2-BD59-A6C34878D82A}">
                        <a16:rowId xmlns:a16="http://schemas.microsoft.com/office/drawing/2014/main" val="2900435221"/>
                      </a:ext>
                    </a:extLst>
                  </a:tr>
                </a:tbl>
              </a:graphicData>
            </a:graphic>
          </p:graphicFrame>
        </mc:Choice>
        <mc:Fallback>
          <p:graphicFrame>
            <p:nvGraphicFramePr>
              <p:cNvPr id="29" name="Table 29">
                <a:extLst>
                  <a:ext uri="{FF2B5EF4-FFF2-40B4-BE49-F238E27FC236}">
                    <a16:creationId xmlns:a16="http://schemas.microsoft.com/office/drawing/2014/main" id="{3230E9CF-5694-40BF-941B-4D506049760B}"/>
                  </a:ext>
                </a:extLst>
              </p:cNvPr>
              <p:cNvGraphicFramePr>
                <a:graphicFrameLocks noGrp="1"/>
              </p:cNvGraphicFramePr>
              <p:nvPr>
                <p:extLst>
                  <p:ext uri="{D42A27DB-BD31-4B8C-83A1-F6EECF244321}">
                    <p14:modId xmlns:p14="http://schemas.microsoft.com/office/powerpoint/2010/main" val="87507150"/>
                  </p:ext>
                </p:extLst>
              </p:nvPr>
            </p:nvGraphicFramePr>
            <p:xfrm>
              <a:off x="5423494" y="5078821"/>
              <a:ext cx="2965594" cy="1645920"/>
            </p:xfrm>
            <a:graphic>
              <a:graphicData uri="http://schemas.openxmlformats.org/drawingml/2006/table">
                <a:tbl>
                  <a:tblPr firstRow="1" bandRow="1">
                    <a:tableStyleId>{5C22544A-7EE6-4342-B048-85BDC9FD1C3A}</a:tableStyleId>
                  </a:tblPr>
                  <a:tblGrid>
                    <a:gridCol w="1482797">
                      <a:extLst>
                        <a:ext uri="{9D8B030D-6E8A-4147-A177-3AD203B41FA5}">
                          <a16:colId xmlns:a16="http://schemas.microsoft.com/office/drawing/2014/main" val="2287501795"/>
                        </a:ext>
                      </a:extLst>
                    </a:gridCol>
                    <a:gridCol w="1482797">
                      <a:extLst>
                        <a:ext uri="{9D8B030D-6E8A-4147-A177-3AD203B41FA5}">
                          <a16:colId xmlns:a16="http://schemas.microsoft.com/office/drawing/2014/main" val="1250102341"/>
                        </a:ext>
                      </a:extLst>
                    </a:gridCol>
                  </a:tblGrid>
                  <a:tr h="274320">
                    <a:tc>
                      <a:txBody>
                        <a:bodyPr/>
                        <a:lstStyle/>
                        <a:p>
                          <a:endParaRPr lang="en-US"/>
                        </a:p>
                      </a:txBody>
                      <a:tcPr>
                        <a:blipFill>
                          <a:blip r:embed="rId10"/>
                          <a:stretch>
                            <a:fillRect l="-410" t="-2222" r="-101639" b="-515556"/>
                          </a:stretch>
                        </a:blipFill>
                      </a:tcPr>
                    </a:tc>
                    <a:tc>
                      <a:txBody>
                        <a:bodyPr/>
                        <a:lstStyle/>
                        <a:p>
                          <a:endParaRPr lang="en-US"/>
                        </a:p>
                      </a:txBody>
                      <a:tcPr>
                        <a:blipFill>
                          <a:blip r:embed="rId10"/>
                          <a:stretch>
                            <a:fillRect l="-100410" t="-2222" r="-1639" b="-515556"/>
                          </a:stretch>
                        </a:blipFill>
                      </a:tcPr>
                    </a:tc>
                    <a:extLst>
                      <a:ext uri="{0D108BD9-81ED-4DB2-BD59-A6C34878D82A}">
                        <a16:rowId xmlns:a16="http://schemas.microsoft.com/office/drawing/2014/main" val="3102371577"/>
                      </a:ext>
                    </a:extLst>
                  </a:tr>
                  <a:tr h="274320">
                    <a:tc>
                      <a:txBody>
                        <a:bodyPr/>
                        <a:lstStyle/>
                        <a:p>
                          <a:r>
                            <a:rPr lang="en-US" sz="1200" dirty="0"/>
                            <a:t>…</a:t>
                          </a:r>
                        </a:p>
                      </a:txBody>
                      <a:tcPr/>
                    </a:tc>
                    <a:tc>
                      <a:txBody>
                        <a:bodyPr/>
                        <a:lstStyle/>
                        <a:p>
                          <a:r>
                            <a:rPr lang="en-US" sz="1200" dirty="0"/>
                            <a:t>…</a:t>
                          </a:r>
                        </a:p>
                      </a:txBody>
                      <a:tcPr/>
                    </a:tc>
                    <a:extLst>
                      <a:ext uri="{0D108BD9-81ED-4DB2-BD59-A6C34878D82A}">
                        <a16:rowId xmlns:a16="http://schemas.microsoft.com/office/drawing/2014/main" val="2354060876"/>
                      </a:ext>
                    </a:extLst>
                  </a:tr>
                  <a:tr h="274320">
                    <a:tc>
                      <a:txBody>
                        <a:bodyPr/>
                        <a:lstStyle/>
                        <a:p>
                          <a:endParaRPr lang="en-US"/>
                        </a:p>
                      </a:txBody>
                      <a:tcPr>
                        <a:blipFill>
                          <a:blip r:embed="rId10"/>
                          <a:stretch>
                            <a:fillRect l="-410" t="-197826" r="-101639" b="-30652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a:t>
                          </a:r>
                        </a:p>
                      </a:txBody>
                      <a:tcPr/>
                    </a:tc>
                    <a:extLst>
                      <a:ext uri="{0D108BD9-81ED-4DB2-BD59-A6C34878D82A}">
                        <a16:rowId xmlns:a16="http://schemas.microsoft.com/office/drawing/2014/main" val="429107548"/>
                      </a:ext>
                    </a:extLst>
                  </a:tr>
                  <a:tr h="274320">
                    <a:tc>
                      <a:txBody>
                        <a:bodyPr/>
                        <a:lstStyle/>
                        <a:p>
                          <a:r>
                            <a:rPr lang="en-US" sz="1200" dirty="0"/>
                            <a:t>…</a:t>
                          </a:r>
                        </a:p>
                      </a:txBody>
                      <a:tcPr/>
                    </a:tc>
                    <a:tc>
                      <a:txBody>
                        <a:bodyPr/>
                        <a:lstStyle/>
                        <a:p>
                          <a:r>
                            <a:rPr lang="en-US" sz="1200" dirty="0"/>
                            <a:t>…</a:t>
                          </a:r>
                        </a:p>
                      </a:txBody>
                      <a:tcPr/>
                    </a:tc>
                    <a:extLst>
                      <a:ext uri="{0D108BD9-81ED-4DB2-BD59-A6C34878D82A}">
                        <a16:rowId xmlns:a16="http://schemas.microsoft.com/office/drawing/2014/main" val="1903456850"/>
                      </a:ext>
                    </a:extLst>
                  </a:tr>
                  <a:tr h="274320">
                    <a:tc>
                      <a:txBody>
                        <a:bodyPr/>
                        <a:lstStyle/>
                        <a:p>
                          <a:endParaRPr lang="en-US"/>
                        </a:p>
                      </a:txBody>
                      <a:tcPr>
                        <a:blipFill>
                          <a:blip r:embed="rId10"/>
                          <a:stretch>
                            <a:fillRect l="-410" t="-404444" r="-101639" b="-113333"/>
                          </a:stretch>
                        </a:blipFill>
                      </a:tcPr>
                    </a:tc>
                    <a:tc>
                      <a:txBody>
                        <a:bodyPr/>
                        <a:lstStyle/>
                        <a:p>
                          <a:endParaRPr lang="en-US"/>
                        </a:p>
                      </a:txBody>
                      <a:tcPr>
                        <a:blipFill>
                          <a:blip r:embed="rId10"/>
                          <a:stretch>
                            <a:fillRect l="-100410" t="-404444" r="-1639" b="-113333"/>
                          </a:stretch>
                        </a:blipFill>
                      </a:tcPr>
                    </a:tc>
                    <a:extLst>
                      <a:ext uri="{0D108BD9-81ED-4DB2-BD59-A6C34878D82A}">
                        <a16:rowId xmlns:a16="http://schemas.microsoft.com/office/drawing/2014/main" val="1215536970"/>
                      </a:ext>
                    </a:extLst>
                  </a:tr>
                  <a:tr h="274320">
                    <a:tc>
                      <a:txBody>
                        <a:bodyPr/>
                        <a:lstStyle/>
                        <a:p>
                          <a:r>
                            <a:rPr lang="en-US" sz="1200" dirty="0"/>
                            <a:t>…</a:t>
                          </a:r>
                        </a:p>
                      </a:txBody>
                      <a:tcPr/>
                    </a:tc>
                    <a:tc>
                      <a:txBody>
                        <a:bodyPr/>
                        <a:lstStyle/>
                        <a:p>
                          <a:r>
                            <a:rPr lang="en-US" sz="1200" dirty="0"/>
                            <a:t>…</a:t>
                          </a:r>
                        </a:p>
                      </a:txBody>
                      <a:tcPr/>
                    </a:tc>
                    <a:extLst>
                      <a:ext uri="{0D108BD9-81ED-4DB2-BD59-A6C34878D82A}">
                        <a16:rowId xmlns:a16="http://schemas.microsoft.com/office/drawing/2014/main" val="2900435221"/>
                      </a:ext>
                    </a:extLst>
                  </a:tr>
                </a:tbl>
              </a:graphicData>
            </a:graphic>
          </p:graphicFrame>
        </mc:Fallback>
      </mc:AlternateContent>
      <p:sp>
        <p:nvSpPr>
          <p:cNvPr id="33" name="Rectangle: Rounded Corners 32">
            <a:extLst>
              <a:ext uri="{FF2B5EF4-FFF2-40B4-BE49-F238E27FC236}">
                <a16:creationId xmlns:a16="http://schemas.microsoft.com/office/drawing/2014/main" id="{BC08A659-9A96-48E9-8582-85235485713C}"/>
              </a:ext>
            </a:extLst>
          </p:cNvPr>
          <p:cNvSpPr/>
          <p:nvPr/>
        </p:nvSpPr>
        <p:spPr>
          <a:xfrm>
            <a:off x="5236461" y="5025889"/>
            <a:ext cx="3313002" cy="1761555"/>
          </a:xfrm>
          <a:prstGeom prst="round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DB94A274-9CC9-40AA-B1F9-AD9FCC9FB87F}"/>
              </a:ext>
            </a:extLst>
          </p:cNvPr>
          <p:cNvCxnSpPr>
            <a:cxnSpLocks/>
          </p:cNvCxnSpPr>
          <p:nvPr/>
        </p:nvCxnSpPr>
        <p:spPr>
          <a:xfrm>
            <a:off x="5853223" y="3412540"/>
            <a:ext cx="1805764" cy="13659"/>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Arrow: Down 18">
            <a:extLst>
              <a:ext uri="{FF2B5EF4-FFF2-40B4-BE49-F238E27FC236}">
                <a16:creationId xmlns:a16="http://schemas.microsoft.com/office/drawing/2014/main" id="{CB09A44F-95B4-4C78-A78E-E07BC9433378}"/>
              </a:ext>
            </a:extLst>
          </p:cNvPr>
          <p:cNvSpPr/>
          <p:nvPr/>
        </p:nvSpPr>
        <p:spPr>
          <a:xfrm rot="19658889">
            <a:off x="4548163" y="3446654"/>
            <a:ext cx="430172" cy="178856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2D2B4CD9-8E7C-4784-9541-6413A921F967}"/>
              </a:ext>
            </a:extLst>
          </p:cNvPr>
          <p:cNvCxnSpPr>
            <a:cxnSpLocks/>
            <a:stCxn id="10" idx="3"/>
          </p:cNvCxnSpPr>
          <p:nvPr/>
        </p:nvCxnSpPr>
        <p:spPr>
          <a:xfrm flipV="1">
            <a:off x="5853223" y="3426199"/>
            <a:ext cx="1805764" cy="430171"/>
          </a:xfrm>
          <a:prstGeom prst="line">
            <a:avLst/>
          </a:prstGeom>
          <a:ln w="539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29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Does a stable solution to the marriage problem always exist?</a:t>
            </a:r>
          </a:p>
          <a:p>
            <a:br>
              <a:rPr lang="en-US" dirty="0"/>
            </a:br>
            <a:r>
              <a:rPr lang="en-US" dirty="0"/>
              <a:t>Can we compute such a solution efficiently?</a:t>
            </a:r>
          </a:p>
          <a:p>
            <a:br>
              <a:rPr lang="en-US" dirty="0"/>
            </a:br>
            <a:r>
              <a:rPr lang="en-US" dirty="0"/>
              <a:t>Can we compute </a:t>
            </a:r>
            <a:r>
              <a:rPr lang="en-US" b="1" dirty="0"/>
              <a:t>the best </a:t>
            </a:r>
            <a:r>
              <a:rPr lang="en-US" dirty="0"/>
              <a:t>stable solution efficiently?</a:t>
            </a:r>
          </a:p>
        </p:txBody>
      </p:sp>
      <p:sp>
        <p:nvSpPr>
          <p:cNvPr id="2" name="Title 1"/>
          <p:cNvSpPr>
            <a:spLocks noGrp="1"/>
          </p:cNvSpPr>
          <p:nvPr>
            <p:ph type="title"/>
          </p:nvPr>
        </p:nvSpPr>
        <p:spPr>
          <a:xfrm>
            <a:off x="457200" y="152718"/>
            <a:ext cx="6934200" cy="1371600"/>
          </a:xfrm>
        </p:spPr>
        <p:txBody>
          <a:bodyPr/>
          <a:lstStyle/>
          <a:p>
            <a:r>
              <a:rPr lang="en-US" dirty="0"/>
              <a:t>Recap: Some questions</a:t>
            </a:r>
          </a:p>
        </p:txBody>
      </p:sp>
      <p:pic>
        <p:nvPicPr>
          <p:cNvPr id="5" name="Picture 4" descr="check_mark.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81950" y="1676400"/>
            <a:ext cx="914400" cy="914400"/>
          </a:xfrm>
          <a:prstGeom prst="rect">
            <a:avLst/>
          </a:prstGeom>
        </p:spPr>
      </p:pic>
      <p:pic>
        <p:nvPicPr>
          <p:cNvPr id="11" name="Picture 10" descr="check_mark.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48400" y="2247900"/>
            <a:ext cx="914400" cy="914400"/>
          </a:xfrm>
          <a:prstGeom prst="rect">
            <a:avLst/>
          </a:prstGeom>
        </p:spPr>
      </p:pic>
      <p:sp>
        <p:nvSpPr>
          <p:cNvPr id="12" name="Down Arrow 11"/>
          <p:cNvSpPr/>
          <p:nvPr/>
        </p:nvSpPr>
        <p:spPr>
          <a:xfrm rot="21083000" flipH="1">
            <a:off x="3522684" y="3718221"/>
            <a:ext cx="381000" cy="1066800"/>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ounded Rectangle 13"/>
          <p:cNvSpPr/>
          <p:nvPr/>
        </p:nvSpPr>
        <p:spPr>
          <a:xfrm>
            <a:off x="914400" y="4991100"/>
            <a:ext cx="7315200" cy="1143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400" dirty="0"/>
              <a:t>We’ll look at a specific notion of “the best” – optimality with respect to one side of the market</a:t>
            </a:r>
          </a:p>
        </p:txBody>
      </p:sp>
      <p:sp>
        <p:nvSpPr>
          <p:cNvPr id="4" name="Slide Number Placeholder 3">
            <a:extLst>
              <a:ext uri="{FF2B5EF4-FFF2-40B4-BE49-F238E27FC236}">
                <a16:creationId xmlns:a16="http://schemas.microsoft.com/office/drawing/2014/main" id="{765B48B7-222D-1546-A02D-96BD5EBC158C}"/>
              </a:ext>
            </a:extLst>
          </p:cNvPr>
          <p:cNvSpPr>
            <a:spLocks noGrp="1"/>
          </p:cNvSpPr>
          <p:nvPr>
            <p:ph type="sldNum" sz="quarter" idx="12"/>
          </p:nvPr>
        </p:nvSpPr>
        <p:spPr/>
        <p:txBody>
          <a:bodyPr/>
          <a:lstStyle/>
          <a:p>
            <a:fld id="{A2EF37A0-74FC-AB4F-AE4C-D9BFC6719E9F}" type="slidenum">
              <a:rPr lang="en-US" smtClean="0"/>
              <a:t>28</a:t>
            </a:fld>
            <a:endParaRPr lang="en-US"/>
          </a:p>
        </p:txBody>
      </p:sp>
    </p:spTree>
    <p:extLst>
      <p:ext uri="{BB962C8B-B14F-4D97-AF65-F5344CB8AC3E}">
        <p14:creationId xmlns:p14="http://schemas.microsoft.com/office/powerpoint/2010/main" val="125241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9" presetClass="emph" presetSubtype="0" nodeType="withEffect">
                                  <p:stCondLst>
                                    <p:cond delay="0"/>
                                  </p:stCondLst>
                                  <p:childTnLst>
                                    <p:set>
                                      <p:cBhvr rctx="PPT">
                                        <p:cTn id="16" dur="indefinite"/>
                                        <p:tgtEl>
                                          <p:spTgt spid="3">
                                            <p:txEl>
                                              <p:pRg st="0" end="0"/>
                                            </p:txEl>
                                          </p:spTgt>
                                        </p:tgtEl>
                                        <p:attrNameLst>
                                          <p:attrName>style.opacity</p:attrName>
                                        </p:attrNameLst>
                                      </p:cBhvr>
                                      <p:to>
                                        <p:strVal val="0.5"/>
                                      </p:to>
                                    </p:set>
                                    <p:animEffect filter="image" prLst="opacity: 0.5">
                                      <p:cBhvr rctx="IE">
                                        <p:cTn id="17" dur="indefinite"/>
                                        <p:tgtEl>
                                          <p:spTgt spid="3">
                                            <p:txEl>
                                              <p:pRg st="0" end="0"/>
                                            </p:txEl>
                                          </p:spTgt>
                                        </p:tgtEl>
                                      </p:cBhvr>
                                    </p:animEffect>
                                  </p:childTnLst>
                                </p:cTn>
                              </p:par>
                              <p:par>
                                <p:cTn id="18" presetID="9" presetClass="emph" presetSubtype="0" nodeType="withEffect">
                                  <p:stCondLst>
                                    <p:cond delay="0"/>
                                  </p:stCondLst>
                                  <p:childTnLst>
                                    <p:set>
                                      <p:cBhvr rctx="PPT">
                                        <p:cTn id="19" dur="indefinite"/>
                                        <p:tgtEl>
                                          <p:spTgt spid="5"/>
                                        </p:tgtEl>
                                        <p:attrNameLst>
                                          <p:attrName>style.opacity</p:attrName>
                                        </p:attrNameLst>
                                      </p:cBhvr>
                                      <p:to>
                                        <p:strVal val="0.5"/>
                                      </p:to>
                                    </p:set>
                                    <p:animEffect filter="image" prLst="opacity: 0.5">
                                      <p:cBhvr rctx="IE">
                                        <p:cTn id="20" dur="indefinite"/>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par>
                                <p:cTn id="29" presetID="9" presetClass="emph" presetSubtype="0" nodeType="withEffect">
                                  <p:stCondLst>
                                    <p:cond delay="0"/>
                                  </p:stCondLst>
                                  <p:childTnLst>
                                    <p:set>
                                      <p:cBhvr rctx="PPT">
                                        <p:cTn id="30" dur="indefinite"/>
                                        <p:tgtEl>
                                          <p:spTgt spid="3">
                                            <p:txEl>
                                              <p:pRg st="1" end="1"/>
                                            </p:txEl>
                                          </p:spTgt>
                                        </p:tgtEl>
                                        <p:attrNameLst>
                                          <p:attrName>style.opacity</p:attrName>
                                        </p:attrNameLst>
                                      </p:cBhvr>
                                      <p:to>
                                        <p:strVal val="0.5"/>
                                      </p:to>
                                    </p:set>
                                    <p:animEffect filter="image" prLst="opacity: 0.5">
                                      <p:cBhvr rctx="IE">
                                        <p:cTn id="31" dur="indefinite"/>
                                        <p:tgtEl>
                                          <p:spTgt spid="3">
                                            <p:txEl>
                                              <p:pRg st="1" end="1"/>
                                            </p:txEl>
                                          </p:spTgt>
                                        </p:tgtEl>
                                      </p:cBhvr>
                                    </p:animEffect>
                                  </p:childTnLst>
                                </p:cTn>
                              </p:par>
                              <p:par>
                                <p:cTn id="32" presetID="9" presetClass="emph" presetSubtype="0" nodeType="withEffect">
                                  <p:stCondLst>
                                    <p:cond delay="0"/>
                                  </p:stCondLst>
                                  <p:childTnLst>
                                    <p:set>
                                      <p:cBhvr rctx="PPT">
                                        <p:cTn id="33" dur="indefinite"/>
                                        <p:tgtEl>
                                          <p:spTgt spid="11"/>
                                        </p:tgtEl>
                                        <p:attrNameLst>
                                          <p:attrName>style.opacity</p:attrName>
                                        </p:attrNameLst>
                                      </p:cBhvr>
                                      <p:to>
                                        <p:strVal val="0.5"/>
                                      </p:to>
                                    </p:set>
                                    <p:animEffect filter="image" prLst="opacity: 0.5">
                                      <p:cBhvr rctx="IE">
                                        <p:cTn id="34" dur="indefinite"/>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448550" cy="1371600"/>
          </a:xfrm>
        </p:spPr>
        <p:txBody>
          <a:bodyPr>
            <a:normAutofit/>
          </a:bodyPr>
          <a:lstStyle/>
          <a:p>
            <a:r>
              <a:rPr lang="en-US" dirty="0"/>
              <a:t>Horse/Jockey optimality/</a:t>
            </a:r>
            <a:r>
              <a:rPr lang="en-US" dirty="0" err="1"/>
              <a:t>pessimality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Let </a:t>
                </a:r>
                <a:r>
                  <a:rPr lang="en-US" i="1" dirty="0">
                    <a:latin typeface="Apple Chancery"/>
                    <a:cs typeface="Apple Chancery"/>
                  </a:rPr>
                  <a:t>S</a:t>
                </a:r>
                <a:r>
                  <a:rPr lang="en-US" dirty="0"/>
                  <a:t> be the set of stable matchings</a:t>
                </a:r>
              </a:p>
              <a:p>
                <a14:m>
                  <m:oMath xmlns:m="http://schemas.openxmlformats.org/officeDocument/2006/math">
                    <m:r>
                      <a:rPr lang="en-US" i="1">
                        <a:latin typeface="Cambria Math" panose="02040503050406030204" pitchFamily="18" charset="0"/>
                      </a:rPr>
                      <m:t>𝒋</m:t>
                    </m:r>
                  </m:oMath>
                </a14:m>
                <a:r>
                  <a:rPr lang="en-US" dirty="0"/>
                  <a:t> is a </a:t>
                </a:r>
                <a:r>
                  <a:rPr lang="en-US" b="1" dirty="0">
                    <a:solidFill>
                      <a:schemeClr val="tx2"/>
                    </a:solidFill>
                  </a:rPr>
                  <a:t>valid partner</a:t>
                </a:r>
                <a:r>
                  <a:rPr lang="en-US" dirty="0"/>
                  <a:t> of </a:t>
                </a:r>
                <a14:m>
                  <m:oMath xmlns:m="http://schemas.openxmlformats.org/officeDocument/2006/math">
                    <m:r>
                      <a:rPr lang="en-US" i="1">
                        <a:latin typeface="Cambria Math" panose="02040503050406030204" pitchFamily="18" charset="0"/>
                      </a:rPr>
                      <m:t>𝒉</m:t>
                    </m:r>
                  </m:oMath>
                </a14:m>
                <a:r>
                  <a:rPr lang="en-US" dirty="0"/>
                  <a:t> (and vice versa) if there exists some stable matching </a:t>
                </a:r>
                <a14:m>
                  <m:oMath xmlns:m="http://schemas.openxmlformats.org/officeDocument/2006/math">
                    <m:r>
                      <a:rPr lang="en-US" b="0" i="1">
                        <a:latin typeface="Cambria Math" panose="02040503050406030204" pitchFamily="18" charset="0"/>
                      </a:rPr>
                      <m:t>𝑆</m:t>
                    </m:r>
                  </m:oMath>
                </a14:m>
                <a:r>
                  <a:rPr lang="en-US" dirty="0"/>
                  <a:t> in </a:t>
                </a:r>
                <a:r>
                  <a:rPr lang="en-US" i="1" dirty="0">
                    <a:latin typeface="Apple Chancery"/>
                    <a:cs typeface="Apple Chancery"/>
                  </a:rPr>
                  <a:t>S</a:t>
                </a:r>
                <a:r>
                  <a:rPr lang="en-US" dirty="0"/>
                  <a:t>  where they are paired</a:t>
                </a:r>
                <a:endParaRPr lang="en-US" i="1" dirty="0"/>
              </a:p>
              <a:p>
                <a:r>
                  <a:rPr lang="en-US" dirty="0"/>
                  <a:t>A matching is </a:t>
                </a:r>
                <a:r>
                  <a:rPr lang="en-US" b="1" dirty="0">
                    <a:solidFill>
                      <a:schemeClr val="tx2"/>
                    </a:solidFill>
                  </a:rPr>
                  <a:t>jockey optimal</a:t>
                </a:r>
                <a:r>
                  <a:rPr lang="en-US" b="1" dirty="0"/>
                  <a:t> (resp. horse optimal)</a:t>
                </a:r>
                <a:r>
                  <a:rPr lang="en-US" dirty="0"/>
                  <a:t> if each jockey (resp. horse) receives their </a:t>
                </a:r>
                <a:r>
                  <a:rPr lang="en-US" i="1" dirty="0"/>
                  <a:t>best</a:t>
                </a:r>
                <a:r>
                  <a:rPr lang="en-US" dirty="0"/>
                  <a:t> valid partner</a:t>
                </a:r>
              </a:p>
              <a:p>
                <a:pPr lvl="1"/>
                <a:r>
                  <a:rPr lang="en-US" dirty="0"/>
                  <a:t>Is this a perfect matching?  Stable?</a:t>
                </a:r>
              </a:p>
              <a:p>
                <a:r>
                  <a:rPr lang="en-US" dirty="0"/>
                  <a:t>A matching is </a:t>
                </a:r>
                <a:r>
                  <a:rPr lang="en-US" b="1" dirty="0">
                    <a:solidFill>
                      <a:schemeClr val="tx2"/>
                    </a:solidFill>
                  </a:rPr>
                  <a:t>jockey pessimal</a:t>
                </a:r>
                <a:r>
                  <a:rPr lang="en-US" dirty="0"/>
                  <a:t> (resp. horse pessimal) if each jockey (resp. horse) receives their </a:t>
                </a:r>
                <a:r>
                  <a:rPr lang="en-US" i="1" dirty="0"/>
                  <a:t>worst</a:t>
                </a:r>
                <a:r>
                  <a:rPr lang="en-US" dirty="0"/>
                  <a:t> valid partner</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00" t="-11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253A565-5346-0746-AB88-B5A5066A0524}"/>
              </a:ext>
            </a:extLst>
          </p:cNvPr>
          <p:cNvSpPr>
            <a:spLocks noGrp="1"/>
          </p:cNvSpPr>
          <p:nvPr>
            <p:ph type="sldNum" sz="quarter" idx="12"/>
          </p:nvPr>
        </p:nvSpPr>
        <p:spPr/>
        <p:txBody>
          <a:bodyPr/>
          <a:lstStyle/>
          <a:p>
            <a:fld id="{A2EF37A0-74FC-AB4F-AE4C-D9BFC6719E9F}" type="slidenum">
              <a:rPr lang="en-US" smtClean="0"/>
              <a:t>29</a:t>
            </a:fld>
            <a:endParaRPr lang="en-US"/>
          </a:p>
        </p:txBody>
      </p:sp>
    </p:spTree>
    <p:extLst>
      <p:ext uri="{BB962C8B-B14F-4D97-AF65-F5344CB8AC3E}">
        <p14:creationId xmlns:p14="http://schemas.microsoft.com/office/powerpoint/2010/main" val="34826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this lecture</a:t>
            </a:r>
          </a:p>
        </p:txBody>
      </p:sp>
      <p:sp>
        <p:nvSpPr>
          <p:cNvPr id="5" name="Content Placeholder 4"/>
          <p:cNvSpPr>
            <a:spLocks noGrp="1"/>
          </p:cNvSpPr>
          <p:nvPr>
            <p:ph idx="1"/>
          </p:nvPr>
        </p:nvSpPr>
        <p:spPr/>
        <p:txBody>
          <a:bodyPr/>
          <a:lstStyle/>
          <a:p>
            <a:r>
              <a:rPr lang="en-US" dirty="0"/>
              <a:t>Stable marriage problem</a:t>
            </a:r>
          </a:p>
          <a:p>
            <a:pPr lvl="1"/>
            <a:r>
              <a:rPr lang="en-US" dirty="0"/>
              <a:t>Bipartite, one vertex to one vertex</a:t>
            </a:r>
            <a:br>
              <a:rPr lang="en-US" dirty="0"/>
            </a:br>
            <a:endParaRPr lang="en-US" dirty="0"/>
          </a:p>
          <a:p>
            <a:r>
              <a:rPr lang="en-US" dirty="0"/>
              <a:t>Stable roommates problem</a:t>
            </a:r>
          </a:p>
          <a:p>
            <a:pPr lvl="1"/>
            <a:r>
              <a:rPr lang="en-US" dirty="0"/>
              <a:t>Not bipartite, one vertex to one vertex </a:t>
            </a:r>
            <a:br>
              <a:rPr lang="en-US" dirty="0"/>
            </a:br>
            <a:endParaRPr lang="en-US" dirty="0"/>
          </a:p>
          <a:p>
            <a:r>
              <a:rPr lang="en-US" dirty="0"/>
              <a:t>Hospitals/Residents problem</a:t>
            </a:r>
          </a:p>
          <a:p>
            <a:pPr lvl="1"/>
            <a:r>
              <a:rPr lang="en-US" dirty="0"/>
              <a:t>Bipartite, one vertex to many vertices</a:t>
            </a:r>
          </a:p>
          <a:p>
            <a:endParaRPr lang="en-US" dirty="0"/>
          </a:p>
        </p:txBody>
      </p:sp>
      <p:sp>
        <p:nvSpPr>
          <p:cNvPr id="4" name="Slide Number Placeholder 3">
            <a:extLst>
              <a:ext uri="{FF2B5EF4-FFF2-40B4-BE49-F238E27FC236}">
                <a16:creationId xmlns:a16="http://schemas.microsoft.com/office/drawing/2014/main" id="{84023328-CB3C-A44E-929C-BAB2102EE6B4}"/>
              </a:ext>
            </a:extLst>
          </p:cNvPr>
          <p:cNvSpPr>
            <a:spLocks noGrp="1"/>
          </p:cNvSpPr>
          <p:nvPr>
            <p:ph type="sldNum" sz="quarter" idx="12"/>
          </p:nvPr>
        </p:nvSpPr>
        <p:spPr/>
        <p:txBody>
          <a:bodyPr/>
          <a:lstStyle/>
          <a:p>
            <a:fld id="{A2EF37A0-74FC-AB4F-AE4C-D9BFC6719E9F}" type="slidenum">
              <a:rPr lang="en-US" smtClean="0"/>
              <a:t>3</a:t>
            </a:fld>
            <a:endParaRPr lang="en-US"/>
          </a:p>
        </p:txBody>
      </p:sp>
    </p:spTree>
    <p:extLst>
      <p:ext uri="{BB962C8B-B14F-4D97-AF65-F5344CB8AC3E}">
        <p14:creationId xmlns:p14="http://schemas.microsoft.com/office/powerpoint/2010/main" val="46747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228600"/>
            <a:ext cx="8534400" cy="19050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4000" b="1" dirty="0"/>
              <a:t>Claim</a:t>
            </a:r>
            <a:endParaRPr lang="en-US" sz="3200" b="1" dirty="0"/>
          </a:p>
          <a:p>
            <a:pPr algn="ctr"/>
            <a:r>
              <a:rPr lang="en-US" sz="3200" dirty="0"/>
              <a:t>GS – with the jockey proposing – results in a jockey-optimal matching</a:t>
            </a:r>
          </a:p>
        </p:txBody>
      </p:sp>
      <mc:AlternateContent xmlns:mc="http://schemas.openxmlformats.org/markup-compatibility/2006" xmlns:a14="http://schemas.microsoft.com/office/drawing/2010/main">
        <mc:Choice Requires="a14">
          <p:sp>
            <p:nvSpPr>
              <p:cNvPr id="5" name="Rounded Rectangle 4"/>
              <p:cNvSpPr/>
              <p:nvPr/>
            </p:nvSpPr>
            <p:spPr>
              <a:xfrm>
                <a:off x="304800" y="2286000"/>
                <a:ext cx="4660605" cy="4343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200" b="1" dirty="0"/>
                  <a:t>Proof by contradiction (1):</a:t>
                </a:r>
                <a:endParaRPr lang="en-US" sz="2200" i="1" dirty="0"/>
              </a:p>
              <a:p>
                <a:pPr marL="457200" indent="-457200">
                  <a:buFont typeface="Arial"/>
                  <a:buChar char="•"/>
                </a:pPr>
                <a:r>
                  <a:rPr lang="en-US" sz="2200" dirty="0"/>
                  <a:t>Jockey propose in order </a:t>
                </a:r>
                <a:r>
                  <a:rPr lang="en-US" sz="2200" dirty="0">
                    <a:sym typeface="Wingdings"/>
                  </a:rPr>
                  <a:t> at least one jockey was rejected by a valid partner</a:t>
                </a:r>
                <a:endParaRPr lang="en-US" sz="2200" dirty="0"/>
              </a:p>
              <a:p>
                <a:pPr marL="457200" indent="-457200">
                  <a:buFont typeface="Arial"/>
                  <a:buChar char="•"/>
                </a:pPr>
                <a:r>
                  <a:rPr lang="en-US" sz="2200" dirty="0"/>
                  <a:t>Let</a:t>
                </a:r>
                <a:r>
                  <a:rPr lang="en-US" sz="2200" i="1" dirty="0"/>
                  <a:t> </a:t>
                </a:r>
                <a14:m>
                  <m:oMath xmlns:m="http://schemas.openxmlformats.org/officeDocument/2006/math">
                    <m:r>
                      <a:rPr lang="en-US" sz="2200" i="1">
                        <a:latin typeface="Cambria Math" panose="02040503050406030204" pitchFamily="18" charset="0"/>
                      </a:rPr>
                      <m:t>𝒋</m:t>
                    </m:r>
                  </m:oMath>
                </a14:m>
                <a:r>
                  <a:rPr lang="en-US" sz="2200" dirty="0"/>
                  <a:t> and </a:t>
                </a:r>
                <a14:m>
                  <m:oMath xmlns:m="http://schemas.openxmlformats.org/officeDocument/2006/math">
                    <m:r>
                      <a:rPr lang="en-US" sz="2200" b="1" i="1">
                        <a:latin typeface="Cambria Math" panose="02040503050406030204" pitchFamily="18" charset="0"/>
                      </a:rPr>
                      <m:t>𝒉</m:t>
                    </m:r>
                  </m:oMath>
                </a14:m>
                <a:r>
                  <a:rPr lang="en-US" sz="2200" dirty="0"/>
                  <a:t> be the first such reject in </a:t>
                </a:r>
                <a14:m>
                  <m:oMath xmlns:m="http://schemas.openxmlformats.org/officeDocument/2006/math">
                    <m:r>
                      <a:rPr lang="en-US" sz="2200" b="0" i="1" smtClean="0">
                        <a:latin typeface="Cambria Math" panose="02040503050406030204" pitchFamily="18" charset="0"/>
                      </a:rPr>
                      <m:t>𝑆</m:t>
                    </m:r>
                  </m:oMath>
                </a14:m>
                <a:endParaRPr lang="en-US" sz="2200" b="0" dirty="0"/>
              </a:p>
              <a:p>
                <a:pPr marL="457200" indent="-457200">
                  <a:buFont typeface="Arial"/>
                  <a:buChar char="•"/>
                </a:pPr>
                <a:r>
                  <a:rPr lang="en-US" sz="2200" dirty="0">
                    <a:solidFill>
                      <a:srgbClr val="7A7A7A"/>
                    </a:solidFill>
                  </a:rPr>
                  <a:t>Let </a:t>
                </a:r>
                <a14:m>
                  <m:oMath xmlns:m="http://schemas.openxmlformats.org/officeDocument/2006/math">
                    <m:r>
                      <a:rPr lang="en-US" sz="2200" i="1">
                        <a:solidFill>
                          <a:srgbClr val="7A7A7A"/>
                        </a:solidFill>
                        <a:latin typeface="Cambria Math" panose="02040503050406030204" pitchFamily="18" charset="0"/>
                      </a:rPr>
                      <m:t>𝑆</m:t>
                    </m:r>
                    <m:r>
                      <a:rPr lang="en-US" sz="2200" i="1">
                        <a:solidFill>
                          <a:srgbClr val="7A7A7A"/>
                        </a:solidFill>
                        <a:latin typeface="Cambria Math" panose="02040503050406030204" pitchFamily="18" charset="0"/>
                      </a:rPr>
                      <m:t>′</m:t>
                    </m:r>
                  </m:oMath>
                </a14:m>
                <a:r>
                  <a:rPr lang="en-US" sz="2200" dirty="0">
                    <a:solidFill>
                      <a:srgbClr val="7A7A7A"/>
                    </a:solidFill>
                  </a:rPr>
                  <a:t> be a stable matching with </a:t>
                </a:r>
                <a14:m>
                  <m:oMath xmlns:m="http://schemas.openxmlformats.org/officeDocument/2006/math">
                    <m:r>
                      <a:rPr lang="en-US" sz="2200" i="1">
                        <a:solidFill>
                          <a:srgbClr val="7A7A7A"/>
                        </a:solidFill>
                        <a:latin typeface="Cambria Math" panose="02040503050406030204" pitchFamily="18" charset="0"/>
                      </a:rPr>
                      <m:t>𝒋</m:t>
                    </m:r>
                  </m:oMath>
                </a14:m>
                <a:r>
                  <a:rPr lang="en-US" sz="2200" dirty="0">
                    <a:solidFill>
                      <a:srgbClr val="7A7A7A"/>
                    </a:solidFill>
                  </a:rPr>
                  <a:t>, </a:t>
                </a:r>
                <a14:m>
                  <m:oMath xmlns:m="http://schemas.openxmlformats.org/officeDocument/2006/math">
                    <m:r>
                      <a:rPr lang="en-US" sz="2200" b="1" i="1">
                        <a:solidFill>
                          <a:srgbClr val="7A7A7A"/>
                        </a:solidFill>
                        <a:latin typeface="Cambria Math" panose="02040503050406030204" pitchFamily="18" charset="0"/>
                      </a:rPr>
                      <m:t>𝒉</m:t>
                    </m:r>
                  </m:oMath>
                </a14:m>
                <a:r>
                  <a:rPr lang="en-US" sz="2200" dirty="0">
                    <a:solidFill>
                      <a:srgbClr val="7A7A7A"/>
                    </a:solidFill>
                  </a:rPr>
                  <a:t> paired</a:t>
                </a:r>
              </a:p>
              <a:p>
                <a:pPr lvl="1"/>
                <a:r>
                  <a:rPr lang="en-US" sz="2200" i="1" dirty="0">
                    <a:solidFill>
                      <a:srgbClr val="7A7A7A"/>
                    </a:solidFill>
                  </a:rPr>
                  <a:t>	</a:t>
                </a:r>
                <a:r>
                  <a:rPr lang="en-US" sz="2200" dirty="0">
                    <a:solidFill>
                      <a:srgbClr val="7A7A7A"/>
                    </a:solidFill>
                  </a:rPr>
                  <a:t>(</a:t>
                </a:r>
                <a14:m>
                  <m:oMath xmlns:m="http://schemas.openxmlformats.org/officeDocument/2006/math">
                    <m:r>
                      <a:rPr lang="en-US" sz="2200" i="1">
                        <a:solidFill>
                          <a:srgbClr val="7A7A7A"/>
                        </a:solidFill>
                        <a:latin typeface="Cambria Math" panose="02040503050406030204" pitchFamily="18" charset="0"/>
                      </a:rPr>
                      <m:t>𝑆</m:t>
                    </m:r>
                    <m:r>
                      <a:rPr lang="en-US" sz="2200" i="1">
                        <a:solidFill>
                          <a:srgbClr val="7A7A7A"/>
                        </a:solidFill>
                        <a:latin typeface="Cambria Math" panose="02040503050406030204" pitchFamily="18" charset="0"/>
                      </a:rPr>
                      <m:t>′</m:t>
                    </m:r>
                  </m:oMath>
                </a14:m>
                <a:r>
                  <a:rPr lang="en-US" sz="2200" dirty="0">
                    <a:solidFill>
                      <a:srgbClr val="7A7A7A"/>
                    </a:solidFill>
                  </a:rPr>
                  <a:t> exists by def. of valid)</a:t>
                </a:r>
                <a:endParaRPr lang="en-US" sz="2200" i="1" dirty="0">
                  <a:solidFill>
                    <a:srgbClr val="7A7A7A"/>
                  </a:solidFill>
                </a:endParaRPr>
              </a:p>
              <a:p>
                <a:pPr marL="457200" indent="-457200">
                  <a:buFont typeface="Arial"/>
                  <a:buChar char="•"/>
                </a:pPr>
                <a14:m>
                  <m:oMath xmlns:m="http://schemas.openxmlformats.org/officeDocument/2006/math">
                    <m:r>
                      <a:rPr lang="en-US" sz="2200" i="1">
                        <a:solidFill>
                          <a:srgbClr val="7A7A7A"/>
                        </a:solidFill>
                        <a:latin typeface="Cambria Math" panose="02040503050406030204" pitchFamily="18" charset="0"/>
                      </a:rPr>
                      <m:t>𝒋</m:t>
                    </m:r>
                    <m:r>
                      <a:rPr lang="en-US" sz="2200" i="1">
                        <a:solidFill>
                          <a:srgbClr val="7A7A7A"/>
                        </a:solidFill>
                        <a:latin typeface="Cambria Math" panose="02040503050406030204" pitchFamily="18" charset="0"/>
                      </a:rPr>
                      <m:t> </m:t>
                    </m:r>
                  </m:oMath>
                </a14:m>
                <a:r>
                  <a:rPr lang="en-US" sz="2200" dirty="0">
                    <a:solidFill>
                      <a:srgbClr val="7A7A7A"/>
                    </a:solidFill>
                  </a:rPr>
                  <a:t>is rejected in </a:t>
                </a:r>
                <a14:m>
                  <m:oMath xmlns:m="http://schemas.openxmlformats.org/officeDocument/2006/math">
                    <m:r>
                      <a:rPr lang="en-US" sz="2200" i="1">
                        <a:solidFill>
                          <a:srgbClr val="7A7A7A"/>
                        </a:solidFill>
                        <a:latin typeface="Cambria Math" panose="02040503050406030204" pitchFamily="18" charset="0"/>
                      </a:rPr>
                      <m:t>𝑆</m:t>
                    </m:r>
                  </m:oMath>
                </a14:m>
                <a:r>
                  <a:rPr lang="en-US" sz="2200" dirty="0">
                    <a:solidFill>
                      <a:srgbClr val="7A7A7A"/>
                    </a:solidFill>
                  </a:rPr>
                  <a:t> because </a:t>
                </a:r>
                <a14:m>
                  <m:oMath xmlns:m="http://schemas.openxmlformats.org/officeDocument/2006/math">
                    <m:r>
                      <a:rPr lang="en-US" sz="2200" b="1" i="1">
                        <a:solidFill>
                          <a:srgbClr val="7A7A7A"/>
                        </a:solidFill>
                        <a:latin typeface="Cambria Math" panose="02040503050406030204" pitchFamily="18" charset="0"/>
                      </a:rPr>
                      <m:t>𝒉</m:t>
                    </m:r>
                  </m:oMath>
                </a14:m>
                <a:r>
                  <a:rPr lang="en-US" sz="2200" dirty="0">
                    <a:solidFill>
                      <a:srgbClr val="7A7A7A"/>
                    </a:solidFill>
                  </a:rPr>
                  <a:t> chose some </a:t>
                </a:r>
                <a14:m>
                  <m:oMath xmlns:m="http://schemas.openxmlformats.org/officeDocument/2006/math">
                    <m:sSup>
                      <m:sSupPr>
                        <m:ctrlPr>
                          <a:rPr lang="en-US" sz="2200" b="0" i="1" smtClean="0">
                            <a:solidFill>
                              <a:srgbClr val="7A7A7A"/>
                            </a:solidFill>
                            <a:latin typeface="Cambria Math" panose="02040503050406030204" pitchFamily="18" charset="0"/>
                          </a:rPr>
                        </m:ctrlPr>
                      </m:sSupPr>
                      <m:e>
                        <m:r>
                          <a:rPr lang="en-US" sz="2200" i="1">
                            <a:solidFill>
                              <a:srgbClr val="7A7A7A"/>
                            </a:solidFill>
                            <a:latin typeface="Cambria Math" panose="02040503050406030204" pitchFamily="18" charset="0"/>
                          </a:rPr>
                          <m:t>𝒋</m:t>
                        </m:r>
                      </m:e>
                      <m:sup>
                        <m:r>
                          <a:rPr lang="en-US" sz="2200" b="0" i="1" smtClean="0">
                            <a:solidFill>
                              <a:srgbClr val="7A7A7A"/>
                            </a:solidFill>
                            <a:latin typeface="Cambria Math" panose="02040503050406030204" pitchFamily="18" charset="0"/>
                          </a:rPr>
                          <m:t>′</m:t>
                        </m:r>
                      </m:sup>
                    </m:sSup>
                    <m:r>
                      <a:rPr lang="en-US" sz="2200" b="0" i="1" smtClean="0">
                        <a:solidFill>
                          <a:srgbClr val="7A7A7A"/>
                        </a:solidFill>
                        <a:latin typeface="Cambria Math" panose="02040503050406030204" pitchFamily="18" charset="0"/>
                      </a:rPr>
                      <m:t>&gt;</m:t>
                    </m:r>
                    <m:r>
                      <a:rPr lang="en-US" sz="2200" i="1">
                        <a:solidFill>
                          <a:srgbClr val="7A7A7A"/>
                        </a:solidFill>
                        <a:latin typeface="Cambria Math" panose="02040503050406030204" pitchFamily="18" charset="0"/>
                      </a:rPr>
                      <m:t>𝒋</m:t>
                    </m:r>
                  </m:oMath>
                </a14:m>
                <a:endParaRPr lang="en-US" sz="2200" dirty="0">
                  <a:solidFill>
                    <a:srgbClr val="7A7A7A"/>
                  </a:solidFill>
                </a:endParaRPr>
              </a:p>
            </p:txBody>
          </p:sp>
        </mc:Choice>
        <mc:Fallback xmlns="">
          <p:sp>
            <p:nvSpPr>
              <p:cNvPr id="5" name="Rounded Rectangle 4"/>
              <p:cNvSpPr>
                <a:spLocks noRot="1" noChangeAspect="1" noMove="1" noResize="1" noEditPoints="1" noAdjustHandles="1" noChangeArrowheads="1" noChangeShapeType="1" noTextEdit="1"/>
              </p:cNvSpPr>
              <p:nvPr/>
            </p:nvSpPr>
            <p:spPr>
              <a:xfrm>
                <a:off x="304800" y="2286000"/>
                <a:ext cx="4660605" cy="4343400"/>
              </a:xfrm>
              <a:prstGeom prst="roundRect">
                <a:avLst/>
              </a:prstGeom>
              <a:blipFill>
                <a:blip r:embed="rId3"/>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BBD62C6-B630-2F4C-A20F-77A03F7FE339}"/>
              </a:ext>
            </a:extLst>
          </p:cNvPr>
          <p:cNvSpPr>
            <a:spLocks noGrp="1"/>
          </p:cNvSpPr>
          <p:nvPr>
            <p:ph type="sldNum" sz="quarter" idx="12"/>
          </p:nvPr>
        </p:nvSpPr>
        <p:spPr/>
        <p:txBody>
          <a:bodyPr/>
          <a:lstStyle/>
          <a:p>
            <a:fld id="{A2EF37A0-74FC-AB4F-AE4C-D9BFC6719E9F}" type="slidenum">
              <a:rPr lang="en-US" smtClean="0"/>
              <a:t>30</a:t>
            </a:fld>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369007-E3D5-4F1D-9DDA-117CB0B24745}"/>
                  </a:ext>
                </a:extLst>
              </p:cNvPr>
              <p:cNvSpPr txBox="1"/>
              <p:nvPr/>
            </p:nvSpPr>
            <p:spPr>
              <a:xfrm>
                <a:off x="5388049" y="3815706"/>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𝒋</m:t>
                      </m:r>
                    </m:oMath>
                  </m:oMathPara>
                </a14:m>
                <a:endParaRPr lang="en-US" dirty="0"/>
              </a:p>
            </p:txBody>
          </p:sp>
        </mc:Choice>
        <mc:Fallback xmlns="">
          <p:sp>
            <p:nvSpPr>
              <p:cNvPr id="17" name="TextBox 16">
                <a:extLst>
                  <a:ext uri="{FF2B5EF4-FFF2-40B4-BE49-F238E27FC236}">
                    <a16:creationId xmlns:a16="http://schemas.microsoft.com/office/drawing/2014/main" id="{7E369007-E3D5-4F1D-9DDA-117CB0B24745}"/>
                  </a:ext>
                </a:extLst>
              </p:cNvPr>
              <p:cNvSpPr txBox="1">
                <a:spLocks noRot="1" noChangeAspect="1" noMove="1" noResize="1" noEditPoints="1" noAdjustHandles="1" noChangeArrowheads="1" noChangeShapeType="1" noTextEdit="1"/>
              </p:cNvSpPr>
              <p:nvPr/>
            </p:nvSpPr>
            <p:spPr>
              <a:xfrm>
                <a:off x="5388049" y="3815706"/>
                <a:ext cx="465174" cy="369332"/>
              </a:xfrm>
              <a:prstGeom prst="rect">
                <a:avLst/>
              </a:prstGeom>
              <a:blipFill>
                <a:blip r:embed="rId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EFC180-5CDF-4130-8C9F-253BB11B19FD}"/>
                  </a:ext>
                </a:extLst>
              </p:cNvPr>
              <p:cNvSpPr txBox="1"/>
              <p:nvPr/>
            </p:nvSpPr>
            <p:spPr>
              <a:xfrm>
                <a:off x="7658987" y="3815706"/>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𝒉</m:t>
                      </m:r>
                    </m:oMath>
                  </m:oMathPara>
                </a14:m>
                <a:endParaRPr lang="en-US" dirty="0"/>
              </a:p>
            </p:txBody>
          </p:sp>
        </mc:Choice>
        <mc:Fallback xmlns="">
          <p:sp>
            <p:nvSpPr>
              <p:cNvPr id="18" name="TextBox 17">
                <a:extLst>
                  <a:ext uri="{FF2B5EF4-FFF2-40B4-BE49-F238E27FC236}">
                    <a16:creationId xmlns:a16="http://schemas.microsoft.com/office/drawing/2014/main" id="{0DEFC180-5CDF-4130-8C9F-253BB11B19FD}"/>
                  </a:ext>
                </a:extLst>
              </p:cNvPr>
              <p:cNvSpPr txBox="1">
                <a:spLocks noRot="1" noChangeAspect="1" noMove="1" noResize="1" noEditPoints="1" noAdjustHandles="1" noChangeArrowheads="1" noChangeShapeType="1" noTextEdit="1"/>
              </p:cNvSpPr>
              <p:nvPr/>
            </p:nvSpPr>
            <p:spPr>
              <a:xfrm>
                <a:off x="7658987" y="3815706"/>
                <a:ext cx="46517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516D89-599B-4498-B93D-43E3F4D24F72}"/>
                  </a:ext>
                </a:extLst>
              </p:cNvPr>
              <p:cNvSpPr txBox="1"/>
              <p:nvPr/>
            </p:nvSpPr>
            <p:spPr>
              <a:xfrm>
                <a:off x="5423494" y="2291656"/>
                <a:ext cx="3050655" cy="923330"/>
              </a:xfrm>
              <a:prstGeom prst="rect">
                <a:avLst/>
              </a:prstGeom>
              <a:noFill/>
            </p:spPr>
            <p:txBody>
              <a:bodyPr wrap="square">
                <a:spAutoFit/>
              </a:bodyPr>
              <a:lstStyle/>
              <a:p>
                <a:r>
                  <a:rPr lang="en-US" dirty="0"/>
                  <a:t> </a:t>
                </a:r>
                <a14:m>
                  <m:oMath xmlns:m="http://schemas.openxmlformats.org/officeDocument/2006/math">
                    <m:r>
                      <a:rPr lang="en-US" b="1" i="1">
                        <a:latin typeface="Cambria Math" panose="02040503050406030204" pitchFamily="18" charset="0"/>
                      </a:rPr>
                      <m:t>𝒋</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not matched in </a:t>
                </a:r>
                <a14:m>
                  <m:oMath xmlns:m="http://schemas.openxmlformats.org/officeDocument/2006/math">
                    <m:r>
                      <a:rPr lang="en-US" i="1">
                        <a:latin typeface="Cambria Math" panose="02040503050406030204" pitchFamily="18" charset="0"/>
                      </a:rPr>
                      <m:t>𝑆</m:t>
                    </m:r>
                  </m:oMath>
                </a14:m>
                <a:r>
                  <a:rPr lang="en-US" dirty="0"/>
                  <a:t>, they are valid partners</a:t>
                </a:r>
              </a:p>
              <a:p>
                <a:r>
                  <a:rPr lang="en-US" dirty="0"/>
                  <a:t> </a:t>
                </a:r>
              </a:p>
            </p:txBody>
          </p:sp>
        </mc:Choice>
        <mc:Fallback xmlns="">
          <p:sp>
            <p:nvSpPr>
              <p:cNvPr id="19" name="TextBox 18">
                <a:extLst>
                  <a:ext uri="{FF2B5EF4-FFF2-40B4-BE49-F238E27FC236}">
                    <a16:creationId xmlns:a16="http://schemas.microsoft.com/office/drawing/2014/main" id="{F2516D89-599B-4498-B93D-43E3F4D24F72}"/>
                  </a:ext>
                </a:extLst>
              </p:cNvPr>
              <p:cNvSpPr txBox="1">
                <a:spLocks noRot="1" noChangeAspect="1" noMove="1" noResize="1" noEditPoints="1" noAdjustHandles="1" noChangeArrowheads="1" noChangeShapeType="1" noTextEdit="1"/>
              </p:cNvSpPr>
              <p:nvPr/>
            </p:nvSpPr>
            <p:spPr>
              <a:xfrm>
                <a:off x="5423494" y="2291656"/>
                <a:ext cx="3050655" cy="923330"/>
              </a:xfrm>
              <a:prstGeom prst="rect">
                <a:avLst/>
              </a:prstGeom>
              <a:blipFill>
                <a:blip r:embed="rId6"/>
                <a:stretch>
                  <a:fillRect t="-3974" r="-4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D758BFE-F841-40B8-9576-2B6A69F03390}"/>
                  </a:ext>
                </a:extLst>
              </p:cNvPr>
              <p:cNvSpPr txBox="1"/>
              <p:nvPr/>
            </p:nvSpPr>
            <p:spPr>
              <a:xfrm>
                <a:off x="5423494" y="4551686"/>
                <a:ext cx="2785729" cy="369332"/>
              </a:xfrm>
              <a:prstGeom prst="rect">
                <a:avLst/>
              </a:prstGeom>
              <a:noFill/>
            </p:spPr>
            <p:txBody>
              <a:bodyPr wrap="square">
                <a:spAutoFit/>
              </a:bodyPr>
              <a:lstStyle/>
              <a:p>
                <a14:m>
                  <m:oMath xmlns:m="http://schemas.openxmlformats.org/officeDocument/2006/math">
                    <m:r>
                      <a:rPr lang="en-US" i="1">
                        <a:latin typeface="Cambria Math" panose="02040503050406030204" pitchFamily="18" charset="0"/>
                      </a:rPr>
                      <m:t>𝑆</m:t>
                    </m:r>
                  </m:oMath>
                </a14:m>
                <a:r>
                  <a:rPr lang="en-US" dirty="0"/>
                  <a:t> is stable</a:t>
                </a:r>
              </a:p>
            </p:txBody>
          </p:sp>
        </mc:Choice>
        <mc:Fallback xmlns="">
          <p:sp>
            <p:nvSpPr>
              <p:cNvPr id="27" name="TextBox 26">
                <a:extLst>
                  <a:ext uri="{FF2B5EF4-FFF2-40B4-BE49-F238E27FC236}">
                    <a16:creationId xmlns:a16="http://schemas.microsoft.com/office/drawing/2014/main" id="{CD758BFE-F841-40B8-9576-2B6A69F03390}"/>
                  </a:ext>
                </a:extLst>
              </p:cNvPr>
              <p:cNvSpPr txBox="1">
                <a:spLocks noRot="1" noChangeAspect="1" noMove="1" noResize="1" noEditPoints="1" noAdjustHandles="1" noChangeArrowheads="1" noChangeShapeType="1" noTextEdit="1"/>
              </p:cNvSpPr>
              <p:nvPr/>
            </p:nvSpPr>
            <p:spPr>
              <a:xfrm>
                <a:off x="5423494" y="4551686"/>
                <a:ext cx="2785729" cy="369332"/>
              </a:xfrm>
              <a:prstGeom prst="rect">
                <a:avLst/>
              </a:prstGeom>
              <a:blipFill>
                <a:blip r:embed="rId7"/>
                <a:stretch>
                  <a:fillRect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287854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228600"/>
            <a:ext cx="8534400" cy="19050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4000" b="1" dirty="0"/>
              <a:t>Claim</a:t>
            </a:r>
            <a:endParaRPr lang="en-US" sz="3200" b="1" dirty="0"/>
          </a:p>
          <a:p>
            <a:pPr algn="ctr"/>
            <a:r>
              <a:rPr lang="en-US" sz="3200" dirty="0"/>
              <a:t>GS – with the jockey proposing – results in a jockey-optimal matching</a:t>
            </a:r>
          </a:p>
        </p:txBody>
      </p:sp>
      <mc:AlternateContent xmlns:mc="http://schemas.openxmlformats.org/markup-compatibility/2006" xmlns:a14="http://schemas.microsoft.com/office/drawing/2010/main">
        <mc:Choice Requires="a14">
          <p:sp>
            <p:nvSpPr>
              <p:cNvPr id="5" name="Rounded Rectangle 4"/>
              <p:cNvSpPr/>
              <p:nvPr/>
            </p:nvSpPr>
            <p:spPr>
              <a:xfrm>
                <a:off x="304800" y="2286000"/>
                <a:ext cx="4660605" cy="4343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200" b="1" dirty="0"/>
                  <a:t>Proof by contradiction (1):</a:t>
                </a:r>
                <a:endParaRPr lang="en-US" sz="2200" i="1" dirty="0"/>
              </a:p>
              <a:p>
                <a:pPr marL="457200" indent="-457200">
                  <a:buFont typeface="Arial"/>
                  <a:buChar char="•"/>
                </a:pPr>
                <a:r>
                  <a:rPr lang="en-US" sz="2200" dirty="0"/>
                  <a:t>Jockey propose in order </a:t>
                </a:r>
                <a:r>
                  <a:rPr lang="en-US" sz="2200" dirty="0">
                    <a:sym typeface="Wingdings"/>
                  </a:rPr>
                  <a:t> at least one jockey was rejected by a valid partner</a:t>
                </a:r>
                <a:endParaRPr lang="en-US" sz="2200" dirty="0"/>
              </a:p>
              <a:p>
                <a:pPr marL="457200" indent="-457200">
                  <a:buFont typeface="Arial"/>
                  <a:buChar char="•"/>
                </a:pPr>
                <a:r>
                  <a:rPr lang="en-US" sz="2200" dirty="0"/>
                  <a:t>Let</a:t>
                </a:r>
                <a:r>
                  <a:rPr lang="en-US" sz="2200" i="1" dirty="0"/>
                  <a:t> </a:t>
                </a:r>
                <a14:m>
                  <m:oMath xmlns:m="http://schemas.openxmlformats.org/officeDocument/2006/math">
                    <m:r>
                      <a:rPr lang="en-US" sz="2200" i="1">
                        <a:latin typeface="Cambria Math" panose="02040503050406030204" pitchFamily="18" charset="0"/>
                      </a:rPr>
                      <m:t>𝒋</m:t>
                    </m:r>
                  </m:oMath>
                </a14:m>
                <a:r>
                  <a:rPr lang="en-US" sz="2200" dirty="0"/>
                  <a:t> and </a:t>
                </a:r>
                <a14:m>
                  <m:oMath xmlns:m="http://schemas.openxmlformats.org/officeDocument/2006/math">
                    <m:r>
                      <a:rPr lang="en-US" sz="2200" b="1" i="1">
                        <a:latin typeface="Cambria Math" panose="02040503050406030204" pitchFamily="18" charset="0"/>
                      </a:rPr>
                      <m:t>𝒉</m:t>
                    </m:r>
                  </m:oMath>
                </a14:m>
                <a:r>
                  <a:rPr lang="en-US" sz="2200" dirty="0"/>
                  <a:t> be the first such reject in </a:t>
                </a:r>
                <a14:m>
                  <m:oMath xmlns:m="http://schemas.openxmlformats.org/officeDocument/2006/math">
                    <m:r>
                      <a:rPr lang="en-US" sz="2200" b="0" i="1" smtClean="0">
                        <a:latin typeface="Cambria Math" panose="02040503050406030204" pitchFamily="18" charset="0"/>
                      </a:rPr>
                      <m:t>𝑆</m:t>
                    </m:r>
                  </m:oMath>
                </a14:m>
                <a:endParaRPr lang="en-US" sz="2200" i="1" dirty="0"/>
              </a:p>
              <a:p>
                <a:pPr marL="457200" indent="-457200">
                  <a:buFont typeface="Arial"/>
                  <a:buChar char="•"/>
                </a:pPr>
                <a:r>
                  <a:rPr lang="en-US" sz="2200" dirty="0"/>
                  <a:t>Let </a:t>
                </a:r>
                <a14:m>
                  <m:oMath xmlns:m="http://schemas.openxmlformats.org/officeDocument/2006/math">
                    <m:r>
                      <a:rPr lang="en-US" sz="2200" i="1">
                        <a:latin typeface="Cambria Math" panose="02040503050406030204" pitchFamily="18" charset="0"/>
                      </a:rPr>
                      <m:t>𝑆</m:t>
                    </m:r>
                    <m:r>
                      <a:rPr lang="en-US" sz="2200" i="1">
                        <a:latin typeface="Cambria Math" panose="02040503050406030204" pitchFamily="18" charset="0"/>
                      </a:rPr>
                      <m:t>′</m:t>
                    </m:r>
                  </m:oMath>
                </a14:m>
                <a:r>
                  <a:rPr lang="en-US" sz="2200" dirty="0"/>
                  <a:t> be a stable matching with </a:t>
                </a:r>
                <a14:m>
                  <m:oMath xmlns:m="http://schemas.openxmlformats.org/officeDocument/2006/math">
                    <m:r>
                      <a:rPr lang="en-US" sz="2200" i="1">
                        <a:latin typeface="Cambria Math" panose="02040503050406030204" pitchFamily="18" charset="0"/>
                      </a:rPr>
                      <m:t>𝒋</m:t>
                    </m:r>
                  </m:oMath>
                </a14:m>
                <a:r>
                  <a:rPr lang="en-US" sz="2200" dirty="0"/>
                  <a:t>, </a:t>
                </a:r>
                <a14:m>
                  <m:oMath xmlns:m="http://schemas.openxmlformats.org/officeDocument/2006/math">
                    <m:r>
                      <a:rPr lang="en-US" sz="2200" b="1" i="1">
                        <a:latin typeface="Cambria Math" panose="02040503050406030204" pitchFamily="18" charset="0"/>
                      </a:rPr>
                      <m:t>𝒉</m:t>
                    </m:r>
                  </m:oMath>
                </a14:m>
                <a:r>
                  <a:rPr lang="en-US" sz="2200" dirty="0"/>
                  <a:t> paired</a:t>
                </a:r>
              </a:p>
              <a:p>
                <a:pPr lvl="1"/>
                <a:r>
                  <a:rPr lang="en-US" sz="2200" i="1" dirty="0"/>
                  <a:t>	</a:t>
                </a:r>
                <a:r>
                  <a:rPr lang="en-US" sz="2200" dirty="0"/>
                  <a:t>(</a:t>
                </a:r>
                <a14:m>
                  <m:oMath xmlns:m="http://schemas.openxmlformats.org/officeDocument/2006/math">
                    <m:r>
                      <a:rPr lang="en-US" sz="2200" i="1">
                        <a:latin typeface="Cambria Math" panose="02040503050406030204" pitchFamily="18" charset="0"/>
                      </a:rPr>
                      <m:t>𝑆</m:t>
                    </m:r>
                    <m:r>
                      <a:rPr lang="en-US" sz="2200" i="1">
                        <a:latin typeface="Cambria Math" panose="02040503050406030204" pitchFamily="18" charset="0"/>
                      </a:rPr>
                      <m:t>′</m:t>
                    </m:r>
                  </m:oMath>
                </a14:m>
                <a:r>
                  <a:rPr lang="en-US" sz="2200" dirty="0"/>
                  <a:t> exists by def. of valid)</a:t>
                </a:r>
                <a:endParaRPr lang="en-US" sz="2200" i="1" dirty="0"/>
              </a:p>
              <a:p>
                <a:pPr marL="457200" indent="-457200">
                  <a:buFont typeface="Arial"/>
                  <a:buChar char="•"/>
                </a:pPr>
                <a14:m>
                  <m:oMath xmlns:m="http://schemas.openxmlformats.org/officeDocument/2006/math">
                    <m:r>
                      <a:rPr lang="en-US" sz="2200" i="1" smtClean="0">
                        <a:solidFill>
                          <a:srgbClr val="7A7A7A"/>
                        </a:solidFill>
                        <a:latin typeface="Cambria Math" panose="02040503050406030204" pitchFamily="18" charset="0"/>
                      </a:rPr>
                      <m:t>𝒋</m:t>
                    </m:r>
                    <m:r>
                      <a:rPr lang="en-US" sz="2200" i="1" smtClean="0">
                        <a:solidFill>
                          <a:srgbClr val="7A7A7A"/>
                        </a:solidFill>
                        <a:latin typeface="Cambria Math" panose="02040503050406030204" pitchFamily="18" charset="0"/>
                      </a:rPr>
                      <m:t> </m:t>
                    </m:r>
                  </m:oMath>
                </a14:m>
                <a:r>
                  <a:rPr lang="en-US" sz="2200" dirty="0">
                    <a:solidFill>
                      <a:srgbClr val="7A7A7A"/>
                    </a:solidFill>
                  </a:rPr>
                  <a:t>is rejected in </a:t>
                </a:r>
                <a14:m>
                  <m:oMath xmlns:m="http://schemas.openxmlformats.org/officeDocument/2006/math">
                    <m:r>
                      <a:rPr lang="en-US" sz="2200" i="1">
                        <a:solidFill>
                          <a:srgbClr val="7A7A7A"/>
                        </a:solidFill>
                        <a:latin typeface="Cambria Math" panose="02040503050406030204" pitchFamily="18" charset="0"/>
                      </a:rPr>
                      <m:t>𝑆</m:t>
                    </m:r>
                  </m:oMath>
                </a14:m>
                <a:r>
                  <a:rPr lang="en-US" sz="2200" dirty="0">
                    <a:solidFill>
                      <a:srgbClr val="7A7A7A"/>
                    </a:solidFill>
                  </a:rPr>
                  <a:t> because </a:t>
                </a:r>
                <a14:m>
                  <m:oMath xmlns:m="http://schemas.openxmlformats.org/officeDocument/2006/math">
                    <m:r>
                      <a:rPr lang="en-US" sz="2200" b="1" i="1">
                        <a:solidFill>
                          <a:srgbClr val="7A7A7A"/>
                        </a:solidFill>
                        <a:latin typeface="Cambria Math" panose="02040503050406030204" pitchFamily="18" charset="0"/>
                      </a:rPr>
                      <m:t>𝒉</m:t>
                    </m:r>
                  </m:oMath>
                </a14:m>
                <a:r>
                  <a:rPr lang="en-US" sz="2200" dirty="0">
                    <a:solidFill>
                      <a:srgbClr val="7A7A7A"/>
                    </a:solidFill>
                  </a:rPr>
                  <a:t> chose some </a:t>
                </a:r>
                <a14:m>
                  <m:oMath xmlns:m="http://schemas.openxmlformats.org/officeDocument/2006/math">
                    <m:sSup>
                      <m:sSupPr>
                        <m:ctrlPr>
                          <a:rPr lang="en-US" sz="2200" b="0" i="1" smtClean="0">
                            <a:solidFill>
                              <a:srgbClr val="7A7A7A"/>
                            </a:solidFill>
                            <a:latin typeface="Cambria Math" panose="02040503050406030204" pitchFamily="18" charset="0"/>
                          </a:rPr>
                        </m:ctrlPr>
                      </m:sSupPr>
                      <m:e>
                        <m:r>
                          <a:rPr lang="en-US" sz="2200" i="1">
                            <a:solidFill>
                              <a:srgbClr val="7A7A7A"/>
                            </a:solidFill>
                            <a:latin typeface="Cambria Math" panose="02040503050406030204" pitchFamily="18" charset="0"/>
                          </a:rPr>
                          <m:t>𝒋</m:t>
                        </m:r>
                      </m:e>
                      <m:sup>
                        <m:r>
                          <a:rPr lang="en-US" sz="2200" b="0" i="1" smtClean="0">
                            <a:solidFill>
                              <a:srgbClr val="7A7A7A"/>
                            </a:solidFill>
                            <a:latin typeface="Cambria Math" panose="02040503050406030204" pitchFamily="18" charset="0"/>
                          </a:rPr>
                          <m:t>′</m:t>
                        </m:r>
                      </m:sup>
                    </m:sSup>
                    <m:r>
                      <a:rPr lang="en-US" sz="2200" b="0" i="1" smtClean="0">
                        <a:solidFill>
                          <a:srgbClr val="7A7A7A"/>
                        </a:solidFill>
                        <a:latin typeface="Cambria Math" panose="02040503050406030204" pitchFamily="18" charset="0"/>
                      </a:rPr>
                      <m:t>&gt;</m:t>
                    </m:r>
                    <m:r>
                      <a:rPr lang="en-US" sz="2200" i="1">
                        <a:solidFill>
                          <a:srgbClr val="7A7A7A"/>
                        </a:solidFill>
                        <a:latin typeface="Cambria Math" panose="02040503050406030204" pitchFamily="18" charset="0"/>
                      </a:rPr>
                      <m:t>𝒋</m:t>
                    </m:r>
                  </m:oMath>
                </a14:m>
                <a:endParaRPr lang="en-US" sz="2200" dirty="0">
                  <a:solidFill>
                    <a:srgbClr val="7A7A7A"/>
                  </a:solidFill>
                </a:endParaRPr>
              </a:p>
            </p:txBody>
          </p:sp>
        </mc:Choice>
        <mc:Fallback xmlns="">
          <p:sp>
            <p:nvSpPr>
              <p:cNvPr id="5" name="Rounded Rectangle 4"/>
              <p:cNvSpPr>
                <a:spLocks noRot="1" noChangeAspect="1" noMove="1" noResize="1" noEditPoints="1" noAdjustHandles="1" noChangeArrowheads="1" noChangeShapeType="1" noTextEdit="1"/>
              </p:cNvSpPr>
              <p:nvPr/>
            </p:nvSpPr>
            <p:spPr>
              <a:xfrm>
                <a:off x="304800" y="2286000"/>
                <a:ext cx="4660605" cy="4343400"/>
              </a:xfrm>
              <a:prstGeom prst="roundRect">
                <a:avLst/>
              </a:prstGeom>
              <a:blipFill>
                <a:blip r:embed="rId2"/>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BBD62C6-B630-2F4C-A20F-77A03F7FE339}"/>
              </a:ext>
            </a:extLst>
          </p:cNvPr>
          <p:cNvSpPr>
            <a:spLocks noGrp="1"/>
          </p:cNvSpPr>
          <p:nvPr>
            <p:ph type="sldNum" sz="quarter" idx="12"/>
          </p:nvPr>
        </p:nvSpPr>
        <p:spPr/>
        <p:txBody>
          <a:bodyPr/>
          <a:lstStyle/>
          <a:p>
            <a:fld id="{A2EF37A0-74FC-AB4F-AE4C-D9BFC6719E9F}" type="slidenum">
              <a:rPr lang="en-US" smtClean="0"/>
              <a:t>31</a:t>
            </a:fld>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369007-E3D5-4F1D-9DDA-117CB0B24745}"/>
                  </a:ext>
                </a:extLst>
              </p:cNvPr>
              <p:cNvSpPr txBox="1"/>
              <p:nvPr/>
            </p:nvSpPr>
            <p:spPr>
              <a:xfrm>
                <a:off x="5388049" y="3815706"/>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𝒋</m:t>
                      </m:r>
                    </m:oMath>
                  </m:oMathPara>
                </a14:m>
                <a:endParaRPr lang="en-US" dirty="0"/>
              </a:p>
            </p:txBody>
          </p:sp>
        </mc:Choice>
        <mc:Fallback xmlns="">
          <p:sp>
            <p:nvSpPr>
              <p:cNvPr id="17" name="TextBox 16">
                <a:extLst>
                  <a:ext uri="{FF2B5EF4-FFF2-40B4-BE49-F238E27FC236}">
                    <a16:creationId xmlns:a16="http://schemas.microsoft.com/office/drawing/2014/main" id="{7E369007-E3D5-4F1D-9DDA-117CB0B24745}"/>
                  </a:ext>
                </a:extLst>
              </p:cNvPr>
              <p:cNvSpPr txBox="1">
                <a:spLocks noRot="1" noChangeAspect="1" noMove="1" noResize="1" noEditPoints="1" noAdjustHandles="1" noChangeArrowheads="1" noChangeShapeType="1" noTextEdit="1"/>
              </p:cNvSpPr>
              <p:nvPr/>
            </p:nvSpPr>
            <p:spPr>
              <a:xfrm>
                <a:off x="5388049" y="3815706"/>
                <a:ext cx="465174"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EFC180-5CDF-4130-8C9F-253BB11B19FD}"/>
                  </a:ext>
                </a:extLst>
              </p:cNvPr>
              <p:cNvSpPr txBox="1"/>
              <p:nvPr/>
            </p:nvSpPr>
            <p:spPr>
              <a:xfrm>
                <a:off x="7658987" y="3815706"/>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𝒉</m:t>
                      </m:r>
                    </m:oMath>
                  </m:oMathPara>
                </a14:m>
                <a:endParaRPr lang="en-US" dirty="0"/>
              </a:p>
            </p:txBody>
          </p:sp>
        </mc:Choice>
        <mc:Fallback xmlns="">
          <p:sp>
            <p:nvSpPr>
              <p:cNvPr id="18" name="TextBox 17">
                <a:extLst>
                  <a:ext uri="{FF2B5EF4-FFF2-40B4-BE49-F238E27FC236}">
                    <a16:creationId xmlns:a16="http://schemas.microsoft.com/office/drawing/2014/main" id="{0DEFC180-5CDF-4130-8C9F-253BB11B19FD}"/>
                  </a:ext>
                </a:extLst>
              </p:cNvPr>
              <p:cNvSpPr txBox="1">
                <a:spLocks noRot="1" noChangeAspect="1" noMove="1" noResize="1" noEditPoints="1" noAdjustHandles="1" noChangeArrowheads="1" noChangeShapeType="1" noTextEdit="1"/>
              </p:cNvSpPr>
              <p:nvPr/>
            </p:nvSpPr>
            <p:spPr>
              <a:xfrm>
                <a:off x="7658987" y="3815706"/>
                <a:ext cx="465174"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516D89-599B-4498-B93D-43E3F4D24F72}"/>
                  </a:ext>
                </a:extLst>
              </p:cNvPr>
              <p:cNvSpPr txBox="1"/>
              <p:nvPr/>
            </p:nvSpPr>
            <p:spPr>
              <a:xfrm>
                <a:off x="5423494" y="2291656"/>
                <a:ext cx="3188878" cy="923330"/>
              </a:xfrm>
              <a:prstGeom prst="rect">
                <a:avLst/>
              </a:prstGeom>
              <a:noFill/>
            </p:spPr>
            <p:txBody>
              <a:bodyPr wrap="square">
                <a:spAutoFit/>
              </a:bodyPr>
              <a:lstStyle/>
              <a:p>
                <a:r>
                  <a:rPr lang="en-US" dirty="0"/>
                  <a:t> </a:t>
                </a:r>
                <a14:m>
                  <m:oMath xmlns:m="http://schemas.openxmlformats.org/officeDocument/2006/math">
                    <m:r>
                      <a:rPr lang="en-US" b="1" i="1">
                        <a:latin typeface="Cambria Math" panose="02040503050406030204" pitchFamily="18" charset="0"/>
                      </a:rPr>
                      <m:t>𝒋</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not matched in </a:t>
                </a:r>
                <a14:m>
                  <m:oMath xmlns:m="http://schemas.openxmlformats.org/officeDocument/2006/math">
                    <m:r>
                      <a:rPr lang="en-US" i="1">
                        <a:latin typeface="Cambria Math" panose="02040503050406030204" pitchFamily="18" charset="0"/>
                      </a:rPr>
                      <m:t>𝑆</m:t>
                    </m:r>
                  </m:oMath>
                </a14:m>
                <a:r>
                  <a:rPr lang="en-US" dirty="0"/>
                  <a:t>, they are valid partners</a:t>
                </a:r>
              </a:p>
              <a:p>
                <a:r>
                  <a:rPr lang="en-US" dirty="0"/>
                  <a:t> </a:t>
                </a:r>
                <a14:m>
                  <m:oMath xmlns:m="http://schemas.openxmlformats.org/officeDocument/2006/math">
                    <m:r>
                      <a:rPr lang="en-US" b="1" i="1">
                        <a:latin typeface="Cambria Math" panose="02040503050406030204" pitchFamily="18" charset="0"/>
                      </a:rPr>
                      <m:t>𝒋</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matched in </a:t>
                </a:r>
                <a14:m>
                  <m:oMath xmlns:m="http://schemas.openxmlformats.org/officeDocument/2006/math">
                    <m:r>
                      <a:rPr lang="en-US" i="1">
                        <a:latin typeface="Cambria Math" panose="02040503050406030204" pitchFamily="18" charset="0"/>
                      </a:rPr>
                      <m:t>𝑆</m:t>
                    </m:r>
                    <m:r>
                      <a:rPr lang="en-US" b="0" i="1" smtClean="0">
                        <a:latin typeface="Cambria Math" panose="02040503050406030204" pitchFamily="18" charset="0"/>
                      </a:rPr>
                      <m:t>′</m:t>
                    </m:r>
                  </m:oMath>
                </a14:m>
                <a:endParaRPr lang="en-US" dirty="0"/>
              </a:p>
            </p:txBody>
          </p:sp>
        </mc:Choice>
        <mc:Fallback xmlns="">
          <p:sp>
            <p:nvSpPr>
              <p:cNvPr id="19" name="TextBox 18">
                <a:extLst>
                  <a:ext uri="{FF2B5EF4-FFF2-40B4-BE49-F238E27FC236}">
                    <a16:creationId xmlns:a16="http://schemas.microsoft.com/office/drawing/2014/main" id="{F2516D89-599B-4498-B93D-43E3F4D24F72}"/>
                  </a:ext>
                </a:extLst>
              </p:cNvPr>
              <p:cNvSpPr txBox="1">
                <a:spLocks noRot="1" noChangeAspect="1" noMove="1" noResize="1" noEditPoints="1" noAdjustHandles="1" noChangeArrowheads="1" noChangeShapeType="1" noTextEdit="1"/>
              </p:cNvSpPr>
              <p:nvPr/>
            </p:nvSpPr>
            <p:spPr>
              <a:xfrm>
                <a:off x="5423494" y="2291656"/>
                <a:ext cx="3188878" cy="923330"/>
              </a:xfrm>
              <a:prstGeom prst="rect">
                <a:avLst/>
              </a:prstGeom>
              <a:blipFill>
                <a:blip r:embed="rId5"/>
                <a:stretch>
                  <a:fillRect t="-3974" b="-9934"/>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1E7F4DF3-B7F5-401C-AB3A-A13FD4CEEFFC}"/>
              </a:ext>
            </a:extLst>
          </p:cNvPr>
          <p:cNvCxnSpPr>
            <a:cxnSpLocks/>
          </p:cNvCxnSpPr>
          <p:nvPr/>
        </p:nvCxnSpPr>
        <p:spPr>
          <a:xfrm>
            <a:off x="5853223" y="3986713"/>
            <a:ext cx="1805764" cy="13659"/>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96E81AA-6C87-4B4B-B9A4-E14E999FC7FC}"/>
                  </a:ext>
                </a:extLst>
              </p:cNvPr>
              <p:cNvSpPr txBox="1"/>
              <p:nvPr/>
            </p:nvSpPr>
            <p:spPr>
              <a:xfrm>
                <a:off x="6522152" y="3657228"/>
                <a:ext cx="3907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r>
                        <a:rPr lang="en-US" sz="1800" b="0" i="1" smtClean="0">
                          <a:latin typeface="Cambria Math" panose="02040503050406030204" pitchFamily="18" charset="0"/>
                        </a:rPr>
                        <m:t>′</m:t>
                      </m:r>
                    </m:oMath>
                  </m:oMathPara>
                </a14:m>
                <a:endParaRPr lang="en-US" sz="1800" b="0" i="1" dirty="0"/>
              </a:p>
            </p:txBody>
          </p:sp>
        </mc:Choice>
        <mc:Fallback xmlns="">
          <p:sp>
            <p:nvSpPr>
              <p:cNvPr id="30" name="TextBox 29">
                <a:extLst>
                  <a:ext uri="{FF2B5EF4-FFF2-40B4-BE49-F238E27FC236}">
                    <a16:creationId xmlns:a16="http://schemas.microsoft.com/office/drawing/2014/main" id="{F96E81AA-6C87-4B4B-B9A4-E14E999FC7FC}"/>
                  </a:ext>
                </a:extLst>
              </p:cNvPr>
              <p:cNvSpPr txBox="1">
                <a:spLocks noRot="1" noChangeAspect="1" noMove="1" noResize="1" noEditPoints="1" noAdjustHandles="1" noChangeArrowheads="1" noChangeShapeType="1" noTextEdit="1"/>
              </p:cNvSpPr>
              <p:nvPr/>
            </p:nvSpPr>
            <p:spPr>
              <a:xfrm>
                <a:off x="6522152" y="3657228"/>
                <a:ext cx="39074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B77FBB2C-A561-41DA-AC6C-169F566DB585}"/>
                  </a:ext>
                </a:extLst>
              </p:cNvPr>
              <p:cNvSpPr txBox="1"/>
              <p:nvPr/>
            </p:nvSpPr>
            <p:spPr>
              <a:xfrm>
                <a:off x="5423494" y="4551686"/>
                <a:ext cx="2785729" cy="646331"/>
              </a:xfrm>
              <a:prstGeom prst="rect">
                <a:avLst/>
              </a:prstGeom>
              <a:noFill/>
            </p:spPr>
            <p:txBody>
              <a:bodyPr wrap="square">
                <a:spAutoFit/>
              </a:bodyPr>
              <a:lstStyle/>
              <a:p>
                <a14:m>
                  <m:oMath xmlns:m="http://schemas.openxmlformats.org/officeDocument/2006/math">
                    <m:r>
                      <a:rPr lang="en-US" i="1" smtClean="0">
                        <a:latin typeface="Cambria Math" panose="02040503050406030204" pitchFamily="18" charset="0"/>
                      </a:rPr>
                      <m:t>𝑆</m:t>
                    </m:r>
                  </m:oMath>
                </a14:m>
                <a:r>
                  <a:rPr lang="en-US" dirty="0"/>
                  <a:t> is stable</a:t>
                </a:r>
              </a:p>
              <a:p>
                <a14:m>
                  <m:oMath xmlns:m="http://schemas.openxmlformats.org/officeDocument/2006/math">
                    <m:r>
                      <a:rPr lang="en-US" i="1">
                        <a:latin typeface="Cambria Math" panose="02040503050406030204" pitchFamily="18" charset="0"/>
                      </a:rPr>
                      <m:t>𝑆</m:t>
                    </m:r>
                    <m:r>
                      <a:rPr lang="en-US" b="0" i="1" smtClean="0">
                        <a:latin typeface="Cambria Math" panose="02040503050406030204" pitchFamily="18" charset="0"/>
                      </a:rPr>
                      <m:t>′</m:t>
                    </m:r>
                  </m:oMath>
                </a14:m>
                <a:r>
                  <a:rPr lang="en-US" dirty="0"/>
                  <a:t> is stable</a:t>
                </a:r>
              </a:p>
            </p:txBody>
          </p:sp>
        </mc:Choice>
        <mc:Fallback xmlns="">
          <p:sp>
            <p:nvSpPr>
              <p:cNvPr id="31" name="TextBox 30">
                <a:extLst>
                  <a:ext uri="{FF2B5EF4-FFF2-40B4-BE49-F238E27FC236}">
                    <a16:creationId xmlns:a16="http://schemas.microsoft.com/office/drawing/2014/main" id="{B77FBB2C-A561-41DA-AC6C-169F566DB585}"/>
                  </a:ext>
                </a:extLst>
              </p:cNvPr>
              <p:cNvSpPr txBox="1">
                <a:spLocks noRot="1" noChangeAspect="1" noMove="1" noResize="1" noEditPoints="1" noAdjustHandles="1" noChangeArrowheads="1" noChangeShapeType="1" noTextEdit="1"/>
              </p:cNvSpPr>
              <p:nvPr/>
            </p:nvSpPr>
            <p:spPr>
              <a:xfrm>
                <a:off x="5423494" y="4551686"/>
                <a:ext cx="2785729" cy="646331"/>
              </a:xfrm>
              <a:prstGeom prst="rect">
                <a:avLst/>
              </a:prstGeom>
              <a:blipFill>
                <a:blip r:embed="rId7"/>
                <a:stretch>
                  <a:fillRect t="-5660" b="-14151"/>
                </a:stretch>
              </a:blipFill>
            </p:spPr>
            <p:txBody>
              <a:bodyPr/>
              <a:lstStyle/>
              <a:p>
                <a:r>
                  <a:rPr lang="en-US">
                    <a:noFill/>
                  </a:rPr>
                  <a:t> </a:t>
                </a:r>
              </a:p>
            </p:txBody>
          </p:sp>
        </mc:Fallback>
      </mc:AlternateContent>
    </p:spTree>
    <p:extLst>
      <p:ext uri="{BB962C8B-B14F-4D97-AF65-F5344CB8AC3E}">
        <p14:creationId xmlns:p14="http://schemas.microsoft.com/office/powerpoint/2010/main" val="778808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228600"/>
            <a:ext cx="8534400" cy="19050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4000" b="1" dirty="0"/>
              <a:t>Claim</a:t>
            </a:r>
            <a:endParaRPr lang="en-US" sz="3200" b="1" dirty="0"/>
          </a:p>
          <a:p>
            <a:pPr algn="ctr"/>
            <a:r>
              <a:rPr lang="en-US" sz="3200" dirty="0"/>
              <a:t>GS – with the jockey proposing – results in a jockey-optimal matching</a:t>
            </a:r>
          </a:p>
        </p:txBody>
      </p:sp>
      <mc:AlternateContent xmlns:mc="http://schemas.openxmlformats.org/markup-compatibility/2006" xmlns:a14="http://schemas.microsoft.com/office/drawing/2010/main">
        <mc:Choice Requires="a14">
          <p:sp>
            <p:nvSpPr>
              <p:cNvPr id="5" name="Rounded Rectangle 4"/>
              <p:cNvSpPr/>
              <p:nvPr/>
            </p:nvSpPr>
            <p:spPr>
              <a:xfrm>
                <a:off x="304800" y="2286000"/>
                <a:ext cx="4660605" cy="4343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200" b="1" dirty="0"/>
                  <a:t>Proof by contradiction (1):</a:t>
                </a:r>
                <a:endParaRPr lang="en-US" sz="2200" i="1" dirty="0"/>
              </a:p>
              <a:p>
                <a:pPr marL="457200" indent="-457200">
                  <a:buFont typeface="Arial"/>
                  <a:buChar char="•"/>
                </a:pPr>
                <a:r>
                  <a:rPr lang="en-US" sz="2200" dirty="0"/>
                  <a:t>Jockey propose in order </a:t>
                </a:r>
                <a:r>
                  <a:rPr lang="en-US" sz="2200" dirty="0">
                    <a:sym typeface="Wingdings"/>
                  </a:rPr>
                  <a:t> at least one jockey was rejected by a valid partner</a:t>
                </a:r>
                <a:endParaRPr lang="en-US" sz="2200" dirty="0"/>
              </a:p>
              <a:p>
                <a:pPr marL="457200" indent="-457200">
                  <a:buFont typeface="Arial"/>
                  <a:buChar char="•"/>
                </a:pPr>
                <a:r>
                  <a:rPr lang="en-US" sz="2200" dirty="0"/>
                  <a:t>Let</a:t>
                </a:r>
                <a:r>
                  <a:rPr lang="en-US" sz="2200" i="1" dirty="0"/>
                  <a:t> </a:t>
                </a:r>
                <a14:m>
                  <m:oMath xmlns:m="http://schemas.openxmlformats.org/officeDocument/2006/math">
                    <m:r>
                      <a:rPr lang="en-US" sz="2200" i="1">
                        <a:latin typeface="Cambria Math" panose="02040503050406030204" pitchFamily="18" charset="0"/>
                      </a:rPr>
                      <m:t>𝒋</m:t>
                    </m:r>
                  </m:oMath>
                </a14:m>
                <a:r>
                  <a:rPr lang="en-US" sz="2200" dirty="0"/>
                  <a:t> and </a:t>
                </a:r>
                <a14:m>
                  <m:oMath xmlns:m="http://schemas.openxmlformats.org/officeDocument/2006/math">
                    <m:r>
                      <a:rPr lang="en-US" sz="2200" b="1" i="1">
                        <a:latin typeface="Cambria Math" panose="02040503050406030204" pitchFamily="18" charset="0"/>
                      </a:rPr>
                      <m:t>𝒉</m:t>
                    </m:r>
                  </m:oMath>
                </a14:m>
                <a:r>
                  <a:rPr lang="en-US" sz="2200" dirty="0"/>
                  <a:t> be the first such reject in </a:t>
                </a:r>
                <a14:m>
                  <m:oMath xmlns:m="http://schemas.openxmlformats.org/officeDocument/2006/math">
                    <m:r>
                      <a:rPr lang="en-US" sz="2200" b="0" i="1" smtClean="0">
                        <a:latin typeface="Cambria Math" panose="02040503050406030204" pitchFamily="18" charset="0"/>
                      </a:rPr>
                      <m:t>𝑆</m:t>
                    </m:r>
                  </m:oMath>
                </a14:m>
                <a:endParaRPr lang="en-US" sz="2200" i="1" dirty="0"/>
              </a:p>
              <a:p>
                <a:pPr marL="457200" indent="-457200">
                  <a:buFont typeface="Arial"/>
                  <a:buChar char="•"/>
                </a:pPr>
                <a:r>
                  <a:rPr lang="en-US" sz="2200" dirty="0"/>
                  <a:t>Let </a:t>
                </a:r>
                <a14:m>
                  <m:oMath xmlns:m="http://schemas.openxmlformats.org/officeDocument/2006/math">
                    <m:r>
                      <a:rPr lang="en-US" sz="2200" i="1">
                        <a:latin typeface="Cambria Math" panose="02040503050406030204" pitchFamily="18" charset="0"/>
                      </a:rPr>
                      <m:t>𝑆</m:t>
                    </m:r>
                    <m:r>
                      <a:rPr lang="en-US" sz="2200" i="1">
                        <a:latin typeface="Cambria Math" panose="02040503050406030204" pitchFamily="18" charset="0"/>
                      </a:rPr>
                      <m:t>′</m:t>
                    </m:r>
                  </m:oMath>
                </a14:m>
                <a:r>
                  <a:rPr lang="en-US" sz="2200" dirty="0"/>
                  <a:t> be a stable matching with </a:t>
                </a:r>
                <a14:m>
                  <m:oMath xmlns:m="http://schemas.openxmlformats.org/officeDocument/2006/math">
                    <m:r>
                      <a:rPr lang="en-US" sz="2200" i="1">
                        <a:latin typeface="Cambria Math" panose="02040503050406030204" pitchFamily="18" charset="0"/>
                      </a:rPr>
                      <m:t>𝒋</m:t>
                    </m:r>
                  </m:oMath>
                </a14:m>
                <a:r>
                  <a:rPr lang="en-US" sz="2200" dirty="0"/>
                  <a:t>, </a:t>
                </a:r>
                <a14:m>
                  <m:oMath xmlns:m="http://schemas.openxmlformats.org/officeDocument/2006/math">
                    <m:r>
                      <a:rPr lang="en-US" sz="2200" b="1" i="1">
                        <a:latin typeface="Cambria Math" panose="02040503050406030204" pitchFamily="18" charset="0"/>
                      </a:rPr>
                      <m:t>𝒉</m:t>
                    </m:r>
                  </m:oMath>
                </a14:m>
                <a:r>
                  <a:rPr lang="en-US" sz="2200" dirty="0"/>
                  <a:t> paired</a:t>
                </a:r>
              </a:p>
              <a:p>
                <a:pPr lvl="1"/>
                <a:r>
                  <a:rPr lang="en-US" sz="2200" i="1" dirty="0"/>
                  <a:t>	</a:t>
                </a:r>
                <a:r>
                  <a:rPr lang="en-US" sz="2200" dirty="0"/>
                  <a:t>(</a:t>
                </a:r>
                <a14:m>
                  <m:oMath xmlns:m="http://schemas.openxmlformats.org/officeDocument/2006/math">
                    <m:r>
                      <a:rPr lang="en-US" sz="2200" i="1">
                        <a:latin typeface="Cambria Math" panose="02040503050406030204" pitchFamily="18" charset="0"/>
                      </a:rPr>
                      <m:t>𝑆</m:t>
                    </m:r>
                    <m:r>
                      <a:rPr lang="en-US" sz="2200" i="1">
                        <a:latin typeface="Cambria Math" panose="02040503050406030204" pitchFamily="18" charset="0"/>
                      </a:rPr>
                      <m:t>′</m:t>
                    </m:r>
                  </m:oMath>
                </a14:m>
                <a:r>
                  <a:rPr lang="en-US" sz="2200" dirty="0"/>
                  <a:t> exists by def. of valid)</a:t>
                </a:r>
                <a:endParaRPr lang="en-US" sz="2200" i="1" dirty="0"/>
              </a:p>
              <a:p>
                <a:pPr marL="457200" indent="-457200">
                  <a:buFont typeface="Arial"/>
                  <a:buChar char="•"/>
                </a:pPr>
                <a14:m>
                  <m:oMath xmlns:m="http://schemas.openxmlformats.org/officeDocument/2006/math">
                    <m:r>
                      <a:rPr lang="en-US" sz="2200" i="1">
                        <a:latin typeface="Cambria Math" panose="02040503050406030204" pitchFamily="18" charset="0"/>
                      </a:rPr>
                      <m:t>𝒋</m:t>
                    </m:r>
                    <m:r>
                      <a:rPr lang="en-US" sz="2200" i="1">
                        <a:latin typeface="Cambria Math" panose="02040503050406030204" pitchFamily="18" charset="0"/>
                      </a:rPr>
                      <m:t> </m:t>
                    </m:r>
                  </m:oMath>
                </a14:m>
                <a:r>
                  <a:rPr lang="en-US" sz="2200" dirty="0"/>
                  <a:t>is rejected in </a:t>
                </a:r>
                <a14:m>
                  <m:oMath xmlns:m="http://schemas.openxmlformats.org/officeDocument/2006/math">
                    <m:r>
                      <a:rPr lang="en-US" sz="2200" i="1">
                        <a:latin typeface="Cambria Math" panose="02040503050406030204" pitchFamily="18" charset="0"/>
                      </a:rPr>
                      <m:t>𝑆</m:t>
                    </m:r>
                  </m:oMath>
                </a14:m>
                <a:r>
                  <a:rPr lang="en-US" sz="2200" dirty="0"/>
                  <a:t> because </a:t>
                </a:r>
                <a14:m>
                  <m:oMath xmlns:m="http://schemas.openxmlformats.org/officeDocument/2006/math">
                    <m:r>
                      <a:rPr lang="en-US" sz="2200" b="1" i="1">
                        <a:latin typeface="Cambria Math" panose="02040503050406030204" pitchFamily="18" charset="0"/>
                      </a:rPr>
                      <m:t>𝒉</m:t>
                    </m:r>
                  </m:oMath>
                </a14:m>
                <a:r>
                  <a:rPr lang="en-US" sz="2200" dirty="0"/>
                  <a:t> chose some </a:t>
                </a:r>
                <a14:m>
                  <m:oMath xmlns:m="http://schemas.openxmlformats.org/officeDocument/2006/math">
                    <m:sSup>
                      <m:sSupPr>
                        <m:ctrlPr>
                          <a:rPr lang="en-US" sz="2200" b="0" i="1" smtClean="0">
                            <a:latin typeface="Cambria Math" panose="02040503050406030204" pitchFamily="18" charset="0"/>
                          </a:rPr>
                        </m:ctrlPr>
                      </m:sSupPr>
                      <m:e>
                        <m:r>
                          <a:rPr lang="en-US" sz="2200" i="1">
                            <a:latin typeface="Cambria Math" panose="02040503050406030204" pitchFamily="18" charset="0"/>
                          </a:rPr>
                          <m:t>𝒋</m:t>
                        </m:r>
                      </m:e>
                      <m:sup>
                        <m:r>
                          <a:rPr lang="en-US" sz="2200" b="0" i="1" smtClean="0">
                            <a:latin typeface="Cambria Math" panose="02040503050406030204" pitchFamily="18" charset="0"/>
                          </a:rPr>
                          <m:t>′</m:t>
                        </m:r>
                      </m:sup>
                    </m:sSup>
                    <m:r>
                      <a:rPr lang="en-US" sz="2200" b="0" i="1" smtClean="0">
                        <a:latin typeface="Cambria Math" panose="02040503050406030204" pitchFamily="18" charset="0"/>
                      </a:rPr>
                      <m:t>&gt;</m:t>
                    </m:r>
                    <m:r>
                      <a:rPr lang="en-US" sz="2200" i="1">
                        <a:latin typeface="Cambria Math" panose="02040503050406030204" pitchFamily="18" charset="0"/>
                      </a:rPr>
                      <m:t>𝒋</m:t>
                    </m:r>
                  </m:oMath>
                </a14:m>
                <a:endParaRPr lang="en-US" sz="2200" dirty="0"/>
              </a:p>
            </p:txBody>
          </p:sp>
        </mc:Choice>
        <mc:Fallback xmlns="">
          <p:sp>
            <p:nvSpPr>
              <p:cNvPr id="5" name="Rounded Rectangle 4"/>
              <p:cNvSpPr>
                <a:spLocks noRot="1" noChangeAspect="1" noMove="1" noResize="1" noEditPoints="1" noAdjustHandles="1" noChangeArrowheads="1" noChangeShapeType="1" noTextEdit="1"/>
              </p:cNvSpPr>
              <p:nvPr/>
            </p:nvSpPr>
            <p:spPr>
              <a:xfrm>
                <a:off x="304800" y="2286000"/>
                <a:ext cx="4660605" cy="4343400"/>
              </a:xfrm>
              <a:prstGeom prst="roundRect">
                <a:avLst/>
              </a:prstGeom>
              <a:blipFill>
                <a:blip r:embed="rId3"/>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BBD62C6-B630-2F4C-A20F-77A03F7FE339}"/>
              </a:ext>
            </a:extLst>
          </p:cNvPr>
          <p:cNvSpPr>
            <a:spLocks noGrp="1"/>
          </p:cNvSpPr>
          <p:nvPr>
            <p:ph type="sldNum" sz="quarter" idx="12"/>
          </p:nvPr>
        </p:nvSpPr>
        <p:spPr/>
        <p:txBody>
          <a:bodyPr/>
          <a:lstStyle/>
          <a:p>
            <a:fld id="{A2EF37A0-74FC-AB4F-AE4C-D9BFC6719E9F}" type="slidenum">
              <a:rPr lang="en-US" smtClean="0"/>
              <a:t>32</a:t>
            </a:fld>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369007-E3D5-4F1D-9DDA-117CB0B24745}"/>
                  </a:ext>
                </a:extLst>
              </p:cNvPr>
              <p:cNvSpPr txBox="1"/>
              <p:nvPr/>
            </p:nvSpPr>
            <p:spPr>
              <a:xfrm>
                <a:off x="5388049" y="3815706"/>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𝒋</m:t>
                      </m:r>
                    </m:oMath>
                  </m:oMathPara>
                </a14:m>
                <a:endParaRPr lang="en-US" dirty="0"/>
              </a:p>
            </p:txBody>
          </p:sp>
        </mc:Choice>
        <mc:Fallback xmlns="">
          <p:sp>
            <p:nvSpPr>
              <p:cNvPr id="17" name="TextBox 16">
                <a:extLst>
                  <a:ext uri="{FF2B5EF4-FFF2-40B4-BE49-F238E27FC236}">
                    <a16:creationId xmlns:a16="http://schemas.microsoft.com/office/drawing/2014/main" id="{7E369007-E3D5-4F1D-9DDA-117CB0B24745}"/>
                  </a:ext>
                </a:extLst>
              </p:cNvPr>
              <p:cNvSpPr txBox="1">
                <a:spLocks noRot="1" noChangeAspect="1" noMove="1" noResize="1" noEditPoints="1" noAdjustHandles="1" noChangeArrowheads="1" noChangeShapeType="1" noTextEdit="1"/>
              </p:cNvSpPr>
              <p:nvPr/>
            </p:nvSpPr>
            <p:spPr>
              <a:xfrm>
                <a:off x="5388049" y="3815706"/>
                <a:ext cx="465174" cy="369332"/>
              </a:xfrm>
              <a:prstGeom prst="rect">
                <a:avLst/>
              </a:prstGeom>
              <a:blipFill>
                <a:blip r:embed="rId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EFC180-5CDF-4130-8C9F-253BB11B19FD}"/>
                  </a:ext>
                </a:extLst>
              </p:cNvPr>
              <p:cNvSpPr txBox="1"/>
              <p:nvPr/>
            </p:nvSpPr>
            <p:spPr>
              <a:xfrm>
                <a:off x="7658987" y="3815706"/>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𝒉</m:t>
                      </m:r>
                    </m:oMath>
                  </m:oMathPara>
                </a14:m>
                <a:endParaRPr lang="en-US" dirty="0"/>
              </a:p>
            </p:txBody>
          </p:sp>
        </mc:Choice>
        <mc:Fallback xmlns="">
          <p:sp>
            <p:nvSpPr>
              <p:cNvPr id="18" name="TextBox 17">
                <a:extLst>
                  <a:ext uri="{FF2B5EF4-FFF2-40B4-BE49-F238E27FC236}">
                    <a16:creationId xmlns:a16="http://schemas.microsoft.com/office/drawing/2014/main" id="{0DEFC180-5CDF-4130-8C9F-253BB11B19FD}"/>
                  </a:ext>
                </a:extLst>
              </p:cNvPr>
              <p:cNvSpPr txBox="1">
                <a:spLocks noRot="1" noChangeAspect="1" noMove="1" noResize="1" noEditPoints="1" noAdjustHandles="1" noChangeArrowheads="1" noChangeShapeType="1" noTextEdit="1"/>
              </p:cNvSpPr>
              <p:nvPr/>
            </p:nvSpPr>
            <p:spPr>
              <a:xfrm>
                <a:off x="7658987" y="3815706"/>
                <a:ext cx="46517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516D89-599B-4498-B93D-43E3F4D24F72}"/>
                  </a:ext>
                </a:extLst>
              </p:cNvPr>
              <p:cNvSpPr txBox="1"/>
              <p:nvPr/>
            </p:nvSpPr>
            <p:spPr>
              <a:xfrm>
                <a:off x="5423494" y="2291656"/>
                <a:ext cx="3082553" cy="1477328"/>
              </a:xfrm>
              <a:prstGeom prst="rect">
                <a:avLst/>
              </a:prstGeom>
              <a:noFill/>
            </p:spPr>
            <p:txBody>
              <a:bodyPr wrap="square">
                <a:spAutoFit/>
              </a:bodyPr>
              <a:lstStyle/>
              <a:p>
                <a14:m>
                  <m:oMath xmlns:m="http://schemas.openxmlformats.org/officeDocument/2006/math">
                    <m:r>
                      <a:rPr lang="en-US" b="1" i="1">
                        <a:latin typeface="Cambria Math" panose="02040503050406030204" pitchFamily="18" charset="0"/>
                      </a:rPr>
                      <m:t>𝒋</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not matched in </a:t>
                </a:r>
                <a14:m>
                  <m:oMath xmlns:m="http://schemas.openxmlformats.org/officeDocument/2006/math">
                    <m:r>
                      <a:rPr lang="en-US" i="1">
                        <a:latin typeface="Cambria Math" panose="02040503050406030204" pitchFamily="18" charset="0"/>
                      </a:rPr>
                      <m:t>𝑆</m:t>
                    </m:r>
                  </m:oMath>
                </a14:m>
                <a:r>
                  <a:rPr lang="en-US" dirty="0"/>
                  <a:t>, they are valid partners</a:t>
                </a:r>
              </a:p>
              <a:p>
                <a:r>
                  <a:rPr lang="en-US" dirty="0"/>
                  <a:t> </a:t>
                </a:r>
                <a14:m>
                  <m:oMath xmlns:m="http://schemas.openxmlformats.org/officeDocument/2006/math">
                    <m:r>
                      <a:rPr lang="en-US" b="1" i="1">
                        <a:latin typeface="Cambria Math" panose="02040503050406030204" pitchFamily="18" charset="0"/>
                      </a:rPr>
                      <m:t>𝒋</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matched in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oMath>
                </a14:m>
                <a:endParaRPr lang="en-US" dirty="0"/>
              </a:p>
              <a:p>
                <a:r>
                  <a:rPr lang="en-US" dirty="0"/>
                  <a:t> </a:t>
                </a:r>
                <a14:m>
                  <m:oMath xmlns:m="http://schemas.openxmlformats.org/officeDocument/2006/math">
                    <m:r>
                      <a:rPr lang="en-US" b="1" i="1">
                        <a:latin typeface="Cambria Math" panose="02040503050406030204" pitchFamily="18" charset="0"/>
                      </a:rPr>
                      <m:t>𝒋</m:t>
                    </m:r>
                    <m:r>
                      <a:rPr lang="en-US" b="1" i="1">
                        <a:latin typeface="Cambria Math" panose="02040503050406030204" pitchFamily="18" charset="0"/>
                      </a:rPr>
                      <m:t>′</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matched in </a:t>
                </a:r>
                <a14:m>
                  <m:oMath xmlns:m="http://schemas.openxmlformats.org/officeDocument/2006/math">
                    <m:r>
                      <a:rPr lang="en-US" i="1">
                        <a:latin typeface="Cambria Math" panose="02040503050406030204" pitchFamily="18" charset="0"/>
                      </a:rPr>
                      <m:t>𝑆</m:t>
                    </m:r>
                  </m:oMath>
                </a14:m>
                <a:endParaRPr lang="en-US" dirty="0"/>
              </a:p>
              <a:p>
                <a:endParaRPr lang="en-US" dirty="0"/>
              </a:p>
            </p:txBody>
          </p:sp>
        </mc:Choice>
        <mc:Fallback xmlns="">
          <p:sp>
            <p:nvSpPr>
              <p:cNvPr id="19" name="TextBox 18">
                <a:extLst>
                  <a:ext uri="{FF2B5EF4-FFF2-40B4-BE49-F238E27FC236}">
                    <a16:creationId xmlns:a16="http://schemas.microsoft.com/office/drawing/2014/main" id="{F2516D89-599B-4498-B93D-43E3F4D24F72}"/>
                  </a:ext>
                </a:extLst>
              </p:cNvPr>
              <p:cNvSpPr txBox="1">
                <a:spLocks noRot="1" noChangeAspect="1" noMove="1" noResize="1" noEditPoints="1" noAdjustHandles="1" noChangeArrowheads="1" noChangeShapeType="1" noTextEdit="1"/>
              </p:cNvSpPr>
              <p:nvPr/>
            </p:nvSpPr>
            <p:spPr>
              <a:xfrm>
                <a:off x="5423494" y="2291656"/>
                <a:ext cx="3082553" cy="1477328"/>
              </a:xfrm>
              <a:prstGeom prst="rect">
                <a:avLst/>
              </a:prstGeom>
              <a:blipFill>
                <a:blip r:embed="rId6"/>
                <a:stretch>
                  <a:fillRect l="-594" t="-24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05B57D0-37D9-451A-AC64-AB648043B1C5}"/>
                  </a:ext>
                </a:extLst>
              </p:cNvPr>
              <p:cNvSpPr txBox="1"/>
              <p:nvPr/>
            </p:nvSpPr>
            <p:spPr>
              <a:xfrm>
                <a:off x="5388049" y="4245877"/>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𝒋</m:t>
                      </m:r>
                      <m:r>
                        <a:rPr lang="en-US" sz="1800" b="1"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C05B57D0-37D9-451A-AC64-AB648043B1C5}"/>
                  </a:ext>
                </a:extLst>
              </p:cNvPr>
              <p:cNvSpPr txBox="1">
                <a:spLocks noRot="1" noChangeAspect="1" noMove="1" noResize="1" noEditPoints="1" noAdjustHandles="1" noChangeArrowheads="1" noChangeShapeType="1" noTextEdit="1"/>
              </p:cNvSpPr>
              <p:nvPr/>
            </p:nvSpPr>
            <p:spPr>
              <a:xfrm>
                <a:off x="5388049" y="4245877"/>
                <a:ext cx="465174" cy="369332"/>
              </a:xfrm>
              <a:prstGeom prst="rect">
                <a:avLst/>
              </a:prstGeom>
              <a:blipFill>
                <a:blip r:embed="rId7"/>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5A91063-C253-4A79-B85B-6FF952FA084F}"/>
                  </a:ext>
                </a:extLst>
              </p:cNvPr>
              <p:cNvSpPr txBox="1"/>
              <p:nvPr/>
            </p:nvSpPr>
            <p:spPr>
              <a:xfrm>
                <a:off x="5423494" y="4551686"/>
                <a:ext cx="2785729" cy="646331"/>
              </a:xfrm>
              <a:prstGeom prst="rect">
                <a:avLst/>
              </a:prstGeom>
              <a:noFill/>
            </p:spPr>
            <p:txBody>
              <a:bodyPr wrap="square">
                <a:spAutoFit/>
              </a:bodyPr>
              <a:lstStyle/>
              <a:p>
                <a14:m>
                  <m:oMath xmlns:m="http://schemas.openxmlformats.org/officeDocument/2006/math">
                    <m:r>
                      <a:rPr lang="en-US" i="1">
                        <a:latin typeface="Cambria Math" panose="02040503050406030204" pitchFamily="18" charset="0"/>
                      </a:rPr>
                      <m:t>𝑆</m:t>
                    </m:r>
                  </m:oMath>
                </a14:m>
                <a:r>
                  <a:rPr lang="en-US" dirty="0"/>
                  <a:t> is stable</a:t>
                </a:r>
              </a:p>
              <a:p>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oMath>
                </a14:m>
                <a:r>
                  <a:rPr lang="en-US" dirty="0"/>
                  <a:t> is stable</a:t>
                </a:r>
              </a:p>
            </p:txBody>
          </p:sp>
        </mc:Choice>
        <mc:Fallback xmlns="">
          <p:sp>
            <p:nvSpPr>
              <p:cNvPr id="22" name="TextBox 21">
                <a:extLst>
                  <a:ext uri="{FF2B5EF4-FFF2-40B4-BE49-F238E27FC236}">
                    <a16:creationId xmlns:a16="http://schemas.microsoft.com/office/drawing/2014/main" id="{D5A91063-C253-4A79-B85B-6FF952FA084F}"/>
                  </a:ext>
                </a:extLst>
              </p:cNvPr>
              <p:cNvSpPr txBox="1">
                <a:spLocks noRot="1" noChangeAspect="1" noMove="1" noResize="1" noEditPoints="1" noAdjustHandles="1" noChangeArrowheads="1" noChangeShapeType="1" noTextEdit="1"/>
              </p:cNvSpPr>
              <p:nvPr/>
            </p:nvSpPr>
            <p:spPr>
              <a:xfrm>
                <a:off x="5423494" y="4551686"/>
                <a:ext cx="2785729" cy="646331"/>
              </a:xfrm>
              <a:prstGeom prst="rect">
                <a:avLst/>
              </a:prstGeom>
              <a:blipFill>
                <a:blip r:embed="rId8"/>
                <a:stretch>
                  <a:fillRect t="-5660" b="-14151"/>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0C6C05D9-28F5-4B5D-9BA4-0512D4C7AD25}"/>
              </a:ext>
            </a:extLst>
          </p:cNvPr>
          <p:cNvCxnSpPr>
            <a:cxnSpLocks/>
            <a:stCxn id="20" idx="3"/>
            <a:endCxn id="18" idx="1"/>
          </p:cNvCxnSpPr>
          <p:nvPr/>
        </p:nvCxnSpPr>
        <p:spPr>
          <a:xfrm flipV="1">
            <a:off x="5853223" y="4000372"/>
            <a:ext cx="1805764" cy="430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E7F4DF3-B7F5-401C-AB3A-A13FD4CEEFFC}"/>
              </a:ext>
            </a:extLst>
          </p:cNvPr>
          <p:cNvCxnSpPr>
            <a:cxnSpLocks/>
          </p:cNvCxnSpPr>
          <p:nvPr/>
        </p:nvCxnSpPr>
        <p:spPr>
          <a:xfrm>
            <a:off x="5853223" y="3986713"/>
            <a:ext cx="1805764" cy="13659"/>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C45E7E-0B1B-40D7-A53A-1292184EC5E0}"/>
                  </a:ext>
                </a:extLst>
              </p:cNvPr>
              <p:cNvSpPr txBox="1"/>
              <p:nvPr/>
            </p:nvSpPr>
            <p:spPr>
              <a:xfrm>
                <a:off x="6969167" y="4015845"/>
                <a:ext cx="3907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oMath>
                  </m:oMathPara>
                </a14:m>
                <a:endParaRPr lang="en-US" sz="1800" i="1" dirty="0"/>
              </a:p>
            </p:txBody>
          </p:sp>
        </mc:Choice>
        <mc:Fallback xmlns="">
          <p:sp>
            <p:nvSpPr>
              <p:cNvPr id="28" name="TextBox 27">
                <a:extLst>
                  <a:ext uri="{FF2B5EF4-FFF2-40B4-BE49-F238E27FC236}">
                    <a16:creationId xmlns:a16="http://schemas.microsoft.com/office/drawing/2014/main" id="{7BC45E7E-0B1B-40D7-A53A-1292184EC5E0}"/>
                  </a:ext>
                </a:extLst>
              </p:cNvPr>
              <p:cNvSpPr txBox="1">
                <a:spLocks noRot="1" noChangeAspect="1" noMove="1" noResize="1" noEditPoints="1" noAdjustHandles="1" noChangeArrowheads="1" noChangeShapeType="1" noTextEdit="1"/>
              </p:cNvSpPr>
              <p:nvPr/>
            </p:nvSpPr>
            <p:spPr>
              <a:xfrm>
                <a:off x="6969167" y="4015845"/>
                <a:ext cx="39074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96E81AA-6C87-4B4B-B9A4-E14E999FC7FC}"/>
                  </a:ext>
                </a:extLst>
              </p:cNvPr>
              <p:cNvSpPr txBox="1"/>
              <p:nvPr/>
            </p:nvSpPr>
            <p:spPr>
              <a:xfrm>
                <a:off x="6522152" y="3657228"/>
                <a:ext cx="3907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r>
                        <a:rPr lang="en-US" sz="1800" b="0" i="1" smtClean="0">
                          <a:latin typeface="Cambria Math" panose="02040503050406030204" pitchFamily="18" charset="0"/>
                        </a:rPr>
                        <m:t>′</m:t>
                      </m:r>
                    </m:oMath>
                  </m:oMathPara>
                </a14:m>
                <a:endParaRPr lang="en-US" sz="1800" b="0" i="1" dirty="0"/>
              </a:p>
            </p:txBody>
          </p:sp>
        </mc:Choice>
        <mc:Fallback xmlns="">
          <p:sp>
            <p:nvSpPr>
              <p:cNvPr id="30" name="TextBox 29">
                <a:extLst>
                  <a:ext uri="{FF2B5EF4-FFF2-40B4-BE49-F238E27FC236}">
                    <a16:creationId xmlns:a16="http://schemas.microsoft.com/office/drawing/2014/main" id="{F96E81AA-6C87-4B4B-B9A4-E14E999FC7FC}"/>
                  </a:ext>
                </a:extLst>
              </p:cNvPr>
              <p:cNvSpPr txBox="1">
                <a:spLocks noRot="1" noChangeAspect="1" noMove="1" noResize="1" noEditPoints="1" noAdjustHandles="1" noChangeArrowheads="1" noChangeShapeType="1" noTextEdit="1"/>
              </p:cNvSpPr>
              <p:nvPr/>
            </p:nvSpPr>
            <p:spPr>
              <a:xfrm>
                <a:off x="6522152" y="3657228"/>
                <a:ext cx="390746" cy="36933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4375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228600"/>
            <a:ext cx="8534400" cy="19050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4000" b="1" dirty="0"/>
              <a:t>Claim</a:t>
            </a:r>
            <a:endParaRPr lang="en-US" sz="3200" b="1" dirty="0"/>
          </a:p>
          <a:p>
            <a:pPr algn="ctr"/>
            <a:r>
              <a:rPr lang="en-US" sz="3200" dirty="0"/>
              <a:t>GS – with the jockey proposing – results in a jockey-optimal matching</a:t>
            </a:r>
          </a:p>
        </p:txBody>
      </p:sp>
      <mc:AlternateContent xmlns:mc="http://schemas.openxmlformats.org/markup-compatibility/2006" xmlns:a14="http://schemas.microsoft.com/office/drawing/2010/main">
        <mc:Choice Requires="a14">
          <p:sp>
            <p:nvSpPr>
              <p:cNvPr id="5" name="Rounded Rectangle 4"/>
              <p:cNvSpPr/>
              <p:nvPr/>
            </p:nvSpPr>
            <p:spPr>
              <a:xfrm>
                <a:off x="304800" y="2286000"/>
                <a:ext cx="4660605" cy="4343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200" b="1" dirty="0"/>
                  <a:t>Proof by contradiction (2):</a:t>
                </a:r>
                <a:endParaRPr lang="en-US" sz="2200" i="1" dirty="0"/>
              </a:p>
              <a:p>
                <a:pPr marL="457200" indent="-457200">
                  <a:buFont typeface="Arial"/>
                  <a:buChar char="•"/>
                </a:pPr>
                <a:r>
                  <a:rPr lang="en-US" sz="2200" dirty="0"/>
                  <a:t>Let </a:t>
                </a:r>
                <a14:m>
                  <m:oMath xmlns:m="http://schemas.openxmlformats.org/officeDocument/2006/math">
                    <m:r>
                      <a:rPr lang="en-US" sz="2200" b="1" i="1">
                        <a:latin typeface="Cambria Math" panose="02040503050406030204" pitchFamily="18" charset="0"/>
                      </a:rPr>
                      <m:t>𝒉</m:t>
                    </m:r>
                    <m:r>
                      <a:rPr lang="en-US" sz="2200" b="1" i="1" smtClean="0">
                        <a:latin typeface="Cambria Math" panose="02040503050406030204" pitchFamily="18" charset="0"/>
                      </a:rPr>
                      <m:t>′</m:t>
                    </m:r>
                  </m:oMath>
                </a14:m>
                <a:r>
                  <a:rPr lang="en-US" sz="2200" dirty="0"/>
                  <a:t> be match of </a:t>
                </a:r>
                <a14:m>
                  <m:oMath xmlns:m="http://schemas.openxmlformats.org/officeDocument/2006/math">
                    <m:r>
                      <a:rPr lang="en-US" sz="2200" i="1">
                        <a:latin typeface="Cambria Math" panose="02040503050406030204" pitchFamily="18" charset="0"/>
                      </a:rPr>
                      <m:t>𝒋</m:t>
                    </m:r>
                    <m:r>
                      <a:rPr lang="en-US" sz="2200" b="0" i="1" smtClean="0">
                        <a:latin typeface="Cambria Math" panose="02040503050406030204" pitchFamily="18" charset="0"/>
                      </a:rPr>
                      <m:t>′</m:t>
                    </m:r>
                  </m:oMath>
                </a14:m>
                <a:r>
                  <a:rPr lang="en-US" sz="2200" dirty="0"/>
                  <a:t> in </a:t>
                </a:r>
                <a14:m>
                  <m:oMath xmlns:m="http://schemas.openxmlformats.org/officeDocument/2006/math">
                    <m:r>
                      <a:rPr lang="en-US" sz="2200" i="1">
                        <a:latin typeface="Cambria Math" panose="02040503050406030204" pitchFamily="18" charset="0"/>
                      </a:rPr>
                      <m:t>𝑆</m:t>
                    </m:r>
                    <m:r>
                      <a:rPr lang="en-US" sz="2200" b="0" i="1" smtClean="0">
                        <a:latin typeface="Cambria Math" panose="02040503050406030204" pitchFamily="18" charset="0"/>
                      </a:rPr>
                      <m:t>′</m:t>
                    </m:r>
                  </m:oMath>
                </a14:m>
                <a:endParaRPr lang="en-US" sz="2200" i="1" dirty="0"/>
              </a:p>
              <a:p>
                <a:pPr marL="457200" indent="-457200">
                  <a:buFont typeface="Arial"/>
                  <a:buChar char="•"/>
                </a:pPr>
                <a14:m>
                  <m:oMath xmlns:m="http://schemas.openxmlformats.org/officeDocument/2006/math">
                    <m:r>
                      <a:rPr lang="en-US" sz="2200" i="1" smtClean="0">
                        <a:solidFill>
                          <a:srgbClr val="7A7A7A"/>
                        </a:solidFill>
                        <a:latin typeface="Cambria Math" panose="02040503050406030204" pitchFamily="18" charset="0"/>
                      </a:rPr>
                      <m:t>𝒋</m:t>
                    </m:r>
                    <m:r>
                      <a:rPr lang="en-US" sz="2200" b="0" i="1" smtClean="0">
                        <a:solidFill>
                          <a:srgbClr val="7A7A7A"/>
                        </a:solidFill>
                        <a:latin typeface="Cambria Math" panose="02040503050406030204" pitchFamily="18" charset="0"/>
                      </a:rPr>
                      <m:t>′</m:t>
                    </m:r>
                  </m:oMath>
                </a14:m>
                <a:r>
                  <a:rPr lang="en-US" sz="2200" dirty="0">
                    <a:solidFill>
                      <a:srgbClr val="7A7A7A"/>
                    </a:solidFill>
                  </a:rPr>
                  <a:t> was not rejected by valid partner in </a:t>
                </a:r>
                <a14:m>
                  <m:oMath xmlns:m="http://schemas.openxmlformats.org/officeDocument/2006/math">
                    <m:r>
                      <a:rPr lang="en-US" sz="2200" i="1">
                        <a:solidFill>
                          <a:srgbClr val="7A7A7A"/>
                        </a:solidFill>
                        <a:latin typeface="Cambria Math" panose="02040503050406030204" pitchFamily="18" charset="0"/>
                      </a:rPr>
                      <m:t>𝑆</m:t>
                    </m:r>
                  </m:oMath>
                </a14:m>
                <a:r>
                  <a:rPr lang="en-US" sz="2200" dirty="0">
                    <a:solidFill>
                      <a:srgbClr val="7A7A7A"/>
                    </a:solidFill>
                  </a:rPr>
                  <a:t> before </a:t>
                </a:r>
                <a14:m>
                  <m:oMath xmlns:m="http://schemas.openxmlformats.org/officeDocument/2006/math">
                    <m:r>
                      <a:rPr lang="en-US" sz="2200" i="1">
                        <a:solidFill>
                          <a:srgbClr val="7A7A7A"/>
                        </a:solidFill>
                        <a:latin typeface="Cambria Math" panose="02040503050406030204" pitchFamily="18" charset="0"/>
                      </a:rPr>
                      <m:t>𝒋</m:t>
                    </m:r>
                  </m:oMath>
                </a14:m>
                <a:r>
                  <a:rPr lang="en-US" sz="2200" dirty="0">
                    <a:solidFill>
                      <a:srgbClr val="7A7A7A"/>
                    </a:solidFill>
                  </a:rPr>
                  <a:t> was rejected by </a:t>
                </a:r>
                <a14:m>
                  <m:oMath xmlns:m="http://schemas.openxmlformats.org/officeDocument/2006/math">
                    <m:r>
                      <a:rPr lang="en-US" sz="2200" b="1" i="1">
                        <a:solidFill>
                          <a:srgbClr val="7A7A7A"/>
                        </a:solidFill>
                        <a:latin typeface="Cambria Math" panose="02040503050406030204" pitchFamily="18" charset="0"/>
                      </a:rPr>
                      <m:t>𝒉</m:t>
                    </m:r>
                  </m:oMath>
                </a14:m>
                <a:r>
                  <a:rPr lang="en-US" sz="2200" dirty="0">
                    <a:solidFill>
                      <a:srgbClr val="7A7A7A"/>
                    </a:solidFill>
                  </a:rPr>
                  <a:t> (by </a:t>
                </a:r>
                <a:r>
                  <a:rPr lang="en-US" sz="2200" dirty="0" err="1">
                    <a:solidFill>
                      <a:srgbClr val="7A7A7A"/>
                    </a:solidFill>
                  </a:rPr>
                  <a:t>assump</a:t>
                </a:r>
                <a:r>
                  <a:rPr lang="en-US" sz="2200" dirty="0">
                    <a:solidFill>
                      <a:srgbClr val="7A7A7A"/>
                    </a:solidFill>
                  </a:rPr>
                  <a:t>.)</a:t>
                </a:r>
              </a:p>
              <a:p>
                <a:r>
                  <a:rPr lang="en-US" sz="2200" i="1" dirty="0">
                    <a:solidFill>
                      <a:srgbClr val="7A7A7A"/>
                    </a:solidFill>
                  </a:rPr>
                  <a:t>	</a:t>
                </a:r>
                <a:r>
                  <a:rPr lang="en-US" sz="2200" dirty="0">
                    <a:solidFill>
                      <a:srgbClr val="7A7A7A"/>
                    </a:solidFill>
                    <a:sym typeface="Wingdings"/>
                  </a:rPr>
                  <a:t> </a:t>
                </a:r>
                <a14:m>
                  <m:oMath xmlns:m="http://schemas.openxmlformats.org/officeDocument/2006/math">
                    <m:sSup>
                      <m:sSupPr>
                        <m:ctrlPr>
                          <a:rPr lang="en-US" sz="2200" b="0" i="1" smtClean="0">
                            <a:solidFill>
                              <a:srgbClr val="7A7A7A"/>
                            </a:solidFill>
                            <a:latin typeface="Cambria Math" panose="02040503050406030204" pitchFamily="18" charset="0"/>
                          </a:rPr>
                        </m:ctrlPr>
                      </m:sSupPr>
                      <m:e>
                        <m:r>
                          <a:rPr lang="en-US" sz="2200" i="1">
                            <a:solidFill>
                              <a:srgbClr val="7A7A7A"/>
                            </a:solidFill>
                            <a:latin typeface="Cambria Math" panose="02040503050406030204" pitchFamily="18" charset="0"/>
                          </a:rPr>
                          <m:t>𝒋</m:t>
                        </m:r>
                      </m:e>
                      <m:sup>
                        <m:r>
                          <a:rPr lang="en-US" sz="2200" b="0" i="1" smtClean="0">
                            <a:solidFill>
                              <a:srgbClr val="7A7A7A"/>
                            </a:solidFill>
                            <a:latin typeface="Cambria Math" panose="02040503050406030204" pitchFamily="18" charset="0"/>
                          </a:rPr>
                          <m:t>′</m:t>
                        </m:r>
                      </m:sup>
                    </m:sSup>
                  </m:oMath>
                </a14:m>
                <a:r>
                  <a:rPr lang="en-US" sz="2200" i="1" dirty="0">
                    <a:solidFill>
                      <a:srgbClr val="7A7A7A"/>
                    </a:solidFill>
                    <a:sym typeface="Wingdings"/>
                  </a:rPr>
                  <a:t> prefers </a:t>
                </a:r>
                <a14:m>
                  <m:oMath xmlns:m="http://schemas.openxmlformats.org/officeDocument/2006/math">
                    <m:r>
                      <a:rPr lang="en-US" sz="2200" b="1" i="1">
                        <a:solidFill>
                          <a:srgbClr val="7A7A7A"/>
                        </a:solidFill>
                        <a:latin typeface="Cambria Math" panose="02040503050406030204" pitchFamily="18" charset="0"/>
                      </a:rPr>
                      <m:t>𝒉</m:t>
                    </m:r>
                  </m:oMath>
                </a14:m>
                <a:r>
                  <a:rPr lang="en-US" sz="2200" i="1" dirty="0">
                    <a:solidFill>
                      <a:srgbClr val="7A7A7A"/>
                    </a:solidFill>
                    <a:sym typeface="Wingdings"/>
                  </a:rPr>
                  <a:t> to </a:t>
                </a:r>
                <a14:m>
                  <m:oMath xmlns:m="http://schemas.openxmlformats.org/officeDocument/2006/math">
                    <m:r>
                      <a:rPr lang="en-US" sz="2200" b="1" i="1">
                        <a:solidFill>
                          <a:srgbClr val="7A7A7A"/>
                        </a:solidFill>
                        <a:latin typeface="Cambria Math" panose="02040503050406030204" pitchFamily="18" charset="0"/>
                      </a:rPr>
                      <m:t>𝒉</m:t>
                    </m:r>
                    <m:r>
                      <a:rPr lang="en-US" sz="2200" b="1" i="1" smtClean="0">
                        <a:solidFill>
                          <a:srgbClr val="7A7A7A"/>
                        </a:solidFill>
                        <a:latin typeface="Cambria Math" panose="02040503050406030204" pitchFamily="18" charset="0"/>
                      </a:rPr>
                      <m:t>′</m:t>
                    </m:r>
                  </m:oMath>
                </a14:m>
                <a:endParaRPr lang="en-US" sz="2200" i="1" dirty="0">
                  <a:solidFill>
                    <a:srgbClr val="7A7A7A"/>
                  </a:solidFill>
                  <a:sym typeface="Wingdings"/>
                </a:endParaRPr>
              </a:p>
              <a:p>
                <a:pPr marL="457200" indent="-457200">
                  <a:buFont typeface="Arial"/>
                  <a:buChar char="•"/>
                </a:pPr>
                <a:r>
                  <a:rPr lang="en-US" sz="2200" dirty="0">
                    <a:solidFill>
                      <a:srgbClr val="7A7A7A"/>
                    </a:solidFill>
                  </a:rPr>
                  <a:t>Know </a:t>
                </a:r>
                <a14:m>
                  <m:oMath xmlns:m="http://schemas.openxmlformats.org/officeDocument/2006/math">
                    <m:r>
                      <a:rPr lang="en-US" sz="2200" b="1" i="1">
                        <a:solidFill>
                          <a:srgbClr val="7A7A7A"/>
                        </a:solidFill>
                        <a:latin typeface="Cambria Math" panose="02040503050406030204" pitchFamily="18" charset="0"/>
                      </a:rPr>
                      <m:t>𝒉</m:t>
                    </m:r>
                  </m:oMath>
                </a14:m>
                <a:r>
                  <a:rPr lang="en-US" sz="2200" i="1" dirty="0">
                    <a:solidFill>
                      <a:srgbClr val="7A7A7A"/>
                    </a:solidFill>
                  </a:rPr>
                  <a:t> </a:t>
                </a:r>
                <a:r>
                  <a:rPr lang="en-US" sz="2200" dirty="0">
                    <a:solidFill>
                      <a:srgbClr val="7A7A7A"/>
                    </a:solidFill>
                  </a:rPr>
                  <a:t>prefers</a:t>
                </a:r>
                <a:r>
                  <a:rPr lang="en-US" sz="2200" i="1" dirty="0">
                    <a:solidFill>
                      <a:srgbClr val="7A7A7A"/>
                    </a:solidFill>
                  </a:rPr>
                  <a:t> </a:t>
                </a:r>
                <a14:m>
                  <m:oMath xmlns:m="http://schemas.openxmlformats.org/officeDocument/2006/math">
                    <m:sSup>
                      <m:sSupPr>
                        <m:ctrlPr>
                          <a:rPr lang="en-US" sz="2200" b="0" i="1" smtClean="0">
                            <a:solidFill>
                              <a:srgbClr val="7A7A7A"/>
                            </a:solidFill>
                            <a:latin typeface="Cambria Math" panose="02040503050406030204" pitchFamily="18" charset="0"/>
                          </a:rPr>
                        </m:ctrlPr>
                      </m:sSupPr>
                      <m:e>
                        <m:r>
                          <a:rPr lang="en-US" sz="2200" i="1">
                            <a:solidFill>
                              <a:srgbClr val="7A7A7A"/>
                            </a:solidFill>
                            <a:latin typeface="Cambria Math" panose="02040503050406030204" pitchFamily="18" charset="0"/>
                          </a:rPr>
                          <m:t>𝒋</m:t>
                        </m:r>
                      </m:e>
                      <m:sup>
                        <m:r>
                          <a:rPr lang="en-US" sz="2200" b="0" i="1" smtClean="0">
                            <a:solidFill>
                              <a:srgbClr val="7A7A7A"/>
                            </a:solidFill>
                            <a:latin typeface="Cambria Math" panose="02040503050406030204" pitchFamily="18" charset="0"/>
                          </a:rPr>
                          <m:t>′</m:t>
                        </m:r>
                      </m:sup>
                    </m:sSup>
                  </m:oMath>
                </a14:m>
                <a:r>
                  <a:rPr lang="en-US" sz="2200" dirty="0">
                    <a:solidFill>
                      <a:srgbClr val="7A7A7A"/>
                    </a:solidFill>
                  </a:rPr>
                  <a:t> over </a:t>
                </a:r>
                <a14:m>
                  <m:oMath xmlns:m="http://schemas.openxmlformats.org/officeDocument/2006/math">
                    <m:r>
                      <a:rPr lang="en-US" sz="2200" i="1">
                        <a:solidFill>
                          <a:srgbClr val="7A7A7A"/>
                        </a:solidFill>
                        <a:latin typeface="Cambria Math" panose="02040503050406030204" pitchFamily="18" charset="0"/>
                      </a:rPr>
                      <m:t>𝒋</m:t>
                    </m:r>
                  </m:oMath>
                </a14:m>
                <a:r>
                  <a:rPr lang="en-US" sz="2200" dirty="0">
                    <a:solidFill>
                      <a:srgbClr val="7A7A7A"/>
                    </a:solidFill>
                  </a:rPr>
                  <a:t>, their jockey in </a:t>
                </a:r>
                <a14:m>
                  <m:oMath xmlns:m="http://schemas.openxmlformats.org/officeDocument/2006/math">
                    <m:r>
                      <a:rPr lang="en-US" sz="2200" i="1">
                        <a:solidFill>
                          <a:srgbClr val="7A7A7A"/>
                        </a:solidFill>
                        <a:latin typeface="Cambria Math" panose="02040503050406030204" pitchFamily="18" charset="0"/>
                      </a:rPr>
                      <m:t>𝑆</m:t>
                    </m:r>
                    <m:r>
                      <a:rPr lang="en-US" sz="2200" b="0" i="1" smtClean="0">
                        <a:solidFill>
                          <a:srgbClr val="7A7A7A"/>
                        </a:solidFill>
                        <a:latin typeface="Cambria Math" panose="02040503050406030204" pitchFamily="18" charset="0"/>
                      </a:rPr>
                      <m:t>′</m:t>
                    </m:r>
                  </m:oMath>
                </a14:m>
                <a:endParaRPr lang="en-US" sz="2200" dirty="0">
                  <a:solidFill>
                    <a:srgbClr val="7A7A7A"/>
                  </a:solidFill>
                </a:endParaRPr>
              </a:p>
              <a:p>
                <a:r>
                  <a:rPr lang="en-US" sz="2200" i="1" dirty="0">
                    <a:solidFill>
                      <a:srgbClr val="7A7A7A"/>
                    </a:solidFill>
                  </a:rPr>
                  <a:t>	</a:t>
                </a:r>
                <a:r>
                  <a:rPr lang="en-US" sz="2200" dirty="0">
                    <a:solidFill>
                      <a:srgbClr val="7A7A7A"/>
                    </a:solidFill>
                    <a:sym typeface="Wingdings"/>
                  </a:rPr>
                  <a:t> </a:t>
                </a:r>
                <a14:m>
                  <m:oMath xmlns:m="http://schemas.openxmlformats.org/officeDocument/2006/math">
                    <m:r>
                      <a:rPr lang="en-US" sz="2200" i="1">
                        <a:solidFill>
                          <a:srgbClr val="7A7A7A"/>
                        </a:solidFill>
                        <a:latin typeface="Cambria Math" panose="02040503050406030204" pitchFamily="18" charset="0"/>
                      </a:rPr>
                      <m:t>𝒋</m:t>
                    </m:r>
                    <m:r>
                      <a:rPr lang="en-US" sz="2200" b="0" i="1" smtClean="0">
                        <a:solidFill>
                          <a:srgbClr val="7A7A7A"/>
                        </a:solidFill>
                        <a:latin typeface="Cambria Math" panose="02040503050406030204" pitchFamily="18" charset="0"/>
                      </a:rPr>
                      <m:t>′</m:t>
                    </m:r>
                  </m:oMath>
                </a14:m>
                <a:r>
                  <a:rPr lang="en-US" sz="2200" dirty="0">
                    <a:solidFill>
                      <a:srgbClr val="7A7A7A"/>
                    </a:solidFill>
                    <a:sym typeface="Wingdings"/>
                  </a:rPr>
                  <a:t> and </a:t>
                </a:r>
                <a14:m>
                  <m:oMath xmlns:m="http://schemas.openxmlformats.org/officeDocument/2006/math">
                    <m:r>
                      <a:rPr lang="en-US" sz="2200" b="1" i="1">
                        <a:solidFill>
                          <a:srgbClr val="7A7A7A"/>
                        </a:solidFill>
                        <a:latin typeface="Cambria Math" panose="02040503050406030204" pitchFamily="18" charset="0"/>
                      </a:rPr>
                      <m:t>𝒉</m:t>
                    </m:r>
                  </m:oMath>
                </a14:m>
                <a:r>
                  <a:rPr lang="en-US" sz="2200" dirty="0">
                    <a:solidFill>
                      <a:srgbClr val="7A7A7A"/>
                    </a:solidFill>
                    <a:sym typeface="Wingdings"/>
                  </a:rPr>
                  <a:t> form a blocking pair in </a:t>
                </a:r>
                <a14:m>
                  <m:oMath xmlns:m="http://schemas.openxmlformats.org/officeDocument/2006/math">
                    <m:r>
                      <a:rPr lang="en-US" sz="2200" i="1">
                        <a:solidFill>
                          <a:srgbClr val="7A7A7A"/>
                        </a:solidFill>
                        <a:latin typeface="Cambria Math" panose="02040503050406030204" pitchFamily="18" charset="0"/>
                      </a:rPr>
                      <m:t>𝑆</m:t>
                    </m:r>
                    <m:r>
                      <a:rPr lang="en-US" sz="2200" b="0" i="1" smtClean="0">
                        <a:solidFill>
                          <a:srgbClr val="7A7A7A"/>
                        </a:solidFill>
                        <a:latin typeface="Cambria Math" panose="02040503050406030204" pitchFamily="18" charset="0"/>
                      </a:rPr>
                      <m:t>′</m:t>
                    </m:r>
                  </m:oMath>
                </a14:m>
                <a:r>
                  <a:rPr lang="en-US" sz="2200" dirty="0">
                    <a:solidFill>
                      <a:srgbClr val="7A7A7A"/>
                    </a:solidFill>
                    <a:sym typeface="Wingdings"/>
                  </a:rPr>
                  <a:t> &gt;&lt;</a:t>
                </a:r>
                <a:endParaRPr lang="en-US" sz="2200" i="1" dirty="0">
                  <a:solidFill>
                    <a:srgbClr val="7A7A7A"/>
                  </a:solidFill>
                </a:endParaRPr>
              </a:p>
            </p:txBody>
          </p:sp>
        </mc:Choice>
        <mc:Fallback xmlns="">
          <p:sp>
            <p:nvSpPr>
              <p:cNvPr id="5" name="Rounded Rectangle 4"/>
              <p:cNvSpPr>
                <a:spLocks noRot="1" noChangeAspect="1" noMove="1" noResize="1" noEditPoints="1" noAdjustHandles="1" noChangeArrowheads="1" noChangeShapeType="1" noTextEdit="1"/>
              </p:cNvSpPr>
              <p:nvPr/>
            </p:nvSpPr>
            <p:spPr>
              <a:xfrm>
                <a:off x="304800" y="2286000"/>
                <a:ext cx="4660605" cy="4343400"/>
              </a:xfrm>
              <a:prstGeom prst="roundRect">
                <a:avLst/>
              </a:prstGeom>
              <a:blipFill>
                <a:blip r:embed="rId3"/>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BBD62C6-B630-2F4C-A20F-77A03F7FE339}"/>
              </a:ext>
            </a:extLst>
          </p:cNvPr>
          <p:cNvSpPr>
            <a:spLocks noGrp="1"/>
          </p:cNvSpPr>
          <p:nvPr>
            <p:ph type="sldNum" sz="quarter" idx="12"/>
          </p:nvPr>
        </p:nvSpPr>
        <p:spPr/>
        <p:txBody>
          <a:bodyPr/>
          <a:lstStyle/>
          <a:p>
            <a:fld id="{A2EF37A0-74FC-AB4F-AE4C-D9BFC6719E9F}" type="slidenum">
              <a:rPr lang="en-US" smtClean="0"/>
              <a:t>33</a:t>
            </a:fld>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369007-E3D5-4F1D-9DDA-117CB0B24745}"/>
                  </a:ext>
                </a:extLst>
              </p:cNvPr>
              <p:cNvSpPr txBox="1"/>
              <p:nvPr/>
            </p:nvSpPr>
            <p:spPr>
              <a:xfrm>
                <a:off x="5388049" y="3815706"/>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𝒋</m:t>
                      </m:r>
                    </m:oMath>
                  </m:oMathPara>
                </a14:m>
                <a:endParaRPr lang="en-US" dirty="0"/>
              </a:p>
            </p:txBody>
          </p:sp>
        </mc:Choice>
        <mc:Fallback xmlns="">
          <p:sp>
            <p:nvSpPr>
              <p:cNvPr id="17" name="TextBox 16">
                <a:extLst>
                  <a:ext uri="{FF2B5EF4-FFF2-40B4-BE49-F238E27FC236}">
                    <a16:creationId xmlns:a16="http://schemas.microsoft.com/office/drawing/2014/main" id="{7E369007-E3D5-4F1D-9DDA-117CB0B24745}"/>
                  </a:ext>
                </a:extLst>
              </p:cNvPr>
              <p:cNvSpPr txBox="1">
                <a:spLocks noRot="1" noChangeAspect="1" noMove="1" noResize="1" noEditPoints="1" noAdjustHandles="1" noChangeArrowheads="1" noChangeShapeType="1" noTextEdit="1"/>
              </p:cNvSpPr>
              <p:nvPr/>
            </p:nvSpPr>
            <p:spPr>
              <a:xfrm>
                <a:off x="5388049" y="3815706"/>
                <a:ext cx="465174" cy="369332"/>
              </a:xfrm>
              <a:prstGeom prst="rect">
                <a:avLst/>
              </a:prstGeom>
              <a:blipFill>
                <a:blip r:embed="rId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EFC180-5CDF-4130-8C9F-253BB11B19FD}"/>
                  </a:ext>
                </a:extLst>
              </p:cNvPr>
              <p:cNvSpPr txBox="1"/>
              <p:nvPr/>
            </p:nvSpPr>
            <p:spPr>
              <a:xfrm>
                <a:off x="7658987" y="3815706"/>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𝒉</m:t>
                      </m:r>
                    </m:oMath>
                  </m:oMathPara>
                </a14:m>
                <a:endParaRPr lang="en-US" dirty="0"/>
              </a:p>
            </p:txBody>
          </p:sp>
        </mc:Choice>
        <mc:Fallback xmlns="">
          <p:sp>
            <p:nvSpPr>
              <p:cNvPr id="18" name="TextBox 17">
                <a:extLst>
                  <a:ext uri="{FF2B5EF4-FFF2-40B4-BE49-F238E27FC236}">
                    <a16:creationId xmlns:a16="http://schemas.microsoft.com/office/drawing/2014/main" id="{0DEFC180-5CDF-4130-8C9F-253BB11B19FD}"/>
                  </a:ext>
                </a:extLst>
              </p:cNvPr>
              <p:cNvSpPr txBox="1">
                <a:spLocks noRot="1" noChangeAspect="1" noMove="1" noResize="1" noEditPoints="1" noAdjustHandles="1" noChangeArrowheads="1" noChangeShapeType="1" noTextEdit="1"/>
              </p:cNvSpPr>
              <p:nvPr/>
            </p:nvSpPr>
            <p:spPr>
              <a:xfrm>
                <a:off x="7658987" y="3815706"/>
                <a:ext cx="46517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516D89-599B-4498-B93D-43E3F4D24F72}"/>
                  </a:ext>
                </a:extLst>
              </p:cNvPr>
              <p:cNvSpPr txBox="1"/>
              <p:nvPr/>
            </p:nvSpPr>
            <p:spPr>
              <a:xfrm>
                <a:off x="5423494" y="2291656"/>
                <a:ext cx="3071920" cy="1477328"/>
              </a:xfrm>
              <a:prstGeom prst="rect">
                <a:avLst/>
              </a:prstGeom>
              <a:noFill/>
            </p:spPr>
            <p:txBody>
              <a:bodyPr wrap="square">
                <a:spAutoFit/>
              </a:bodyPr>
              <a:lstStyle/>
              <a:p>
                <a14:m>
                  <m:oMath xmlns:m="http://schemas.openxmlformats.org/officeDocument/2006/math">
                    <m:r>
                      <a:rPr lang="en-US" b="1" i="1">
                        <a:latin typeface="Cambria Math" panose="02040503050406030204" pitchFamily="18" charset="0"/>
                      </a:rPr>
                      <m:t>𝒋</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not matched in </a:t>
                </a:r>
                <a14:m>
                  <m:oMath xmlns:m="http://schemas.openxmlformats.org/officeDocument/2006/math">
                    <m:r>
                      <a:rPr lang="en-US" i="1">
                        <a:latin typeface="Cambria Math" panose="02040503050406030204" pitchFamily="18" charset="0"/>
                      </a:rPr>
                      <m:t>𝑆</m:t>
                    </m:r>
                  </m:oMath>
                </a14:m>
                <a:r>
                  <a:rPr lang="en-US" dirty="0"/>
                  <a:t>, they are valid partners</a:t>
                </a:r>
              </a:p>
              <a:p>
                <a:r>
                  <a:rPr lang="en-US" dirty="0"/>
                  <a:t> </a:t>
                </a:r>
                <a14:m>
                  <m:oMath xmlns:m="http://schemas.openxmlformats.org/officeDocument/2006/math">
                    <m:r>
                      <a:rPr lang="en-US" b="1" i="1">
                        <a:latin typeface="Cambria Math" panose="02040503050406030204" pitchFamily="18" charset="0"/>
                      </a:rPr>
                      <m:t>𝒋</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matched in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oMath>
                </a14:m>
                <a:endParaRPr lang="en-US" dirty="0"/>
              </a:p>
              <a:p>
                <a:r>
                  <a:rPr lang="en-US" dirty="0"/>
                  <a:t> </a:t>
                </a:r>
                <a14:m>
                  <m:oMath xmlns:m="http://schemas.openxmlformats.org/officeDocument/2006/math">
                    <m:r>
                      <a:rPr lang="en-US" b="1" i="1">
                        <a:latin typeface="Cambria Math" panose="02040503050406030204" pitchFamily="18" charset="0"/>
                      </a:rPr>
                      <m:t>𝒋</m:t>
                    </m:r>
                    <m:r>
                      <a:rPr lang="en-US" b="1" i="1">
                        <a:latin typeface="Cambria Math" panose="02040503050406030204" pitchFamily="18" charset="0"/>
                      </a:rPr>
                      <m:t>′</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matched in </a:t>
                </a:r>
                <a14:m>
                  <m:oMath xmlns:m="http://schemas.openxmlformats.org/officeDocument/2006/math">
                    <m:r>
                      <a:rPr lang="en-US" i="1">
                        <a:latin typeface="Cambria Math" panose="02040503050406030204" pitchFamily="18" charset="0"/>
                      </a:rPr>
                      <m:t>𝑆</m:t>
                    </m:r>
                  </m:oMath>
                </a14:m>
                <a:endParaRPr lang="en-US" dirty="0"/>
              </a:p>
              <a:p>
                <a:endParaRPr lang="en-US" dirty="0"/>
              </a:p>
            </p:txBody>
          </p:sp>
        </mc:Choice>
        <mc:Fallback xmlns="">
          <p:sp>
            <p:nvSpPr>
              <p:cNvPr id="19" name="TextBox 18">
                <a:extLst>
                  <a:ext uri="{FF2B5EF4-FFF2-40B4-BE49-F238E27FC236}">
                    <a16:creationId xmlns:a16="http://schemas.microsoft.com/office/drawing/2014/main" id="{F2516D89-599B-4498-B93D-43E3F4D24F72}"/>
                  </a:ext>
                </a:extLst>
              </p:cNvPr>
              <p:cNvSpPr txBox="1">
                <a:spLocks noRot="1" noChangeAspect="1" noMove="1" noResize="1" noEditPoints="1" noAdjustHandles="1" noChangeArrowheads="1" noChangeShapeType="1" noTextEdit="1"/>
              </p:cNvSpPr>
              <p:nvPr/>
            </p:nvSpPr>
            <p:spPr>
              <a:xfrm>
                <a:off x="5423494" y="2291656"/>
                <a:ext cx="3071920" cy="1477328"/>
              </a:xfrm>
              <a:prstGeom prst="rect">
                <a:avLst/>
              </a:prstGeom>
              <a:blipFill>
                <a:blip r:embed="rId6"/>
                <a:stretch>
                  <a:fillRect l="-595" t="-24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05B57D0-37D9-451A-AC64-AB648043B1C5}"/>
                  </a:ext>
                </a:extLst>
              </p:cNvPr>
              <p:cNvSpPr txBox="1"/>
              <p:nvPr/>
            </p:nvSpPr>
            <p:spPr>
              <a:xfrm>
                <a:off x="5388049" y="4245877"/>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𝒋</m:t>
                      </m:r>
                      <m:r>
                        <a:rPr lang="en-US" sz="1800" b="1"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C05B57D0-37D9-451A-AC64-AB648043B1C5}"/>
                  </a:ext>
                </a:extLst>
              </p:cNvPr>
              <p:cNvSpPr txBox="1">
                <a:spLocks noRot="1" noChangeAspect="1" noMove="1" noResize="1" noEditPoints="1" noAdjustHandles="1" noChangeArrowheads="1" noChangeShapeType="1" noTextEdit="1"/>
              </p:cNvSpPr>
              <p:nvPr/>
            </p:nvSpPr>
            <p:spPr>
              <a:xfrm>
                <a:off x="5388049" y="4245877"/>
                <a:ext cx="465174" cy="369332"/>
              </a:xfrm>
              <a:prstGeom prst="rect">
                <a:avLst/>
              </a:prstGeom>
              <a:blipFill>
                <a:blip r:embed="rId7"/>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1950DF2-F9BB-436E-A069-5FA9D6DABDB9}"/>
                  </a:ext>
                </a:extLst>
              </p:cNvPr>
              <p:cNvSpPr txBox="1"/>
              <p:nvPr/>
            </p:nvSpPr>
            <p:spPr>
              <a:xfrm>
                <a:off x="7658987" y="4245877"/>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r>
                        <a:rPr lang="en-US" b="1" i="1" smtClean="0">
                          <a:latin typeface="Cambria Math" panose="02040503050406030204" pitchFamily="18" charset="0"/>
                        </a:rPr>
                        <m:t>′</m:t>
                      </m:r>
                    </m:oMath>
                  </m:oMathPara>
                </a14:m>
                <a:endParaRPr lang="en-US" dirty="0"/>
              </a:p>
            </p:txBody>
          </p:sp>
        </mc:Choice>
        <mc:Fallback xmlns="">
          <p:sp>
            <p:nvSpPr>
              <p:cNvPr id="21" name="TextBox 20">
                <a:extLst>
                  <a:ext uri="{FF2B5EF4-FFF2-40B4-BE49-F238E27FC236}">
                    <a16:creationId xmlns:a16="http://schemas.microsoft.com/office/drawing/2014/main" id="{D1950DF2-F9BB-436E-A069-5FA9D6DABDB9}"/>
                  </a:ext>
                </a:extLst>
              </p:cNvPr>
              <p:cNvSpPr txBox="1">
                <a:spLocks noRot="1" noChangeAspect="1" noMove="1" noResize="1" noEditPoints="1" noAdjustHandles="1" noChangeArrowheads="1" noChangeShapeType="1" noTextEdit="1"/>
              </p:cNvSpPr>
              <p:nvPr/>
            </p:nvSpPr>
            <p:spPr>
              <a:xfrm>
                <a:off x="7658987" y="4245877"/>
                <a:ext cx="46517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5A91063-C253-4A79-B85B-6FF952FA084F}"/>
                  </a:ext>
                </a:extLst>
              </p:cNvPr>
              <p:cNvSpPr txBox="1"/>
              <p:nvPr/>
            </p:nvSpPr>
            <p:spPr>
              <a:xfrm>
                <a:off x="5423494" y="4551686"/>
                <a:ext cx="2785729" cy="646331"/>
              </a:xfrm>
              <a:prstGeom prst="rect">
                <a:avLst/>
              </a:prstGeom>
              <a:noFill/>
            </p:spPr>
            <p:txBody>
              <a:bodyPr wrap="square">
                <a:spAutoFit/>
              </a:bodyPr>
              <a:lstStyle/>
              <a:p>
                <a14:m>
                  <m:oMath xmlns:m="http://schemas.openxmlformats.org/officeDocument/2006/math">
                    <m:r>
                      <a:rPr lang="en-US" i="1">
                        <a:latin typeface="Cambria Math" panose="02040503050406030204" pitchFamily="18" charset="0"/>
                      </a:rPr>
                      <m:t>𝑆</m:t>
                    </m:r>
                  </m:oMath>
                </a14:m>
                <a:r>
                  <a:rPr lang="en-US" dirty="0"/>
                  <a:t> is stable</a:t>
                </a:r>
              </a:p>
              <a:p>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oMath>
                </a14:m>
                <a:r>
                  <a:rPr lang="en-US" dirty="0"/>
                  <a:t> is stable</a:t>
                </a:r>
              </a:p>
            </p:txBody>
          </p:sp>
        </mc:Choice>
        <mc:Fallback xmlns="">
          <p:sp>
            <p:nvSpPr>
              <p:cNvPr id="22" name="TextBox 21">
                <a:extLst>
                  <a:ext uri="{FF2B5EF4-FFF2-40B4-BE49-F238E27FC236}">
                    <a16:creationId xmlns:a16="http://schemas.microsoft.com/office/drawing/2014/main" id="{D5A91063-C253-4A79-B85B-6FF952FA084F}"/>
                  </a:ext>
                </a:extLst>
              </p:cNvPr>
              <p:cNvSpPr txBox="1">
                <a:spLocks noRot="1" noChangeAspect="1" noMove="1" noResize="1" noEditPoints="1" noAdjustHandles="1" noChangeArrowheads="1" noChangeShapeType="1" noTextEdit="1"/>
              </p:cNvSpPr>
              <p:nvPr/>
            </p:nvSpPr>
            <p:spPr>
              <a:xfrm>
                <a:off x="5423494" y="4551686"/>
                <a:ext cx="2785729" cy="646331"/>
              </a:xfrm>
              <a:prstGeom prst="rect">
                <a:avLst/>
              </a:prstGeom>
              <a:blipFill>
                <a:blip r:embed="rId9"/>
                <a:stretch>
                  <a:fillRect t="-5660" b="-14151"/>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0C6C05D9-28F5-4B5D-9BA4-0512D4C7AD25}"/>
              </a:ext>
            </a:extLst>
          </p:cNvPr>
          <p:cNvCxnSpPr>
            <a:cxnSpLocks/>
            <a:stCxn id="20" idx="3"/>
            <a:endCxn id="18" idx="1"/>
          </p:cNvCxnSpPr>
          <p:nvPr/>
        </p:nvCxnSpPr>
        <p:spPr>
          <a:xfrm flipV="1">
            <a:off x="5853223" y="4000372"/>
            <a:ext cx="1805764" cy="430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E7F4DF3-B7F5-401C-AB3A-A13FD4CEEFFC}"/>
              </a:ext>
            </a:extLst>
          </p:cNvPr>
          <p:cNvCxnSpPr>
            <a:cxnSpLocks/>
          </p:cNvCxnSpPr>
          <p:nvPr/>
        </p:nvCxnSpPr>
        <p:spPr>
          <a:xfrm>
            <a:off x="5853223" y="3986713"/>
            <a:ext cx="1805764" cy="13659"/>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C45E7E-0B1B-40D7-A53A-1292184EC5E0}"/>
                  </a:ext>
                </a:extLst>
              </p:cNvPr>
              <p:cNvSpPr txBox="1"/>
              <p:nvPr/>
            </p:nvSpPr>
            <p:spPr>
              <a:xfrm>
                <a:off x="6969167" y="4015845"/>
                <a:ext cx="3907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oMath>
                  </m:oMathPara>
                </a14:m>
                <a:endParaRPr lang="en-US" sz="1800" i="1" dirty="0"/>
              </a:p>
            </p:txBody>
          </p:sp>
        </mc:Choice>
        <mc:Fallback xmlns="">
          <p:sp>
            <p:nvSpPr>
              <p:cNvPr id="28" name="TextBox 27">
                <a:extLst>
                  <a:ext uri="{FF2B5EF4-FFF2-40B4-BE49-F238E27FC236}">
                    <a16:creationId xmlns:a16="http://schemas.microsoft.com/office/drawing/2014/main" id="{7BC45E7E-0B1B-40D7-A53A-1292184EC5E0}"/>
                  </a:ext>
                </a:extLst>
              </p:cNvPr>
              <p:cNvSpPr txBox="1">
                <a:spLocks noRot="1" noChangeAspect="1" noMove="1" noResize="1" noEditPoints="1" noAdjustHandles="1" noChangeArrowheads="1" noChangeShapeType="1" noTextEdit="1"/>
              </p:cNvSpPr>
              <p:nvPr/>
            </p:nvSpPr>
            <p:spPr>
              <a:xfrm>
                <a:off x="6969167" y="4015845"/>
                <a:ext cx="390746"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96E81AA-6C87-4B4B-B9A4-E14E999FC7FC}"/>
                  </a:ext>
                </a:extLst>
              </p:cNvPr>
              <p:cNvSpPr txBox="1"/>
              <p:nvPr/>
            </p:nvSpPr>
            <p:spPr>
              <a:xfrm>
                <a:off x="6522152" y="3657228"/>
                <a:ext cx="3907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r>
                        <a:rPr lang="en-US" sz="1800" b="0" i="1" smtClean="0">
                          <a:latin typeface="Cambria Math" panose="02040503050406030204" pitchFamily="18" charset="0"/>
                        </a:rPr>
                        <m:t>′</m:t>
                      </m:r>
                    </m:oMath>
                  </m:oMathPara>
                </a14:m>
                <a:endParaRPr lang="en-US" sz="1800" b="0" i="1" dirty="0"/>
              </a:p>
            </p:txBody>
          </p:sp>
        </mc:Choice>
        <mc:Fallback xmlns="">
          <p:sp>
            <p:nvSpPr>
              <p:cNvPr id="30" name="TextBox 29">
                <a:extLst>
                  <a:ext uri="{FF2B5EF4-FFF2-40B4-BE49-F238E27FC236}">
                    <a16:creationId xmlns:a16="http://schemas.microsoft.com/office/drawing/2014/main" id="{F96E81AA-6C87-4B4B-B9A4-E14E999FC7FC}"/>
                  </a:ext>
                </a:extLst>
              </p:cNvPr>
              <p:cNvSpPr txBox="1">
                <a:spLocks noRot="1" noChangeAspect="1" noMove="1" noResize="1" noEditPoints="1" noAdjustHandles="1" noChangeArrowheads="1" noChangeShapeType="1" noTextEdit="1"/>
              </p:cNvSpPr>
              <p:nvPr/>
            </p:nvSpPr>
            <p:spPr>
              <a:xfrm>
                <a:off x="6522152" y="3657228"/>
                <a:ext cx="390746" cy="369332"/>
              </a:xfrm>
              <a:prstGeom prst="rect">
                <a:avLst/>
              </a:prstGeom>
              <a:blipFill>
                <a:blip r:embed="rId11"/>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D98CCA39-EA1E-4AF3-A5E4-B2AA53A140D5}"/>
              </a:ext>
            </a:extLst>
          </p:cNvPr>
          <p:cNvCxnSpPr>
            <a:cxnSpLocks/>
            <a:stCxn id="17" idx="3"/>
            <a:endCxn id="21" idx="1"/>
          </p:cNvCxnSpPr>
          <p:nvPr/>
        </p:nvCxnSpPr>
        <p:spPr>
          <a:xfrm>
            <a:off x="5853223" y="4000372"/>
            <a:ext cx="1805764" cy="43017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654B1D9-1210-4448-943A-D1650B0BE467}"/>
                  </a:ext>
                </a:extLst>
              </p:cNvPr>
              <p:cNvSpPr txBox="1"/>
              <p:nvPr/>
            </p:nvSpPr>
            <p:spPr>
              <a:xfrm>
                <a:off x="6972706" y="4221409"/>
                <a:ext cx="3907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oMath>
                  </m:oMathPara>
                </a14:m>
                <a:endParaRPr lang="en-US" sz="1800" i="1" dirty="0"/>
              </a:p>
            </p:txBody>
          </p:sp>
        </mc:Choice>
        <mc:Fallback xmlns="">
          <p:sp>
            <p:nvSpPr>
              <p:cNvPr id="23" name="TextBox 22">
                <a:extLst>
                  <a:ext uri="{FF2B5EF4-FFF2-40B4-BE49-F238E27FC236}">
                    <a16:creationId xmlns:a16="http://schemas.microsoft.com/office/drawing/2014/main" id="{6654B1D9-1210-4448-943A-D1650B0BE467}"/>
                  </a:ext>
                </a:extLst>
              </p:cNvPr>
              <p:cNvSpPr txBox="1">
                <a:spLocks noRot="1" noChangeAspect="1" noMove="1" noResize="1" noEditPoints="1" noAdjustHandles="1" noChangeArrowheads="1" noChangeShapeType="1" noTextEdit="1"/>
              </p:cNvSpPr>
              <p:nvPr/>
            </p:nvSpPr>
            <p:spPr>
              <a:xfrm>
                <a:off x="6972706" y="4221409"/>
                <a:ext cx="390746" cy="369332"/>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69421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228600"/>
            <a:ext cx="8534400" cy="19050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4000" b="1" dirty="0"/>
              <a:t>Claim</a:t>
            </a:r>
            <a:endParaRPr lang="en-US" sz="3200" b="1" dirty="0"/>
          </a:p>
          <a:p>
            <a:pPr algn="ctr"/>
            <a:r>
              <a:rPr lang="en-US" sz="3200" dirty="0"/>
              <a:t>GS – with the jockey proposing – results in a jockey-optimal matching</a:t>
            </a:r>
          </a:p>
        </p:txBody>
      </p:sp>
      <mc:AlternateContent xmlns:mc="http://schemas.openxmlformats.org/markup-compatibility/2006" xmlns:a14="http://schemas.microsoft.com/office/drawing/2010/main">
        <mc:Choice Requires="a14">
          <p:sp>
            <p:nvSpPr>
              <p:cNvPr id="5" name="Rounded Rectangle 4"/>
              <p:cNvSpPr/>
              <p:nvPr/>
            </p:nvSpPr>
            <p:spPr>
              <a:xfrm>
                <a:off x="304800" y="2286000"/>
                <a:ext cx="4660605" cy="4343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200" b="1" dirty="0"/>
                  <a:t>Proof by contradiction (2):</a:t>
                </a:r>
                <a:endParaRPr lang="en-US" sz="2200" i="1" dirty="0"/>
              </a:p>
              <a:p>
                <a:pPr marL="457200" indent="-457200">
                  <a:buFont typeface="Arial"/>
                  <a:buChar char="•"/>
                </a:pPr>
                <a:r>
                  <a:rPr lang="en-US" sz="2200" dirty="0"/>
                  <a:t>Let </a:t>
                </a:r>
                <a14:m>
                  <m:oMath xmlns:m="http://schemas.openxmlformats.org/officeDocument/2006/math">
                    <m:r>
                      <a:rPr lang="en-US" sz="2200" b="1" i="1">
                        <a:latin typeface="Cambria Math" panose="02040503050406030204" pitchFamily="18" charset="0"/>
                      </a:rPr>
                      <m:t>𝒉</m:t>
                    </m:r>
                    <m:r>
                      <a:rPr lang="en-US" sz="2200" b="1" i="1" smtClean="0">
                        <a:latin typeface="Cambria Math" panose="02040503050406030204" pitchFamily="18" charset="0"/>
                      </a:rPr>
                      <m:t>′</m:t>
                    </m:r>
                  </m:oMath>
                </a14:m>
                <a:r>
                  <a:rPr lang="en-US" sz="2200" dirty="0"/>
                  <a:t> be match of </a:t>
                </a:r>
                <a14:m>
                  <m:oMath xmlns:m="http://schemas.openxmlformats.org/officeDocument/2006/math">
                    <m:r>
                      <a:rPr lang="en-US" sz="2200" i="1">
                        <a:latin typeface="Cambria Math" panose="02040503050406030204" pitchFamily="18" charset="0"/>
                      </a:rPr>
                      <m:t>𝒋</m:t>
                    </m:r>
                    <m:r>
                      <a:rPr lang="en-US" sz="2200" b="0" i="1" smtClean="0">
                        <a:latin typeface="Cambria Math" panose="02040503050406030204" pitchFamily="18" charset="0"/>
                      </a:rPr>
                      <m:t>′</m:t>
                    </m:r>
                  </m:oMath>
                </a14:m>
                <a:r>
                  <a:rPr lang="en-US" sz="2200" dirty="0"/>
                  <a:t> in </a:t>
                </a:r>
                <a14:m>
                  <m:oMath xmlns:m="http://schemas.openxmlformats.org/officeDocument/2006/math">
                    <m:r>
                      <a:rPr lang="en-US" sz="2200" i="1">
                        <a:latin typeface="Cambria Math" panose="02040503050406030204" pitchFamily="18" charset="0"/>
                      </a:rPr>
                      <m:t>𝑆</m:t>
                    </m:r>
                    <m:r>
                      <a:rPr lang="en-US" sz="2200" b="0" i="1" smtClean="0">
                        <a:latin typeface="Cambria Math" panose="02040503050406030204" pitchFamily="18" charset="0"/>
                      </a:rPr>
                      <m:t>′</m:t>
                    </m:r>
                  </m:oMath>
                </a14:m>
                <a:endParaRPr lang="en-US" sz="2200" i="1" dirty="0"/>
              </a:p>
              <a:p>
                <a:pPr marL="457200" indent="-457200">
                  <a:buFont typeface="Arial"/>
                  <a:buChar char="•"/>
                </a:pPr>
                <a14:m>
                  <m:oMath xmlns:m="http://schemas.openxmlformats.org/officeDocument/2006/math">
                    <m:r>
                      <a:rPr lang="en-US" sz="2200" i="1">
                        <a:latin typeface="Cambria Math" panose="02040503050406030204" pitchFamily="18" charset="0"/>
                      </a:rPr>
                      <m:t>𝒋</m:t>
                    </m:r>
                    <m:r>
                      <a:rPr lang="en-US" sz="2200" b="0" i="1" smtClean="0">
                        <a:latin typeface="Cambria Math" panose="02040503050406030204" pitchFamily="18" charset="0"/>
                      </a:rPr>
                      <m:t>′</m:t>
                    </m:r>
                  </m:oMath>
                </a14:m>
                <a:r>
                  <a:rPr lang="en-US" sz="2200" dirty="0"/>
                  <a:t> was not rejected by valid partner in </a:t>
                </a:r>
                <a14:m>
                  <m:oMath xmlns:m="http://schemas.openxmlformats.org/officeDocument/2006/math">
                    <m:r>
                      <a:rPr lang="en-US" sz="2200" i="1">
                        <a:latin typeface="Cambria Math" panose="02040503050406030204" pitchFamily="18" charset="0"/>
                      </a:rPr>
                      <m:t>𝑆</m:t>
                    </m:r>
                  </m:oMath>
                </a14:m>
                <a:r>
                  <a:rPr lang="en-US" sz="2200" dirty="0"/>
                  <a:t> before </a:t>
                </a:r>
                <a14:m>
                  <m:oMath xmlns:m="http://schemas.openxmlformats.org/officeDocument/2006/math">
                    <m:r>
                      <a:rPr lang="en-US" sz="2200" i="1">
                        <a:latin typeface="Cambria Math" panose="02040503050406030204" pitchFamily="18" charset="0"/>
                      </a:rPr>
                      <m:t>𝒋</m:t>
                    </m:r>
                  </m:oMath>
                </a14:m>
                <a:r>
                  <a:rPr lang="en-US" sz="2200" dirty="0"/>
                  <a:t> was rejected by </a:t>
                </a:r>
                <a14:m>
                  <m:oMath xmlns:m="http://schemas.openxmlformats.org/officeDocument/2006/math">
                    <m:r>
                      <a:rPr lang="en-US" sz="2200" b="1" i="1">
                        <a:latin typeface="Cambria Math" panose="02040503050406030204" pitchFamily="18" charset="0"/>
                      </a:rPr>
                      <m:t>𝒉</m:t>
                    </m:r>
                  </m:oMath>
                </a14:m>
                <a:r>
                  <a:rPr lang="en-US" sz="2200" dirty="0"/>
                  <a:t> (by </a:t>
                </a:r>
                <a:r>
                  <a:rPr lang="en-US" sz="2200" dirty="0" err="1"/>
                  <a:t>assump</a:t>
                </a:r>
                <a:r>
                  <a:rPr lang="en-US" sz="2200" dirty="0"/>
                  <a:t>.)</a:t>
                </a:r>
              </a:p>
              <a:p>
                <a:r>
                  <a:rPr lang="en-US" sz="2200" i="1" dirty="0"/>
                  <a:t>	</a:t>
                </a:r>
                <a:r>
                  <a:rPr lang="en-US" sz="2200" dirty="0">
                    <a:sym typeface="Wingdings"/>
                  </a:rPr>
                  <a:t> </a:t>
                </a:r>
                <a14:m>
                  <m:oMath xmlns:m="http://schemas.openxmlformats.org/officeDocument/2006/math">
                    <m:sSup>
                      <m:sSupPr>
                        <m:ctrlPr>
                          <a:rPr lang="en-US" sz="2200" b="0" i="1" smtClean="0">
                            <a:latin typeface="Cambria Math" panose="02040503050406030204" pitchFamily="18" charset="0"/>
                          </a:rPr>
                        </m:ctrlPr>
                      </m:sSupPr>
                      <m:e>
                        <m:r>
                          <a:rPr lang="en-US" sz="2200" i="1">
                            <a:latin typeface="Cambria Math" panose="02040503050406030204" pitchFamily="18" charset="0"/>
                          </a:rPr>
                          <m:t>𝒋</m:t>
                        </m:r>
                      </m:e>
                      <m:sup>
                        <m:r>
                          <a:rPr lang="en-US" sz="2200" b="0" i="1" smtClean="0">
                            <a:latin typeface="Cambria Math" panose="02040503050406030204" pitchFamily="18" charset="0"/>
                          </a:rPr>
                          <m:t>′</m:t>
                        </m:r>
                      </m:sup>
                    </m:sSup>
                  </m:oMath>
                </a14:m>
                <a:r>
                  <a:rPr lang="en-US" sz="2200" i="1" dirty="0">
                    <a:sym typeface="Wingdings"/>
                  </a:rPr>
                  <a:t> prefers </a:t>
                </a:r>
                <a14:m>
                  <m:oMath xmlns:m="http://schemas.openxmlformats.org/officeDocument/2006/math">
                    <m:r>
                      <a:rPr lang="en-US" sz="2200" b="1" i="1">
                        <a:latin typeface="Cambria Math" panose="02040503050406030204" pitchFamily="18" charset="0"/>
                      </a:rPr>
                      <m:t>𝒉</m:t>
                    </m:r>
                  </m:oMath>
                </a14:m>
                <a:r>
                  <a:rPr lang="en-US" sz="2200" i="1" dirty="0">
                    <a:sym typeface="Wingdings"/>
                  </a:rPr>
                  <a:t> to </a:t>
                </a:r>
                <a14:m>
                  <m:oMath xmlns:m="http://schemas.openxmlformats.org/officeDocument/2006/math">
                    <m:r>
                      <a:rPr lang="en-US" sz="2200" b="1" i="1">
                        <a:latin typeface="Cambria Math" panose="02040503050406030204" pitchFamily="18" charset="0"/>
                      </a:rPr>
                      <m:t>𝒉</m:t>
                    </m:r>
                    <m:r>
                      <a:rPr lang="en-US" sz="2200" b="1" i="1" smtClean="0">
                        <a:latin typeface="Cambria Math" panose="02040503050406030204" pitchFamily="18" charset="0"/>
                      </a:rPr>
                      <m:t>′</m:t>
                    </m:r>
                  </m:oMath>
                </a14:m>
                <a:endParaRPr lang="en-US" sz="2200" i="1" dirty="0">
                  <a:sym typeface="Wingdings"/>
                </a:endParaRPr>
              </a:p>
              <a:p>
                <a:pPr marL="457200" indent="-457200">
                  <a:buFont typeface="Arial"/>
                  <a:buChar char="•"/>
                </a:pPr>
                <a:r>
                  <a:rPr lang="en-US" sz="2200" dirty="0">
                    <a:solidFill>
                      <a:srgbClr val="7A7A7A"/>
                    </a:solidFill>
                  </a:rPr>
                  <a:t>Know </a:t>
                </a:r>
                <a14:m>
                  <m:oMath xmlns:m="http://schemas.openxmlformats.org/officeDocument/2006/math">
                    <m:r>
                      <a:rPr lang="en-US" sz="2200" b="1" i="1">
                        <a:solidFill>
                          <a:srgbClr val="7A7A7A"/>
                        </a:solidFill>
                        <a:latin typeface="Cambria Math" panose="02040503050406030204" pitchFamily="18" charset="0"/>
                      </a:rPr>
                      <m:t>𝒉</m:t>
                    </m:r>
                  </m:oMath>
                </a14:m>
                <a:r>
                  <a:rPr lang="en-US" sz="2200" i="1" dirty="0">
                    <a:solidFill>
                      <a:srgbClr val="7A7A7A"/>
                    </a:solidFill>
                  </a:rPr>
                  <a:t> </a:t>
                </a:r>
                <a:r>
                  <a:rPr lang="en-US" sz="2200" dirty="0">
                    <a:solidFill>
                      <a:srgbClr val="7A7A7A"/>
                    </a:solidFill>
                  </a:rPr>
                  <a:t>prefers</a:t>
                </a:r>
                <a:r>
                  <a:rPr lang="en-US" sz="2200" i="1" dirty="0">
                    <a:solidFill>
                      <a:srgbClr val="7A7A7A"/>
                    </a:solidFill>
                  </a:rPr>
                  <a:t> </a:t>
                </a:r>
                <a14:m>
                  <m:oMath xmlns:m="http://schemas.openxmlformats.org/officeDocument/2006/math">
                    <m:sSup>
                      <m:sSupPr>
                        <m:ctrlPr>
                          <a:rPr lang="en-US" sz="2200" b="0" i="1" smtClean="0">
                            <a:solidFill>
                              <a:srgbClr val="7A7A7A"/>
                            </a:solidFill>
                            <a:latin typeface="Cambria Math" panose="02040503050406030204" pitchFamily="18" charset="0"/>
                          </a:rPr>
                        </m:ctrlPr>
                      </m:sSupPr>
                      <m:e>
                        <m:r>
                          <a:rPr lang="en-US" sz="2200" i="1">
                            <a:solidFill>
                              <a:srgbClr val="7A7A7A"/>
                            </a:solidFill>
                            <a:latin typeface="Cambria Math" panose="02040503050406030204" pitchFamily="18" charset="0"/>
                          </a:rPr>
                          <m:t>𝒋</m:t>
                        </m:r>
                      </m:e>
                      <m:sup>
                        <m:r>
                          <a:rPr lang="en-US" sz="2200" b="0" i="1" smtClean="0">
                            <a:solidFill>
                              <a:srgbClr val="7A7A7A"/>
                            </a:solidFill>
                            <a:latin typeface="Cambria Math" panose="02040503050406030204" pitchFamily="18" charset="0"/>
                          </a:rPr>
                          <m:t>′</m:t>
                        </m:r>
                      </m:sup>
                    </m:sSup>
                  </m:oMath>
                </a14:m>
                <a:r>
                  <a:rPr lang="en-US" sz="2200" dirty="0">
                    <a:solidFill>
                      <a:srgbClr val="7A7A7A"/>
                    </a:solidFill>
                  </a:rPr>
                  <a:t> over </a:t>
                </a:r>
                <a14:m>
                  <m:oMath xmlns:m="http://schemas.openxmlformats.org/officeDocument/2006/math">
                    <m:r>
                      <a:rPr lang="en-US" sz="2200" i="1">
                        <a:solidFill>
                          <a:srgbClr val="7A7A7A"/>
                        </a:solidFill>
                        <a:latin typeface="Cambria Math" panose="02040503050406030204" pitchFamily="18" charset="0"/>
                      </a:rPr>
                      <m:t>𝒋</m:t>
                    </m:r>
                  </m:oMath>
                </a14:m>
                <a:r>
                  <a:rPr lang="en-US" sz="2200" dirty="0">
                    <a:solidFill>
                      <a:srgbClr val="7A7A7A"/>
                    </a:solidFill>
                  </a:rPr>
                  <a:t>, their jockey in </a:t>
                </a:r>
                <a14:m>
                  <m:oMath xmlns:m="http://schemas.openxmlformats.org/officeDocument/2006/math">
                    <m:r>
                      <a:rPr lang="en-US" sz="2200" i="1">
                        <a:solidFill>
                          <a:srgbClr val="7A7A7A"/>
                        </a:solidFill>
                        <a:latin typeface="Cambria Math" panose="02040503050406030204" pitchFamily="18" charset="0"/>
                      </a:rPr>
                      <m:t>𝑆</m:t>
                    </m:r>
                    <m:r>
                      <a:rPr lang="en-US" sz="2200" b="0" i="1" smtClean="0">
                        <a:solidFill>
                          <a:srgbClr val="7A7A7A"/>
                        </a:solidFill>
                        <a:latin typeface="Cambria Math" panose="02040503050406030204" pitchFamily="18" charset="0"/>
                      </a:rPr>
                      <m:t>′</m:t>
                    </m:r>
                  </m:oMath>
                </a14:m>
                <a:endParaRPr lang="en-US" sz="2200" dirty="0">
                  <a:solidFill>
                    <a:srgbClr val="7A7A7A"/>
                  </a:solidFill>
                </a:endParaRPr>
              </a:p>
              <a:p>
                <a:r>
                  <a:rPr lang="en-US" sz="2200" i="1" dirty="0">
                    <a:solidFill>
                      <a:srgbClr val="7A7A7A"/>
                    </a:solidFill>
                  </a:rPr>
                  <a:t>	</a:t>
                </a:r>
                <a:r>
                  <a:rPr lang="en-US" sz="2200" dirty="0">
                    <a:solidFill>
                      <a:srgbClr val="7A7A7A"/>
                    </a:solidFill>
                    <a:sym typeface="Wingdings"/>
                  </a:rPr>
                  <a:t> </a:t>
                </a:r>
                <a14:m>
                  <m:oMath xmlns:m="http://schemas.openxmlformats.org/officeDocument/2006/math">
                    <m:r>
                      <a:rPr lang="en-US" sz="2200" i="1">
                        <a:solidFill>
                          <a:srgbClr val="7A7A7A"/>
                        </a:solidFill>
                        <a:latin typeface="Cambria Math" panose="02040503050406030204" pitchFamily="18" charset="0"/>
                      </a:rPr>
                      <m:t>𝒋</m:t>
                    </m:r>
                    <m:r>
                      <a:rPr lang="en-US" sz="2200" b="0" i="1" smtClean="0">
                        <a:solidFill>
                          <a:srgbClr val="7A7A7A"/>
                        </a:solidFill>
                        <a:latin typeface="Cambria Math" panose="02040503050406030204" pitchFamily="18" charset="0"/>
                      </a:rPr>
                      <m:t>′</m:t>
                    </m:r>
                  </m:oMath>
                </a14:m>
                <a:r>
                  <a:rPr lang="en-US" sz="2200" dirty="0">
                    <a:solidFill>
                      <a:srgbClr val="7A7A7A"/>
                    </a:solidFill>
                    <a:sym typeface="Wingdings"/>
                  </a:rPr>
                  <a:t> and </a:t>
                </a:r>
                <a14:m>
                  <m:oMath xmlns:m="http://schemas.openxmlformats.org/officeDocument/2006/math">
                    <m:r>
                      <a:rPr lang="en-US" sz="2200" b="1" i="1">
                        <a:solidFill>
                          <a:srgbClr val="7A7A7A"/>
                        </a:solidFill>
                        <a:latin typeface="Cambria Math" panose="02040503050406030204" pitchFamily="18" charset="0"/>
                      </a:rPr>
                      <m:t>𝒉</m:t>
                    </m:r>
                  </m:oMath>
                </a14:m>
                <a:r>
                  <a:rPr lang="en-US" sz="2200" dirty="0">
                    <a:solidFill>
                      <a:srgbClr val="7A7A7A"/>
                    </a:solidFill>
                    <a:sym typeface="Wingdings"/>
                  </a:rPr>
                  <a:t> form a blocking pair in </a:t>
                </a:r>
                <a14:m>
                  <m:oMath xmlns:m="http://schemas.openxmlformats.org/officeDocument/2006/math">
                    <m:r>
                      <a:rPr lang="en-US" sz="2200" i="1">
                        <a:solidFill>
                          <a:srgbClr val="7A7A7A"/>
                        </a:solidFill>
                        <a:latin typeface="Cambria Math" panose="02040503050406030204" pitchFamily="18" charset="0"/>
                      </a:rPr>
                      <m:t>𝑆</m:t>
                    </m:r>
                    <m:r>
                      <a:rPr lang="en-US" sz="2200" b="0" i="1" smtClean="0">
                        <a:solidFill>
                          <a:srgbClr val="7A7A7A"/>
                        </a:solidFill>
                        <a:latin typeface="Cambria Math" panose="02040503050406030204" pitchFamily="18" charset="0"/>
                      </a:rPr>
                      <m:t>′</m:t>
                    </m:r>
                  </m:oMath>
                </a14:m>
                <a:r>
                  <a:rPr lang="en-US" sz="2200" dirty="0">
                    <a:solidFill>
                      <a:srgbClr val="7A7A7A"/>
                    </a:solidFill>
                    <a:sym typeface="Wingdings"/>
                  </a:rPr>
                  <a:t> &gt;&lt;</a:t>
                </a:r>
                <a:endParaRPr lang="en-US" sz="2200" i="1" dirty="0">
                  <a:solidFill>
                    <a:srgbClr val="7A7A7A"/>
                  </a:solidFill>
                </a:endParaRPr>
              </a:p>
            </p:txBody>
          </p:sp>
        </mc:Choice>
        <mc:Fallback xmlns="">
          <p:sp>
            <p:nvSpPr>
              <p:cNvPr id="5" name="Rounded Rectangle 4"/>
              <p:cNvSpPr>
                <a:spLocks noRot="1" noChangeAspect="1" noMove="1" noResize="1" noEditPoints="1" noAdjustHandles="1" noChangeArrowheads="1" noChangeShapeType="1" noTextEdit="1"/>
              </p:cNvSpPr>
              <p:nvPr/>
            </p:nvSpPr>
            <p:spPr>
              <a:xfrm>
                <a:off x="304800" y="2286000"/>
                <a:ext cx="4660605" cy="4343400"/>
              </a:xfrm>
              <a:prstGeom prst="roundRect">
                <a:avLst/>
              </a:prstGeom>
              <a:blipFill>
                <a:blip r:embed="rId3"/>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BBD62C6-B630-2F4C-A20F-77A03F7FE339}"/>
              </a:ext>
            </a:extLst>
          </p:cNvPr>
          <p:cNvSpPr>
            <a:spLocks noGrp="1"/>
          </p:cNvSpPr>
          <p:nvPr>
            <p:ph type="sldNum" sz="quarter" idx="12"/>
          </p:nvPr>
        </p:nvSpPr>
        <p:spPr/>
        <p:txBody>
          <a:bodyPr/>
          <a:lstStyle/>
          <a:p>
            <a:fld id="{A2EF37A0-74FC-AB4F-AE4C-D9BFC6719E9F}" type="slidenum">
              <a:rPr lang="en-US" smtClean="0"/>
              <a:t>34</a:t>
            </a:fld>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369007-E3D5-4F1D-9DDA-117CB0B24745}"/>
                  </a:ext>
                </a:extLst>
              </p:cNvPr>
              <p:cNvSpPr txBox="1"/>
              <p:nvPr/>
            </p:nvSpPr>
            <p:spPr>
              <a:xfrm>
                <a:off x="5388049" y="3815706"/>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𝒋</m:t>
                      </m:r>
                    </m:oMath>
                  </m:oMathPara>
                </a14:m>
                <a:endParaRPr lang="en-US" dirty="0"/>
              </a:p>
            </p:txBody>
          </p:sp>
        </mc:Choice>
        <mc:Fallback xmlns="">
          <p:sp>
            <p:nvSpPr>
              <p:cNvPr id="17" name="TextBox 16">
                <a:extLst>
                  <a:ext uri="{FF2B5EF4-FFF2-40B4-BE49-F238E27FC236}">
                    <a16:creationId xmlns:a16="http://schemas.microsoft.com/office/drawing/2014/main" id="{7E369007-E3D5-4F1D-9DDA-117CB0B24745}"/>
                  </a:ext>
                </a:extLst>
              </p:cNvPr>
              <p:cNvSpPr txBox="1">
                <a:spLocks noRot="1" noChangeAspect="1" noMove="1" noResize="1" noEditPoints="1" noAdjustHandles="1" noChangeArrowheads="1" noChangeShapeType="1" noTextEdit="1"/>
              </p:cNvSpPr>
              <p:nvPr/>
            </p:nvSpPr>
            <p:spPr>
              <a:xfrm>
                <a:off x="5388049" y="3815706"/>
                <a:ext cx="465174" cy="369332"/>
              </a:xfrm>
              <a:prstGeom prst="rect">
                <a:avLst/>
              </a:prstGeom>
              <a:blipFill>
                <a:blip r:embed="rId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EFC180-5CDF-4130-8C9F-253BB11B19FD}"/>
                  </a:ext>
                </a:extLst>
              </p:cNvPr>
              <p:cNvSpPr txBox="1"/>
              <p:nvPr/>
            </p:nvSpPr>
            <p:spPr>
              <a:xfrm>
                <a:off x="7658987" y="3815706"/>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𝒉</m:t>
                      </m:r>
                    </m:oMath>
                  </m:oMathPara>
                </a14:m>
                <a:endParaRPr lang="en-US" dirty="0"/>
              </a:p>
            </p:txBody>
          </p:sp>
        </mc:Choice>
        <mc:Fallback xmlns="">
          <p:sp>
            <p:nvSpPr>
              <p:cNvPr id="18" name="TextBox 17">
                <a:extLst>
                  <a:ext uri="{FF2B5EF4-FFF2-40B4-BE49-F238E27FC236}">
                    <a16:creationId xmlns:a16="http://schemas.microsoft.com/office/drawing/2014/main" id="{0DEFC180-5CDF-4130-8C9F-253BB11B19FD}"/>
                  </a:ext>
                </a:extLst>
              </p:cNvPr>
              <p:cNvSpPr txBox="1">
                <a:spLocks noRot="1" noChangeAspect="1" noMove="1" noResize="1" noEditPoints="1" noAdjustHandles="1" noChangeArrowheads="1" noChangeShapeType="1" noTextEdit="1"/>
              </p:cNvSpPr>
              <p:nvPr/>
            </p:nvSpPr>
            <p:spPr>
              <a:xfrm>
                <a:off x="7658987" y="3815706"/>
                <a:ext cx="46517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516D89-599B-4498-B93D-43E3F4D24F72}"/>
                  </a:ext>
                </a:extLst>
              </p:cNvPr>
              <p:cNvSpPr txBox="1"/>
              <p:nvPr/>
            </p:nvSpPr>
            <p:spPr>
              <a:xfrm>
                <a:off x="5423494" y="2291656"/>
                <a:ext cx="3018757" cy="1477328"/>
              </a:xfrm>
              <a:prstGeom prst="rect">
                <a:avLst/>
              </a:prstGeom>
              <a:noFill/>
            </p:spPr>
            <p:txBody>
              <a:bodyPr wrap="square">
                <a:spAutoFit/>
              </a:bodyPr>
              <a:lstStyle/>
              <a:p>
                <a14:m>
                  <m:oMath xmlns:m="http://schemas.openxmlformats.org/officeDocument/2006/math">
                    <m:r>
                      <a:rPr lang="en-US" b="1" i="1" smtClean="0">
                        <a:latin typeface="Cambria Math" panose="02040503050406030204" pitchFamily="18" charset="0"/>
                      </a:rPr>
                      <m:t>𝒋</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not matched in </a:t>
                </a:r>
                <a14:m>
                  <m:oMath xmlns:m="http://schemas.openxmlformats.org/officeDocument/2006/math">
                    <m:r>
                      <a:rPr lang="en-US" i="1">
                        <a:latin typeface="Cambria Math" panose="02040503050406030204" pitchFamily="18" charset="0"/>
                      </a:rPr>
                      <m:t>𝑆</m:t>
                    </m:r>
                  </m:oMath>
                </a14:m>
                <a:r>
                  <a:rPr lang="en-US" dirty="0"/>
                  <a:t>, they are valid partners</a:t>
                </a:r>
              </a:p>
              <a:p>
                <a:r>
                  <a:rPr lang="en-US" dirty="0"/>
                  <a:t> </a:t>
                </a:r>
                <a14:m>
                  <m:oMath xmlns:m="http://schemas.openxmlformats.org/officeDocument/2006/math">
                    <m:r>
                      <a:rPr lang="en-US" b="1" i="1">
                        <a:latin typeface="Cambria Math" panose="02040503050406030204" pitchFamily="18" charset="0"/>
                      </a:rPr>
                      <m:t>𝒋</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matched in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oMath>
                </a14:m>
                <a:endParaRPr lang="en-US" dirty="0"/>
              </a:p>
              <a:p>
                <a:r>
                  <a:rPr lang="en-US" dirty="0"/>
                  <a:t> </a:t>
                </a:r>
                <a14:m>
                  <m:oMath xmlns:m="http://schemas.openxmlformats.org/officeDocument/2006/math">
                    <m:r>
                      <a:rPr lang="en-US" b="1" i="1">
                        <a:latin typeface="Cambria Math" panose="02040503050406030204" pitchFamily="18" charset="0"/>
                      </a:rPr>
                      <m:t>𝒋</m:t>
                    </m:r>
                    <m:r>
                      <a:rPr lang="en-US" b="1" i="1">
                        <a:latin typeface="Cambria Math" panose="02040503050406030204" pitchFamily="18" charset="0"/>
                      </a:rPr>
                      <m:t>′</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matched in </a:t>
                </a:r>
                <a14:m>
                  <m:oMath xmlns:m="http://schemas.openxmlformats.org/officeDocument/2006/math">
                    <m:r>
                      <a:rPr lang="en-US" i="1">
                        <a:latin typeface="Cambria Math" panose="02040503050406030204" pitchFamily="18" charset="0"/>
                      </a:rPr>
                      <m:t>𝑆</m:t>
                    </m:r>
                  </m:oMath>
                </a14:m>
                <a:endParaRPr lang="en-US" dirty="0"/>
              </a:p>
              <a:p>
                <a:r>
                  <a:rPr lang="en-US" dirty="0"/>
                  <a:t> </a:t>
                </a:r>
                <a14:m>
                  <m:oMath xmlns:m="http://schemas.openxmlformats.org/officeDocument/2006/math">
                    <m:r>
                      <a:rPr lang="en-US" b="1" i="1">
                        <a:latin typeface="Cambria Math" panose="02040503050406030204" pitchFamily="18" charset="0"/>
                      </a:rPr>
                      <m:t>𝒋</m:t>
                    </m:r>
                    <m:r>
                      <a:rPr lang="en-US" b="1" i="1" smtClean="0">
                        <a:latin typeface="Cambria Math" panose="02040503050406030204" pitchFamily="18" charset="0"/>
                      </a:rPr>
                      <m:t>′</m:t>
                    </m:r>
                  </m:oMath>
                </a14:m>
                <a:r>
                  <a:rPr lang="en-US" dirty="0"/>
                  <a:t> and </a:t>
                </a:r>
                <a14:m>
                  <m:oMath xmlns:m="http://schemas.openxmlformats.org/officeDocument/2006/math">
                    <m:r>
                      <a:rPr lang="en-US" b="1" i="1">
                        <a:latin typeface="Cambria Math" panose="02040503050406030204" pitchFamily="18" charset="0"/>
                      </a:rPr>
                      <m:t>𝒉</m:t>
                    </m:r>
                    <m:r>
                      <a:rPr lang="en-US" b="1" i="1" smtClean="0">
                        <a:latin typeface="Cambria Math" panose="02040503050406030204" pitchFamily="18" charset="0"/>
                      </a:rPr>
                      <m:t>′</m:t>
                    </m:r>
                  </m:oMath>
                </a14:m>
                <a:r>
                  <a:rPr lang="en-US" dirty="0"/>
                  <a:t> are matched in </a:t>
                </a:r>
                <a14:m>
                  <m:oMath xmlns:m="http://schemas.openxmlformats.org/officeDocument/2006/math">
                    <m:r>
                      <a:rPr lang="en-US" i="1">
                        <a:latin typeface="Cambria Math" panose="02040503050406030204" pitchFamily="18" charset="0"/>
                      </a:rPr>
                      <m:t>𝑆</m:t>
                    </m:r>
                    <m:r>
                      <a:rPr lang="en-US" b="0" i="1" smtClean="0">
                        <a:latin typeface="Cambria Math" panose="02040503050406030204" pitchFamily="18" charset="0"/>
                      </a:rPr>
                      <m:t>′</m:t>
                    </m:r>
                  </m:oMath>
                </a14:m>
                <a:endParaRPr lang="en-US" dirty="0"/>
              </a:p>
            </p:txBody>
          </p:sp>
        </mc:Choice>
        <mc:Fallback xmlns="">
          <p:sp>
            <p:nvSpPr>
              <p:cNvPr id="19" name="TextBox 18">
                <a:extLst>
                  <a:ext uri="{FF2B5EF4-FFF2-40B4-BE49-F238E27FC236}">
                    <a16:creationId xmlns:a16="http://schemas.microsoft.com/office/drawing/2014/main" id="{F2516D89-599B-4498-B93D-43E3F4D24F72}"/>
                  </a:ext>
                </a:extLst>
              </p:cNvPr>
              <p:cNvSpPr txBox="1">
                <a:spLocks noRot="1" noChangeAspect="1" noMove="1" noResize="1" noEditPoints="1" noAdjustHandles="1" noChangeArrowheads="1" noChangeShapeType="1" noTextEdit="1"/>
              </p:cNvSpPr>
              <p:nvPr/>
            </p:nvSpPr>
            <p:spPr>
              <a:xfrm>
                <a:off x="5423494" y="2291656"/>
                <a:ext cx="3018757" cy="1477328"/>
              </a:xfrm>
              <a:prstGeom prst="rect">
                <a:avLst/>
              </a:prstGeom>
              <a:blipFill>
                <a:blip r:embed="rId6"/>
                <a:stretch>
                  <a:fillRect l="-606" t="-2479" b="-57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05B57D0-37D9-451A-AC64-AB648043B1C5}"/>
                  </a:ext>
                </a:extLst>
              </p:cNvPr>
              <p:cNvSpPr txBox="1"/>
              <p:nvPr/>
            </p:nvSpPr>
            <p:spPr>
              <a:xfrm>
                <a:off x="5388049" y="4245877"/>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𝒋</m:t>
                      </m:r>
                      <m:r>
                        <a:rPr lang="en-US" sz="1800" b="1"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C05B57D0-37D9-451A-AC64-AB648043B1C5}"/>
                  </a:ext>
                </a:extLst>
              </p:cNvPr>
              <p:cNvSpPr txBox="1">
                <a:spLocks noRot="1" noChangeAspect="1" noMove="1" noResize="1" noEditPoints="1" noAdjustHandles="1" noChangeArrowheads="1" noChangeShapeType="1" noTextEdit="1"/>
              </p:cNvSpPr>
              <p:nvPr/>
            </p:nvSpPr>
            <p:spPr>
              <a:xfrm>
                <a:off x="5388049" y="4245877"/>
                <a:ext cx="465174" cy="369332"/>
              </a:xfrm>
              <a:prstGeom prst="rect">
                <a:avLst/>
              </a:prstGeom>
              <a:blipFill>
                <a:blip r:embed="rId7"/>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1950DF2-F9BB-436E-A069-5FA9D6DABDB9}"/>
                  </a:ext>
                </a:extLst>
              </p:cNvPr>
              <p:cNvSpPr txBox="1"/>
              <p:nvPr/>
            </p:nvSpPr>
            <p:spPr>
              <a:xfrm>
                <a:off x="7658987" y="4245877"/>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r>
                        <a:rPr lang="en-US" b="1" i="1" smtClean="0">
                          <a:latin typeface="Cambria Math" panose="02040503050406030204" pitchFamily="18" charset="0"/>
                        </a:rPr>
                        <m:t>′</m:t>
                      </m:r>
                    </m:oMath>
                  </m:oMathPara>
                </a14:m>
                <a:endParaRPr lang="en-US" dirty="0"/>
              </a:p>
            </p:txBody>
          </p:sp>
        </mc:Choice>
        <mc:Fallback xmlns="">
          <p:sp>
            <p:nvSpPr>
              <p:cNvPr id="21" name="TextBox 20">
                <a:extLst>
                  <a:ext uri="{FF2B5EF4-FFF2-40B4-BE49-F238E27FC236}">
                    <a16:creationId xmlns:a16="http://schemas.microsoft.com/office/drawing/2014/main" id="{D1950DF2-F9BB-436E-A069-5FA9D6DABDB9}"/>
                  </a:ext>
                </a:extLst>
              </p:cNvPr>
              <p:cNvSpPr txBox="1">
                <a:spLocks noRot="1" noChangeAspect="1" noMove="1" noResize="1" noEditPoints="1" noAdjustHandles="1" noChangeArrowheads="1" noChangeShapeType="1" noTextEdit="1"/>
              </p:cNvSpPr>
              <p:nvPr/>
            </p:nvSpPr>
            <p:spPr>
              <a:xfrm>
                <a:off x="7658987" y="4245877"/>
                <a:ext cx="46517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5A91063-C253-4A79-B85B-6FF952FA084F}"/>
                  </a:ext>
                </a:extLst>
              </p:cNvPr>
              <p:cNvSpPr txBox="1"/>
              <p:nvPr/>
            </p:nvSpPr>
            <p:spPr>
              <a:xfrm>
                <a:off x="5423494" y="4551686"/>
                <a:ext cx="3279181" cy="646331"/>
              </a:xfrm>
              <a:prstGeom prst="rect">
                <a:avLst/>
              </a:prstGeom>
              <a:noFill/>
            </p:spPr>
            <p:txBody>
              <a:bodyPr wrap="square">
                <a:spAutoFit/>
              </a:bodyPr>
              <a:lstStyle/>
              <a:p>
                <a14:m>
                  <m:oMath xmlns:m="http://schemas.openxmlformats.org/officeDocument/2006/math">
                    <m:r>
                      <a:rPr lang="en-US" i="1" smtClean="0">
                        <a:latin typeface="Cambria Math" panose="02040503050406030204" pitchFamily="18" charset="0"/>
                      </a:rPr>
                      <m:t>𝑆</m:t>
                    </m:r>
                  </m:oMath>
                </a14:m>
                <a:r>
                  <a:rPr lang="en-US" dirty="0"/>
                  <a:t> is stable</a:t>
                </a:r>
              </a:p>
              <a:p>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oMath>
                </a14:m>
                <a:r>
                  <a:rPr lang="en-US" dirty="0"/>
                  <a:t> is stable</a:t>
                </a:r>
              </a:p>
            </p:txBody>
          </p:sp>
        </mc:Choice>
        <mc:Fallback xmlns="">
          <p:sp>
            <p:nvSpPr>
              <p:cNvPr id="22" name="TextBox 21">
                <a:extLst>
                  <a:ext uri="{FF2B5EF4-FFF2-40B4-BE49-F238E27FC236}">
                    <a16:creationId xmlns:a16="http://schemas.microsoft.com/office/drawing/2014/main" id="{D5A91063-C253-4A79-B85B-6FF952FA084F}"/>
                  </a:ext>
                </a:extLst>
              </p:cNvPr>
              <p:cNvSpPr txBox="1">
                <a:spLocks noRot="1" noChangeAspect="1" noMove="1" noResize="1" noEditPoints="1" noAdjustHandles="1" noChangeArrowheads="1" noChangeShapeType="1" noTextEdit="1"/>
              </p:cNvSpPr>
              <p:nvPr/>
            </p:nvSpPr>
            <p:spPr>
              <a:xfrm>
                <a:off x="5423494" y="4551686"/>
                <a:ext cx="3279181" cy="646331"/>
              </a:xfrm>
              <a:prstGeom prst="rect">
                <a:avLst/>
              </a:prstGeom>
              <a:blipFill>
                <a:blip r:embed="rId9"/>
                <a:stretch>
                  <a:fillRect t="-5660" b="-14151"/>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0C6C05D9-28F5-4B5D-9BA4-0512D4C7AD25}"/>
              </a:ext>
            </a:extLst>
          </p:cNvPr>
          <p:cNvCxnSpPr>
            <a:cxnSpLocks/>
            <a:stCxn id="20" idx="3"/>
            <a:endCxn id="18" idx="1"/>
          </p:cNvCxnSpPr>
          <p:nvPr/>
        </p:nvCxnSpPr>
        <p:spPr>
          <a:xfrm flipV="1">
            <a:off x="5853223" y="4000372"/>
            <a:ext cx="1805764" cy="430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E7F4DF3-B7F5-401C-AB3A-A13FD4CEEFFC}"/>
              </a:ext>
            </a:extLst>
          </p:cNvPr>
          <p:cNvCxnSpPr>
            <a:cxnSpLocks/>
          </p:cNvCxnSpPr>
          <p:nvPr/>
        </p:nvCxnSpPr>
        <p:spPr>
          <a:xfrm>
            <a:off x="5853223" y="3986713"/>
            <a:ext cx="1805764" cy="13659"/>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C45E7E-0B1B-40D7-A53A-1292184EC5E0}"/>
                  </a:ext>
                </a:extLst>
              </p:cNvPr>
              <p:cNvSpPr txBox="1"/>
              <p:nvPr/>
            </p:nvSpPr>
            <p:spPr>
              <a:xfrm>
                <a:off x="6969167" y="4015845"/>
                <a:ext cx="3907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oMath>
                  </m:oMathPara>
                </a14:m>
                <a:endParaRPr lang="en-US" sz="1800" i="1" dirty="0"/>
              </a:p>
            </p:txBody>
          </p:sp>
        </mc:Choice>
        <mc:Fallback xmlns="">
          <p:sp>
            <p:nvSpPr>
              <p:cNvPr id="28" name="TextBox 27">
                <a:extLst>
                  <a:ext uri="{FF2B5EF4-FFF2-40B4-BE49-F238E27FC236}">
                    <a16:creationId xmlns:a16="http://schemas.microsoft.com/office/drawing/2014/main" id="{7BC45E7E-0B1B-40D7-A53A-1292184EC5E0}"/>
                  </a:ext>
                </a:extLst>
              </p:cNvPr>
              <p:cNvSpPr txBox="1">
                <a:spLocks noRot="1" noChangeAspect="1" noMove="1" noResize="1" noEditPoints="1" noAdjustHandles="1" noChangeArrowheads="1" noChangeShapeType="1" noTextEdit="1"/>
              </p:cNvSpPr>
              <p:nvPr/>
            </p:nvSpPr>
            <p:spPr>
              <a:xfrm>
                <a:off x="6969167" y="4015845"/>
                <a:ext cx="390746"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96E81AA-6C87-4B4B-B9A4-E14E999FC7FC}"/>
                  </a:ext>
                </a:extLst>
              </p:cNvPr>
              <p:cNvSpPr txBox="1"/>
              <p:nvPr/>
            </p:nvSpPr>
            <p:spPr>
              <a:xfrm>
                <a:off x="6522152" y="3657228"/>
                <a:ext cx="3907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r>
                        <a:rPr lang="en-US" sz="1800" b="0" i="1" smtClean="0">
                          <a:latin typeface="Cambria Math" panose="02040503050406030204" pitchFamily="18" charset="0"/>
                        </a:rPr>
                        <m:t>′</m:t>
                      </m:r>
                    </m:oMath>
                  </m:oMathPara>
                </a14:m>
                <a:endParaRPr lang="en-US" sz="1800" b="0" i="1" dirty="0"/>
              </a:p>
            </p:txBody>
          </p:sp>
        </mc:Choice>
        <mc:Fallback xmlns="">
          <p:sp>
            <p:nvSpPr>
              <p:cNvPr id="30" name="TextBox 29">
                <a:extLst>
                  <a:ext uri="{FF2B5EF4-FFF2-40B4-BE49-F238E27FC236}">
                    <a16:creationId xmlns:a16="http://schemas.microsoft.com/office/drawing/2014/main" id="{F96E81AA-6C87-4B4B-B9A4-E14E999FC7FC}"/>
                  </a:ext>
                </a:extLst>
              </p:cNvPr>
              <p:cNvSpPr txBox="1">
                <a:spLocks noRot="1" noChangeAspect="1" noMove="1" noResize="1" noEditPoints="1" noAdjustHandles="1" noChangeArrowheads="1" noChangeShapeType="1" noTextEdit="1"/>
              </p:cNvSpPr>
              <p:nvPr/>
            </p:nvSpPr>
            <p:spPr>
              <a:xfrm>
                <a:off x="6522152" y="3657228"/>
                <a:ext cx="390746" cy="369332"/>
              </a:xfrm>
              <a:prstGeom prst="rect">
                <a:avLst/>
              </a:prstGeom>
              <a:blipFill>
                <a:blip r:embed="rId11"/>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D98CCA39-EA1E-4AF3-A5E4-B2AA53A140D5}"/>
              </a:ext>
            </a:extLst>
          </p:cNvPr>
          <p:cNvCxnSpPr>
            <a:cxnSpLocks/>
            <a:stCxn id="20" idx="3"/>
            <a:endCxn id="21" idx="1"/>
          </p:cNvCxnSpPr>
          <p:nvPr/>
        </p:nvCxnSpPr>
        <p:spPr>
          <a:xfrm>
            <a:off x="5853223" y="4430543"/>
            <a:ext cx="18057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654B1D9-1210-4448-943A-D1650B0BE467}"/>
                  </a:ext>
                </a:extLst>
              </p:cNvPr>
              <p:cNvSpPr txBox="1"/>
              <p:nvPr/>
            </p:nvSpPr>
            <p:spPr>
              <a:xfrm>
                <a:off x="6494239" y="4380904"/>
                <a:ext cx="3907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r>
                        <a:rPr lang="en-US" sz="1800" b="0" i="1" smtClean="0">
                          <a:latin typeface="Cambria Math" panose="02040503050406030204" pitchFamily="18" charset="0"/>
                        </a:rPr>
                        <m:t>′</m:t>
                      </m:r>
                    </m:oMath>
                  </m:oMathPara>
                </a14:m>
                <a:endParaRPr lang="en-US" sz="1800" i="1" dirty="0"/>
              </a:p>
            </p:txBody>
          </p:sp>
        </mc:Choice>
        <mc:Fallback xmlns="">
          <p:sp>
            <p:nvSpPr>
              <p:cNvPr id="23" name="TextBox 22">
                <a:extLst>
                  <a:ext uri="{FF2B5EF4-FFF2-40B4-BE49-F238E27FC236}">
                    <a16:creationId xmlns:a16="http://schemas.microsoft.com/office/drawing/2014/main" id="{6654B1D9-1210-4448-943A-D1650B0BE467}"/>
                  </a:ext>
                </a:extLst>
              </p:cNvPr>
              <p:cNvSpPr txBox="1">
                <a:spLocks noRot="1" noChangeAspect="1" noMove="1" noResize="1" noEditPoints="1" noAdjustHandles="1" noChangeArrowheads="1" noChangeShapeType="1" noTextEdit="1"/>
              </p:cNvSpPr>
              <p:nvPr/>
            </p:nvSpPr>
            <p:spPr>
              <a:xfrm>
                <a:off x="6494239" y="4380904"/>
                <a:ext cx="390746"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Speech Bubble: Rectangle 5">
                <a:extLst>
                  <a:ext uri="{FF2B5EF4-FFF2-40B4-BE49-F238E27FC236}">
                    <a16:creationId xmlns:a16="http://schemas.microsoft.com/office/drawing/2014/main" id="{19FD4EB0-139E-4806-BC3C-1CEDAD1EE0FC}"/>
                  </a:ext>
                </a:extLst>
              </p:cNvPr>
              <p:cNvSpPr/>
              <p:nvPr/>
            </p:nvSpPr>
            <p:spPr>
              <a:xfrm>
                <a:off x="5135525" y="5451090"/>
                <a:ext cx="1211083" cy="980289"/>
              </a:xfrm>
              <a:prstGeom prst="wedgeRectCallout">
                <a:avLst>
                  <a:gd name="adj1" fmla="val 92421"/>
                  <a:gd name="adj2" fmla="val 4449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Can’t come before </a:t>
                </a:r>
                <a14:m>
                  <m:oMath xmlns:m="http://schemas.openxmlformats.org/officeDocument/2006/math">
                    <m:r>
                      <a:rPr lang="en-US" sz="1200" b="1" i="1">
                        <a:latin typeface="Cambria Math" panose="02040503050406030204" pitchFamily="18" charset="0"/>
                      </a:rPr>
                      <m:t>𝒉</m:t>
                    </m:r>
                  </m:oMath>
                </a14:m>
                <a:r>
                  <a:rPr lang="en-US" sz="1200" dirty="0"/>
                  <a:t> since </a:t>
                </a:r>
                <a14:m>
                  <m:oMath xmlns:m="http://schemas.openxmlformats.org/officeDocument/2006/math">
                    <m:r>
                      <a:rPr lang="en-US" sz="1200" b="1" i="1" smtClean="0">
                        <a:latin typeface="Cambria Math" panose="02040503050406030204" pitchFamily="18" charset="0"/>
                      </a:rPr>
                      <m:t>𝒋</m:t>
                    </m:r>
                    <m:r>
                      <a:rPr lang="en-US" sz="1200" b="1" i="1" smtClean="0">
                        <a:latin typeface="Cambria Math" panose="02040503050406030204" pitchFamily="18" charset="0"/>
                      </a:rPr>
                      <m:t>′</m:t>
                    </m:r>
                  </m:oMath>
                </a14:m>
                <a:r>
                  <a:rPr lang="en-US" sz="1200" dirty="0"/>
                  <a:t> and </a:t>
                </a:r>
                <a14:m>
                  <m:oMath xmlns:m="http://schemas.openxmlformats.org/officeDocument/2006/math">
                    <m:r>
                      <a:rPr lang="en-US" sz="1200" b="1" i="1">
                        <a:latin typeface="Cambria Math" panose="02040503050406030204" pitchFamily="18" charset="0"/>
                      </a:rPr>
                      <m:t>𝒉</m:t>
                    </m:r>
                    <m:r>
                      <a:rPr lang="en-US" sz="1200" b="1" i="1">
                        <a:latin typeface="Cambria Math" panose="02040503050406030204" pitchFamily="18" charset="0"/>
                      </a:rPr>
                      <m:t>′</m:t>
                    </m:r>
                  </m:oMath>
                </a14:m>
                <a:r>
                  <a:rPr lang="en-US" sz="1200" dirty="0"/>
                  <a:t> are valid partners</a:t>
                </a:r>
              </a:p>
            </p:txBody>
          </p:sp>
        </mc:Choice>
        <mc:Fallback>
          <p:sp>
            <p:nvSpPr>
              <p:cNvPr id="6" name="Speech Bubble: Rectangle 5">
                <a:extLst>
                  <a:ext uri="{FF2B5EF4-FFF2-40B4-BE49-F238E27FC236}">
                    <a16:creationId xmlns:a16="http://schemas.microsoft.com/office/drawing/2014/main" id="{19FD4EB0-139E-4806-BC3C-1CEDAD1EE0FC}"/>
                  </a:ext>
                </a:extLst>
              </p:cNvPr>
              <p:cNvSpPr>
                <a:spLocks noRot="1" noChangeAspect="1" noMove="1" noResize="1" noEditPoints="1" noAdjustHandles="1" noChangeArrowheads="1" noChangeShapeType="1" noTextEdit="1"/>
              </p:cNvSpPr>
              <p:nvPr/>
            </p:nvSpPr>
            <p:spPr>
              <a:xfrm>
                <a:off x="5135525" y="5451090"/>
                <a:ext cx="1211083" cy="980289"/>
              </a:xfrm>
              <a:prstGeom prst="wedgeRectCallout">
                <a:avLst>
                  <a:gd name="adj1" fmla="val 92421"/>
                  <a:gd name="adj2" fmla="val 44495"/>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25" name="Table 29">
                <a:extLst>
                  <a:ext uri="{FF2B5EF4-FFF2-40B4-BE49-F238E27FC236}">
                    <a16:creationId xmlns:a16="http://schemas.microsoft.com/office/drawing/2014/main" id="{4A736E49-F8F3-4821-8615-223EC557CD33}"/>
                  </a:ext>
                </a:extLst>
              </p:cNvPr>
              <p:cNvGraphicFramePr>
                <a:graphicFrameLocks noGrp="1"/>
              </p:cNvGraphicFramePr>
              <p:nvPr>
                <p:extLst>
                  <p:ext uri="{D42A27DB-BD31-4B8C-83A1-F6EECF244321}">
                    <p14:modId xmlns:p14="http://schemas.microsoft.com/office/powerpoint/2010/main" val="762896430"/>
                  </p:ext>
                </p:extLst>
              </p:nvPr>
            </p:nvGraphicFramePr>
            <p:xfrm>
              <a:off x="6890356" y="5102063"/>
              <a:ext cx="1233805" cy="1645920"/>
            </p:xfrm>
            <a:graphic>
              <a:graphicData uri="http://schemas.openxmlformats.org/drawingml/2006/table">
                <a:tbl>
                  <a:tblPr firstRow="1" bandRow="1">
                    <a:tableStyleId>{5C22544A-7EE6-4342-B048-85BDC9FD1C3A}</a:tableStyleId>
                  </a:tblPr>
                  <a:tblGrid>
                    <a:gridCol w="1233805">
                      <a:extLst>
                        <a:ext uri="{9D8B030D-6E8A-4147-A177-3AD203B41FA5}">
                          <a16:colId xmlns:a16="http://schemas.microsoft.com/office/drawing/2014/main" val="2287501795"/>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1" i="1" smtClean="0">
                                  <a:latin typeface="Cambria Math" panose="02040503050406030204" pitchFamily="18" charset="0"/>
                                </a:rPr>
                                <m:t>𝒋</m:t>
                              </m:r>
                              <m:r>
                                <a:rPr lang="en-US" sz="1200" b="1" i="1" smtClean="0">
                                  <a:latin typeface="Cambria Math" panose="02040503050406030204" pitchFamily="18" charset="0"/>
                                </a:rPr>
                                <m:t>′</m:t>
                              </m:r>
                            </m:oMath>
                          </a14:m>
                          <a:r>
                            <a:rPr lang="en-US" sz="1200" dirty="0"/>
                            <a:t> proposals: </a:t>
                          </a:r>
                        </a:p>
                      </a:txBody>
                      <a:tcPr/>
                    </a:tc>
                    <a:extLst>
                      <a:ext uri="{0D108BD9-81ED-4DB2-BD59-A6C34878D82A}">
                        <a16:rowId xmlns:a16="http://schemas.microsoft.com/office/drawing/2014/main" val="3102371577"/>
                      </a:ext>
                    </a:extLst>
                  </a:tr>
                  <a:tr h="235362">
                    <a:tc>
                      <a:txBody>
                        <a:bodyPr/>
                        <a:lstStyle/>
                        <a:p>
                          <a:r>
                            <a:rPr lang="en-US" sz="1200" dirty="0"/>
                            <a:t>…</a:t>
                          </a:r>
                        </a:p>
                      </a:txBody>
                      <a:tcPr/>
                    </a:tc>
                    <a:extLst>
                      <a:ext uri="{0D108BD9-81ED-4DB2-BD59-A6C34878D82A}">
                        <a16:rowId xmlns:a16="http://schemas.microsoft.com/office/drawing/2014/main" val="2354060876"/>
                      </a:ext>
                    </a:extLst>
                  </a:tr>
                  <a:tr h="235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200" b="1" i="1" smtClean="0">
                                    <a:latin typeface="Cambria Math" panose="02040503050406030204" pitchFamily="18" charset="0"/>
                                  </a:rPr>
                                  <m:t>𝒉</m:t>
                                </m:r>
                              </m:oMath>
                            </m:oMathPara>
                          </a14:m>
                          <a:endParaRPr lang="en-US" sz="1200" i="1" dirty="0"/>
                        </a:p>
                      </a:txBody>
                      <a:tcPr/>
                    </a:tc>
                    <a:extLst>
                      <a:ext uri="{0D108BD9-81ED-4DB2-BD59-A6C34878D82A}">
                        <a16:rowId xmlns:a16="http://schemas.microsoft.com/office/drawing/2014/main" val="429107548"/>
                      </a:ext>
                    </a:extLst>
                  </a:tr>
                  <a:tr h="235362">
                    <a:tc>
                      <a:txBody>
                        <a:bodyPr/>
                        <a:lstStyle/>
                        <a:p>
                          <a:r>
                            <a:rPr lang="en-US" sz="1200" dirty="0"/>
                            <a:t>…</a:t>
                          </a:r>
                        </a:p>
                      </a:txBody>
                      <a:tcPr/>
                    </a:tc>
                    <a:extLst>
                      <a:ext uri="{0D108BD9-81ED-4DB2-BD59-A6C34878D82A}">
                        <a16:rowId xmlns:a16="http://schemas.microsoft.com/office/drawing/2014/main" val="1903456850"/>
                      </a:ext>
                    </a:extLst>
                  </a:tr>
                  <a:tr h="235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200" b="1" i="1" smtClean="0">
                                    <a:latin typeface="Cambria Math" panose="02040503050406030204" pitchFamily="18" charset="0"/>
                                  </a:rPr>
                                  <m:t>𝒉</m:t>
                                </m:r>
                                <m:r>
                                  <a:rPr lang="en-US" sz="1200" b="1" i="1" smtClean="0">
                                    <a:latin typeface="Cambria Math" panose="02040503050406030204" pitchFamily="18" charset="0"/>
                                  </a:rPr>
                                  <m:t>′</m:t>
                                </m:r>
                              </m:oMath>
                            </m:oMathPara>
                          </a14:m>
                          <a:endParaRPr lang="en-US" sz="1200" i="1" dirty="0"/>
                        </a:p>
                      </a:txBody>
                      <a:tcPr/>
                    </a:tc>
                    <a:extLst>
                      <a:ext uri="{0D108BD9-81ED-4DB2-BD59-A6C34878D82A}">
                        <a16:rowId xmlns:a16="http://schemas.microsoft.com/office/drawing/2014/main" val="1215536970"/>
                      </a:ext>
                    </a:extLst>
                  </a:tr>
                  <a:tr h="235362">
                    <a:tc>
                      <a:txBody>
                        <a:bodyPr/>
                        <a:lstStyle/>
                        <a:p>
                          <a:r>
                            <a:rPr lang="en-US" sz="1200" dirty="0"/>
                            <a:t>…</a:t>
                          </a:r>
                        </a:p>
                      </a:txBody>
                      <a:tcPr/>
                    </a:tc>
                    <a:extLst>
                      <a:ext uri="{0D108BD9-81ED-4DB2-BD59-A6C34878D82A}">
                        <a16:rowId xmlns:a16="http://schemas.microsoft.com/office/drawing/2014/main" val="2900435221"/>
                      </a:ext>
                    </a:extLst>
                  </a:tr>
                </a:tbl>
              </a:graphicData>
            </a:graphic>
          </p:graphicFrame>
        </mc:Choice>
        <mc:Fallback>
          <p:graphicFrame>
            <p:nvGraphicFramePr>
              <p:cNvPr id="25" name="Table 29">
                <a:extLst>
                  <a:ext uri="{FF2B5EF4-FFF2-40B4-BE49-F238E27FC236}">
                    <a16:creationId xmlns:a16="http://schemas.microsoft.com/office/drawing/2014/main" id="{4A736E49-F8F3-4821-8615-223EC557CD33}"/>
                  </a:ext>
                </a:extLst>
              </p:cNvPr>
              <p:cNvGraphicFramePr>
                <a:graphicFrameLocks noGrp="1"/>
              </p:cNvGraphicFramePr>
              <p:nvPr>
                <p:extLst>
                  <p:ext uri="{D42A27DB-BD31-4B8C-83A1-F6EECF244321}">
                    <p14:modId xmlns:p14="http://schemas.microsoft.com/office/powerpoint/2010/main" val="762896430"/>
                  </p:ext>
                </p:extLst>
              </p:nvPr>
            </p:nvGraphicFramePr>
            <p:xfrm>
              <a:off x="6890356" y="5102063"/>
              <a:ext cx="1233805" cy="1645920"/>
            </p:xfrm>
            <a:graphic>
              <a:graphicData uri="http://schemas.openxmlformats.org/drawingml/2006/table">
                <a:tbl>
                  <a:tblPr firstRow="1" bandRow="1">
                    <a:tableStyleId>{5C22544A-7EE6-4342-B048-85BDC9FD1C3A}</a:tableStyleId>
                  </a:tblPr>
                  <a:tblGrid>
                    <a:gridCol w="1233805">
                      <a:extLst>
                        <a:ext uri="{9D8B030D-6E8A-4147-A177-3AD203B41FA5}">
                          <a16:colId xmlns:a16="http://schemas.microsoft.com/office/drawing/2014/main" val="2287501795"/>
                        </a:ext>
                      </a:extLst>
                    </a:gridCol>
                  </a:tblGrid>
                  <a:tr h="274320">
                    <a:tc>
                      <a:txBody>
                        <a:bodyPr/>
                        <a:lstStyle/>
                        <a:p>
                          <a:endParaRPr lang="en-US"/>
                        </a:p>
                      </a:txBody>
                      <a:tcPr>
                        <a:blipFill>
                          <a:blip r:embed="rId14"/>
                          <a:stretch>
                            <a:fillRect l="-493" t="-2222" r="-1970" b="-517778"/>
                          </a:stretch>
                        </a:blipFill>
                      </a:tcPr>
                    </a:tc>
                    <a:extLst>
                      <a:ext uri="{0D108BD9-81ED-4DB2-BD59-A6C34878D82A}">
                        <a16:rowId xmlns:a16="http://schemas.microsoft.com/office/drawing/2014/main" val="3102371577"/>
                      </a:ext>
                    </a:extLst>
                  </a:tr>
                  <a:tr h="274320">
                    <a:tc>
                      <a:txBody>
                        <a:bodyPr/>
                        <a:lstStyle/>
                        <a:p>
                          <a:r>
                            <a:rPr lang="en-US" sz="1200" dirty="0"/>
                            <a:t>…</a:t>
                          </a:r>
                        </a:p>
                      </a:txBody>
                      <a:tcPr/>
                    </a:tc>
                    <a:extLst>
                      <a:ext uri="{0D108BD9-81ED-4DB2-BD59-A6C34878D82A}">
                        <a16:rowId xmlns:a16="http://schemas.microsoft.com/office/drawing/2014/main" val="2354060876"/>
                      </a:ext>
                    </a:extLst>
                  </a:tr>
                  <a:tr h="274320">
                    <a:tc>
                      <a:txBody>
                        <a:bodyPr/>
                        <a:lstStyle/>
                        <a:p>
                          <a:endParaRPr lang="en-US"/>
                        </a:p>
                      </a:txBody>
                      <a:tcPr>
                        <a:blipFill>
                          <a:blip r:embed="rId14"/>
                          <a:stretch>
                            <a:fillRect l="-493" t="-197826" r="-1970" b="-308696"/>
                          </a:stretch>
                        </a:blipFill>
                      </a:tcPr>
                    </a:tc>
                    <a:extLst>
                      <a:ext uri="{0D108BD9-81ED-4DB2-BD59-A6C34878D82A}">
                        <a16:rowId xmlns:a16="http://schemas.microsoft.com/office/drawing/2014/main" val="429107548"/>
                      </a:ext>
                    </a:extLst>
                  </a:tr>
                  <a:tr h="274320">
                    <a:tc>
                      <a:txBody>
                        <a:bodyPr/>
                        <a:lstStyle/>
                        <a:p>
                          <a:r>
                            <a:rPr lang="en-US" sz="1200" dirty="0"/>
                            <a:t>…</a:t>
                          </a:r>
                        </a:p>
                      </a:txBody>
                      <a:tcPr/>
                    </a:tc>
                    <a:extLst>
                      <a:ext uri="{0D108BD9-81ED-4DB2-BD59-A6C34878D82A}">
                        <a16:rowId xmlns:a16="http://schemas.microsoft.com/office/drawing/2014/main" val="1903456850"/>
                      </a:ext>
                    </a:extLst>
                  </a:tr>
                  <a:tr h="274320">
                    <a:tc>
                      <a:txBody>
                        <a:bodyPr/>
                        <a:lstStyle/>
                        <a:p>
                          <a:endParaRPr lang="en-US"/>
                        </a:p>
                      </a:txBody>
                      <a:tcPr>
                        <a:blipFill>
                          <a:blip r:embed="rId14"/>
                          <a:stretch>
                            <a:fillRect l="-493" t="-404444" r="-1970" b="-115556"/>
                          </a:stretch>
                        </a:blipFill>
                      </a:tcPr>
                    </a:tc>
                    <a:extLst>
                      <a:ext uri="{0D108BD9-81ED-4DB2-BD59-A6C34878D82A}">
                        <a16:rowId xmlns:a16="http://schemas.microsoft.com/office/drawing/2014/main" val="1215536970"/>
                      </a:ext>
                    </a:extLst>
                  </a:tr>
                  <a:tr h="274320">
                    <a:tc>
                      <a:txBody>
                        <a:bodyPr/>
                        <a:lstStyle/>
                        <a:p>
                          <a:r>
                            <a:rPr lang="en-US" sz="1200" dirty="0"/>
                            <a:t>…</a:t>
                          </a:r>
                        </a:p>
                      </a:txBody>
                      <a:tcPr/>
                    </a:tc>
                    <a:extLst>
                      <a:ext uri="{0D108BD9-81ED-4DB2-BD59-A6C34878D82A}">
                        <a16:rowId xmlns:a16="http://schemas.microsoft.com/office/drawing/2014/main" val="2900435221"/>
                      </a:ext>
                    </a:extLst>
                  </a:tr>
                </a:tbl>
              </a:graphicData>
            </a:graphic>
          </p:graphicFrame>
        </mc:Fallback>
      </mc:AlternateContent>
      <p:sp>
        <p:nvSpPr>
          <p:cNvPr id="29" name="Multiplication Sign 28">
            <a:extLst>
              <a:ext uri="{FF2B5EF4-FFF2-40B4-BE49-F238E27FC236}">
                <a16:creationId xmlns:a16="http://schemas.microsoft.com/office/drawing/2014/main" id="{24022212-96F1-463F-85A7-E3F7FF175412}"/>
              </a:ext>
            </a:extLst>
          </p:cNvPr>
          <p:cNvSpPr/>
          <p:nvPr/>
        </p:nvSpPr>
        <p:spPr>
          <a:xfrm>
            <a:off x="7134825" y="6191953"/>
            <a:ext cx="272829" cy="255277"/>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931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228600"/>
            <a:ext cx="8534400" cy="19050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4000" b="1" dirty="0"/>
              <a:t>Claim</a:t>
            </a:r>
            <a:endParaRPr lang="en-US" sz="3200" b="1" dirty="0"/>
          </a:p>
          <a:p>
            <a:pPr algn="ctr"/>
            <a:r>
              <a:rPr lang="en-US" sz="3200" dirty="0"/>
              <a:t>GS – with the jockey proposing – results in a jockey-optimal matching</a:t>
            </a:r>
          </a:p>
        </p:txBody>
      </p:sp>
      <mc:AlternateContent xmlns:mc="http://schemas.openxmlformats.org/markup-compatibility/2006">
        <mc:Choice xmlns:a14="http://schemas.microsoft.com/office/drawing/2010/main" Requires="a14">
          <p:sp>
            <p:nvSpPr>
              <p:cNvPr id="5" name="Rounded Rectangle 4"/>
              <p:cNvSpPr/>
              <p:nvPr/>
            </p:nvSpPr>
            <p:spPr>
              <a:xfrm>
                <a:off x="304800" y="2286000"/>
                <a:ext cx="4660605" cy="4343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200" b="1" dirty="0"/>
                  <a:t>Proof by contradiction (2):</a:t>
                </a:r>
                <a:endParaRPr lang="en-US" sz="2200" i="1" dirty="0"/>
              </a:p>
              <a:p>
                <a:pPr marL="457200" indent="-457200">
                  <a:buFont typeface="Arial"/>
                  <a:buChar char="•"/>
                </a:pPr>
                <a:r>
                  <a:rPr lang="en-US" sz="2200" dirty="0"/>
                  <a:t>Let </a:t>
                </a:r>
                <a14:m>
                  <m:oMath xmlns:m="http://schemas.openxmlformats.org/officeDocument/2006/math">
                    <m:r>
                      <a:rPr lang="en-US" sz="2200" b="1" i="1">
                        <a:latin typeface="Cambria Math" panose="02040503050406030204" pitchFamily="18" charset="0"/>
                      </a:rPr>
                      <m:t>𝒉</m:t>
                    </m:r>
                    <m:r>
                      <a:rPr lang="en-US" sz="2200" b="1" i="1" smtClean="0">
                        <a:latin typeface="Cambria Math" panose="02040503050406030204" pitchFamily="18" charset="0"/>
                      </a:rPr>
                      <m:t>′</m:t>
                    </m:r>
                  </m:oMath>
                </a14:m>
                <a:r>
                  <a:rPr lang="en-US" sz="2200" dirty="0"/>
                  <a:t> be match of </a:t>
                </a:r>
                <a14:m>
                  <m:oMath xmlns:m="http://schemas.openxmlformats.org/officeDocument/2006/math">
                    <m:r>
                      <a:rPr lang="en-US" sz="2200" i="1">
                        <a:latin typeface="Cambria Math" panose="02040503050406030204" pitchFamily="18" charset="0"/>
                      </a:rPr>
                      <m:t>𝒋</m:t>
                    </m:r>
                    <m:r>
                      <a:rPr lang="en-US" sz="2200" b="0" i="1" smtClean="0">
                        <a:latin typeface="Cambria Math" panose="02040503050406030204" pitchFamily="18" charset="0"/>
                      </a:rPr>
                      <m:t>′</m:t>
                    </m:r>
                  </m:oMath>
                </a14:m>
                <a:r>
                  <a:rPr lang="en-US" sz="2200" dirty="0"/>
                  <a:t> in </a:t>
                </a:r>
                <a14:m>
                  <m:oMath xmlns:m="http://schemas.openxmlformats.org/officeDocument/2006/math">
                    <m:r>
                      <a:rPr lang="en-US" sz="2200" i="1">
                        <a:latin typeface="Cambria Math" panose="02040503050406030204" pitchFamily="18" charset="0"/>
                      </a:rPr>
                      <m:t>𝑆</m:t>
                    </m:r>
                    <m:r>
                      <a:rPr lang="en-US" sz="2200" b="0" i="1" smtClean="0">
                        <a:latin typeface="Cambria Math" panose="02040503050406030204" pitchFamily="18" charset="0"/>
                      </a:rPr>
                      <m:t>′</m:t>
                    </m:r>
                  </m:oMath>
                </a14:m>
                <a:endParaRPr lang="en-US" sz="2200" i="1" dirty="0"/>
              </a:p>
              <a:p>
                <a:pPr marL="457200" indent="-457200">
                  <a:buFont typeface="Arial"/>
                  <a:buChar char="•"/>
                </a:pPr>
                <a14:m>
                  <m:oMath xmlns:m="http://schemas.openxmlformats.org/officeDocument/2006/math">
                    <m:r>
                      <a:rPr lang="en-US" sz="2200" i="1">
                        <a:latin typeface="Cambria Math" panose="02040503050406030204" pitchFamily="18" charset="0"/>
                      </a:rPr>
                      <m:t>𝒋</m:t>
                    </m:r>
                    <m:r>
                      <a:rPr lang="en-US" sz="2200" b="0" i="1" smtClean="0">
                        <a:latin typeface="Cambria Math" panose="02040503050406030204" pitchFamily="18" charset="0"/>
                      </a:rPr>
                      <m:t>′</m:t>
                    </m:r>
                  </m:oMath>
                </a14:m>
                <a:r>
                  <a:rPr lang="en-US" sz="2200" dirty="0"/>
                  <a:t> was not rejected by valid partner in </a:t>
                </a:r>
                <a14:m>
                  <m:oMath xmlns:m="http://schemas.openxmlformats.org/officeDocument/2006/math">
                    <m:r>
                      <a:rPr lang="en-US" sz="2200" i="1">
                        <a:latin typeface="Cambria Math" panose="02040503050406030204" pitchFamily="18" charset="0"/>
                      </a:rPr>
                      <m:t>𝑆</m:t>
                    </m:r>
                  </m:oMath>
                </a14:m>
                <a:r>
                  <a:rPr lang="en-US" sz="2200" dirty="0"/>
                  <a:t> before </a:t>
                </a:r>
                <a14:m>
                  <m:oMath xmlns:m="http://schemas.openxmlformats.org/officeDocument/2006/math">
                    <m:r>
                      <a:rPr lang="en-US" sz="2200" i="1">
                        <a:latin typeface="Cambria Math" panose="02040503050406030204" pitchFamily="18" charset="0"/>
                      </a:rPr>
                      <m:t>𝒋</m:t>
                    </m:r>
                  </m:oMath>
                </a14:m>
                <a:r>
                  <a:rPr lang="en-US" sz="2200" dirty="0"/>
                  <a:t> was rejected by </a:t>
                </a:r>
                <a14:m>
                  <m:oMath xmlns:m="http://schemas.openxmlformats.org/officeDocument/2006/math">
                    <m:r>
                      <a:rPr lang="en-US" sz="2200" b="1" i="1">
                        <a:latin typeface="Cambria Math" panose="02040503050406030204" pitchFamily="18" charset="0"/>
                      </a:rPr>
                      <m:t>𝒉</m:t>
                    </m:r>
                  </m:oMath>
                </a14:m>
                <a:r>
                  <a:rPr lang="en-US" sz="2200" dirty="0"/>
                  <a:t> (by </a:t>
                </a:r>
                <a:r>
                  <a:rPr lang="en-US" sz="2200" dirty="0" err="1"/>
                  <a:t>assump</a:t>
                </a:r>
                <a:r>
                  <a:rPr lang="en-US" sz="2200" dirty="0"/>
                  <a:t>.)</a:t>
                </a:r>
              </a:p>
              <a:p>
                <a:r>
                  <a:rPr lang="en-US" sz="2200" i="1" dirty="0"/>
                  <a:t>	</a:t>
                </a:r>
                <a:r>
                  <a:rPr lang="en-US" sz="2200" dirty="0">
                    <a:sym typeface="Wingdings"/>
                  </a:rPr>
                  <a:t> </a:t>
                </a:r>
                <a14:m>
                  <m:oMath xmlns:m="http://schemas.openxmlformats.org/officeDocument/2006/math">
                    <m:sSup>
                      <m:sSupPr>
                        <m:ctrlPr>
                          <a:rPr lang="en-US" sz="2200" b="0" i="1" smtClean="0">
                            <a:latin typeface="Cambria Math" panose="02040503050406030204" pitchFamily="18" charset="0"/>
                          </a:rPr>
                        </m:ctrlPr>
                      </m:sSupPr>
                      <m:e>
                        <m:r>
                          <a:rPr lang="en-US" sz="2200" i="1">
                            <a:latin typeface="Cambria Math" panose="02040503050406030204" pitchFamily="18" charset="0"/>
                          </a:rPr>
                          <m:t>𝒋</m:t>
                        </m:r>
                      </m:e>
                      <m:sup>
                        <m:r>
                          <a:rPr lang="en-US" sz="2200" b="0" i="1" smtClean="0">
                            <a:latin typeface="Cambria Math" panose="02040503050406030204" pitchFamily="18" charset="0"/>
                          </a:rPr>
                          <m:t>′</m:t>
                        </m:r>
                      </m:sup>
                    </m:sSup>
                  </m:oMath>
                </a14:m>
                <a:r>
                  <a:rPr lang="en-US" sz="2200" i="1" dirty="0">
                    <a:sym typeface="Wingdings"/>
                  </a:rPr>
                  <a:t> prefers </a:t>
                </a:r>
                <a14:m>
                  <m:oMath xmlns:m="http://schemas.openxmlformats.org/officeDocument/2006/math">
                    <m:r>
                      <a:rPr lang="en-US" sz="2200" b="1" i="1">
                        <a:latin typeface="Cambria Math" panose="02040503050406030204" pitchFamily="18" charset="0"/>
                      </a:rPr>
                      <m:t>𝒉</m:t>
                    </m:r>
                  </m:oMath>
                </a14:m>
                <a:r>
                  <a:rPr lang="en-US" sz="2200" i="1" dirty="0">
                    <a:sym typeface="Wingdings"/>
                  </a:rPr>
                  <a:t> to </a:t>
                </a:r>
                <a14:m>
                  <m:oMath xmlns:m="http://schemas.openxmlformats.org/officeDocument/2006/math">
                    <m:r>
                      <a:rPr lang="en-US" sz="2200" b="1" i="1">
                        <a:latin typeface="Cambria Math" panose="02040503050406030204" pitchFamily="18" charset="0"/>
                      </a:rPr>
                      <m:t>𝒉</m:t>
                    </m:r>
                    <m:r>
                      <a:rPr lang="en-US" sz="2200" b="1" i="1" smtClean="0">
                        <a:latin typeface="Cambria Math" panose="02040503050406030204" pitchFamily="18" charset="0"/>
                      </a:rPr>
                      <m:t>′</m:t>
                    </m:r>
                  </m:oMath>
                </a14:m>
                <a:endParaRPr lang="en-US" sz="2200" i="1" dirty="0">
                  <a:sym typeface="Wingdings"/>
                </a:endParaRPr>
              </a:p>
              <a:p>
                <a:pPr marL="457200" indent="-457200">
                  <a:buFont typeface="Arial"/>
                  <a:buChar char="•"/>
                </a:pPr>
                <a:r>
                  <a:rPr lang="en-US" sz="2200" dirty="0">
                    <a:solidFill>
                      <a:srgbClr val="FFFFFF"/>
                    </a:solidFill>
                  </a:rPr>
                  <a:t>Know </a:t>
                </a:r>
                <a14:m>
                  <m:oMath xmlns:m="http://schemas.openxmlformats.org/officeDocument/2006/math">
                    <m:r>
                      <a:rPr lang="en-US" sz="2200" b="1" i="1">
                        <a:solidFill>
                          <a:srgbClr val="FFFFFF"/>
                        </a:solidFill>
                        <a:latin typeface="Cambria Math" panose="02040503050406030204" pitchFamily="18" charset="0"/>
                      </a:rPr>
                      <m:t>𝒉</m:t>
                    </m:r>
                  </m:oMath>
                </a14:m>
                <a:r>
                  <a:rPr lang="en-US" sz="2200" i="1" dirty="0">
                    <a:solidFill>
                      <a:srgbClr val="FFFFFF"/>
                    </a:solidFill>
                  </a:rPr>
                  <a:t> </a:t>
                </a:r>
                <a:r>
                  <a:rPr lang="en-US" sz="2200" dirty="0">
                    <a:solidFill>
                      <a:srgbClr val="FFFFFF"/>
                    </a:solidFill>
                  </a:rPr>
                  <a:t>prefers</a:t>
                </a:r>
                <a:r>
                  <a:rPr lang="en-US" sz="2200" i="1" dirty="0">
                    <a:solidFill>
                      <a:srgbClr val="FFFFFF"/>
                    </a:solidFill>
                  </a:rPr>
                  <a:t> </a:t>
                </a:r>
                <a14:m>
                  <m:oMath xmlns:m="http://schemas.openxmlformats.org/officeDocument/2006/math">
                    <m:sSup>
                      <m:sSupPr>
                        <m:ctrlPr>
                          <a:rPr lang="en-US" sz="2200" b="0" i="1" smtClean="0">
                            <a:solidFill>
                              <a:srgbClr val="FFFFFF"/>
                            </a:solidFill>
                            <a:latin typeface="Cambria Math" panose="02040503050406030204" pitchFamily="18" charset="0"/>
                          </a:rPr>
                        </m:ctrlPr>
                      </m:sSupPr>
                      <m:e>
                        <m:r>
                          <a:rPr lang="en-US" sz="2200" i="1">
                            <a:solidFill>
                              <a:srgbClr val="FFFFFF"/>
                            </a:solidFill>
                            <a:latin typeface="Cambria Math" panose="02040503050406030204" pitchFamily="18" charset="0"/>
                          </a:rPr>
                          <m:t>𝒋</m:t>
                        </m:r>
                      </m:e>
                      <m:sup>
                        <m:r>
                          <a:rPr lang="en-US" sz="2200" b="0" i="1" smtClean="0">
                            <a:solidFill>
                              <a:srgbClr val="FFFFFF"/>
                            </a:solidFill>
                            <a:latin typeface="Cambria Math" panose="02040503050406030204" pitchFamily="18" charset="0"/>
                          </a:rPr>
                          <m:t>′</m:t>
                        </m:r>
                      </m:sup>
                    </m:sSup>
                  </m:oMath>
                </a14:m>
                <a:r>
                  <a:rPr lang="en-US" sz="2200" dirty="0">
                    <a:solidFill>
                      <a:srgbClr val="FFFFFF"/>
                    </a:solidFill>
                  </a:rPr>
                  <a:t> over </a:t>
                </a:r>
                <a14:m>
                  <m:oMath xmlns:m="http://schemas.openxmlformats.org/officeDocument/2006/math">
                    <m:r>
                      <a:rPr lang="en-US" sz="2200" i="1">
                        <a:solidFill>
                          <a:srgbClr val="FFFFFF"/>
                        </a:solidFill>
                        <a:latin typeface="Cambria Math" panose="02040503050406030204" pitchFamily="18" charset="0"/>
                      </a:rPr>
                      <m:t>𝒋</m:t>
                    </m:r>
                  </m:oMath>
                </a14:m>
                <a:r>
                  <a:rPr lang="en-US" sz="2200" dirty="0">
                    <a:solidFill>
                      <a:srgbClr val="FFFFFF"/>
                    </a:solidFill>
                  </a:rPr>
                  <a:t>, their jockey in </a:t>
                </a:r>
                <a14:m>
                  <m:oMath xmlns:m="http://schemas.openxmlformats.org/officeDocument/2006/math">
                    <m:r>
                      <a:rPr lang="en-US" sz="2200" i="1">
                        <a:solidFill>
                          <a:srgbClr val="FFFFFF"/>
                        </a:solidFill>
                        <a:latin typeface="Cambria Math" panose="02040503050406030204" pitchFamily="18" charset="0"/>
                      </a:rPr>
                      <m:t>𝑆</m:t>
                    </m:r>
                    <m:r>
                      <a:rPr lang="en-US" sz="2200" b="0" i="1" smtClean="0">
                        <a:solidFill>
                          <a:srgbClr val="FFFFFF"/>
                        </a:solidFill>
                        <a:latin typeface="Cambria Math" panose="02040503050406030204" pitchFamily="18" charset="0"/>
                      </a:rPr>
                      <m:t>′</m:t>
                    </m:r>
                  </m:oMath>
                </a14:m>
                <a:endParaRPr lang="en-US" sz="2200" dirty="0">
                  <a:solidFill>
                    <a:srgbClr val="FFFFFF"/>
                  </a:solidFill>
                </a:endParaRPr>
              </a:p>
              <a:p>
                <a:r>
                  <a:rPr lang="en-US" sz="2200" i="1" dirty="0">
                    <a:solidFill>
                      <a:srgbClr val="FFFFFF"/>
                    </a:solidFill>
                  </a:rPr>
                  <a:t>	</a:t>
                </a:r>
                <a:r>
                  <a:rPr lang="en-US" sz="2200" dirty="0">
                    <a:solidFill>
                      <a:srgbClr val="FFFFFF"/>
                    </a:solidFill>
                    <a:sym typeface="Wingdings"/>
                  </a:rPr>
                  <a:t> </a:t>
                </a:r>
                <a14:m>
                  <m:oMath xmlns:m="http://schemas.openxmlformats.org/officeDocument/2006/math">
                    <m:r>
                      <a:rPr lang="en-US" sz="2200" i="1">
                        <a:solidFill>
                          <a:srgbClr val="FFFFFF"/>
                        </a:solidFill>
                        <a:latin typeface="Cambria Math" panose="02040503050406030204" pitchFamily="18" charset="0"/>
                      </a:rPr>
                      <m:t>𝒋</m:t>
                    </m:r>
                    <m:r>
                      <a:rPr lang="en-US" sz="2200" b="0" i="1" smtClean="0">
                        <a:solidFill>
                          <a:srgbClr val="FFFFFF"/>
                        </a:solidFill>
                        <a:latin typeface="Cambria Math" panose="02040503050406030204" pitchFamily="18" charset="0"/>
                      </a:rPr>
                      <m:t>′</m:t>
                    </m:r>
                  </m:oMath>
                </a14:m>
                <a:r>
                  <a:rPr lang="en-US" sz="2200" dirty="0">
                    <a:solidFill>
                      <a:srgbClr val="FFFFFF"/>
                    </a:solidFill>
                    <a:sym typeface="Wingdings"/>
                  </a:rPr>
                  <a:t> and </a:t>
                </a:r>
                <a14:m>
                  <m:oMath xmlns:m="http://schemas.openxmlformats.org/officeDocument/2006/math">
                    <m:r>
                      <a:rPr lang="en-US" sz="2200" b="1" i="1">
                        <a:solidFill>
                          <a:srgbClr val="FFFFFF"/>
                        </a:solidFill>
                        <a:latin typeface="Cambria Math" panose="02040503050406030204" pitchFamily="18" charset="0"/>
                      </a:rPr>
                      <m:t>𝒉</m:t>
                    </m:r>
                  </m:oMath>
                </a14:m>
                <a:r>
                  <a:rPr lang="en-US" sz="2200" dirty="0">
                    <a:solidFill>
                      <a:srgbClr val="FFFFFF"/>
                    </a:solidFill>
                    <a:sym typeface="Wingdings"/>
                  </a:rPr>
                  <a:t> form a blocking pair in </a:t>
                </a:r>
                <a14:m>
                  <m:oMath xmlns:m="http://schemas.openxmlformats.org/officeDocument/2006/math">
                    <m:r>
                      <a:rPr lang="en-US" sz="2200" i="1">
                        <a:solidFill>
                          <a:srgbClr val="FFFFFF"/>
                        </a:solidFill>
                        <a:latin typeface="Cambria Math" panose="02040503050406030204" pitchFamily="18" charset="0"/>
                      </a:rPr>
                      <m:t>𝑆</m:t>
                    </m:r>
                    <m:r>
                      <a:rPr lang="en-US" sz="2200" b="0" i="1" smtClean="0">
                        <a:solidFill>
                          <a:srgbClr val="FFFFFF"/>
                        </a:solidFill>
                        <a:latin typeface="Cambria Math" panose="02040503050406030204" pitchFamily="18" charset="0"/>
                      </a:rPr>
                      <m:t>′</m:t>
                    </m:r>
                  </m:oMath>
                </a14:m>
                <a:r>
                  <a:rPr lang="en-US" sz="2200" dirty="0">
                    <a:solidFill>
                      <a:srgbClr val="FFFFFF"/>
                    </a:solidFill>
                    <a:sym typeface="Wingdings"/>
                  </a:rPr>
                  <a:t> &gt;&lt;</a:t>
                </a:r>
                <a:endParaRPr lang="en-US" sz="2200" i="1" dirty="0">
                  <a:solidFill>
                    <a:srgbClr val="FFFFFF"/>
                  </a:solidFill>
                </a:endParaRPr>
              </a:p>
            </p:txBody>
          </p:sp>
        </mc:Choice>
        <mc:Fallback>
          <p:sp>
            <p:nvSpPr>
              <p:cNvPr id="5" name="Rounded Rectangle 4"/>
              <p:cNvSpPr>
                <a:spLocks noRot="1" noChangeAspect="1" noMove="1" noResize="1" noEditPoints="1" noAdjustHandles="1" noChangeArrowheads="1" noChangeShapeType="1" noTextEdit="1"/>
              </p:cNvSpPr>
              <p:nvPr/>
            </p:nvSpPr>
            <p:spPr>
              <a:xfrm>
                <a:off x="304800" y="2286000"/>
                <a:ext cx="4660605" cy="4343400"/>
              </a:xfrm>
              <a:prstGeom prst="roundRect">
                <a:avLst/>
              </a:prstGeom>
              <a:blipFill>
                <a:blip r:embed="rId3"/>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BBD62C6-B630-2F4C-A20F-77A03F7FE339}"/>
              </a:ext>
            </a:extLst>
          </p:cNvPr>
          <p:cNvSpPr>
            <a:spLocks noGrp="1"/>
          </p:cNvSpPr>
          <p:nvPr>
            <p:ph type="sldNum" sz="quarter" idx="12"/>
          </p:nvPr>
        </p:nvSpPr>
        <p:spPr/>
        <p:txBody>
          <a:bodyPr/>
          <a:lstStyle/>
          <a:p>
            <a:fld id="{A2EF37A0-74FC-AB4F-AE4C-D9BFC6719E9F}" type="slidenum">
              <a:rPr lang="en-US" smtClean="0"/>
              <a:t>35</a:t>
            </a:fld>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E369007-E3D5-4F1D-9DDA-117CB0B24745}"/>
                  </a:ext>
                </a:extLst>
              </p:cNvPr>
              <p:cNvSpPr txBox="1"/>
              <p:nvPr/>
            </p:nvSpPr>
            <p:spPr>
              <a:xfrm>
                <a:off x="5388049" y="3815706"/>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𝒋</m:t>
                      </m:r>
                    </m:oMath>
                  </m:oMathPara>
                </a14:m>
                <a:endParaRPr lang="en-US" dirty="0"/>
              </a:p>
            </p:txBody>
          </p:sp>
        </mc:Choice>
        <mc:Fallback xmlns="">
          <p:sp>
            <p:nvSpPr>
              <p:cNvPr id="17" name="TextBox 16">
                <a:extLst>
                  <a:ext uri="{FF2B5EF4-FFF2-40B4-BE49-F238E27FC236}">
                    <a16:creationId xmlns:a16="http://schemas.microsoft.com/office/drawing/2014/main" id="{7E369007-E3D5-4F1D-9DDA-117CB0B24745}"/>
                  </a:ext>
                </a:extLst>
              </p:cNvPr>
              <p:cNvSpPr txBox="1">
                <a:spLocks noRot="1" noChangeAspect="1" noMove="1" noResize="1" noEditPoints="1" noAdjustHandles="1" noChangeArrowheads="1" noChangeShapeType="1" noTextEdit="1"/>
              </p:cNvSpPr>
              <p:nvPr/>
            </p:nvSpPr>
            <p:spPr>
              <a:xfrm>
                <a:off x="5388049" y="3815706"/>
                <a:ext cx="465174" cy="369332"/>
              </a:xfrm>
              <a:prstGeom prst="rect">
                <a:avLst/>
              </a:prstGeom>
              <a:blipFill>
                <a:blip r:embed="rId4"/>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EFC180-5CDF-4130-8C9F-253BB11B19FD}"/>
                  </a:ext>
                </a:extLst>
              </p:cNvPr>
              <p:cNvSpPr txBox="1"/>
              <p:nvPr/>
            </p:nvSpPr>
            <p:spPr>
              <a:xfrm>
                <a:off x="7658987" y="3815706"/>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𝒉</m:t>
                      </m:r>
                    </m:oMath>
                  </m:oMathPara>
                </a14:m>
                <a:endParaRPr lang="en-US" dirty="0"/>
              </a:p>
            </p:txBody>
          </p:sp>
        </mc:Choice>
        <mc:Fallback xmlns="">
          <p:sp>
            <p:nvSpPr>
              <p:cNvPr id="18" name="TextBox 17">
                <a:extLst>
                  <a:ext uri="{FF2B5EF4-FFF2-40B4-BE49-F238E27FC236}">
                    <a16:creationId xmlns:a16="http://schemas.microsoft.com/office/drawing/2014/main" id="{0DEFC180-5CDF-4130-8C9F-253BB11B19FD}"/>
                  </a:ext>
                </a:extLst>
              </p:cNvPr>
              <p:cNvSpPr txBox="1">
                <a:spLocks noRot="1" noChangeAspect="1" noMove="1" noResize="1" noEditPoints="1" noAdjustHandles="1" noChangeArrowheads="1" noChangeShapeType="1" noTextEdit="1"/>
              </p:cNvSpPr>
              <p:nvPr/>
            </p:nvSpPr>
            <p:spPr>
              <a:xfrm>
                <a:off x="7658987" y="3815706"/>
                <a:ext cx="46517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2516D89-599B-4498-B93D-43E3F4D24F72}"/>
                  </a:ext>
                </a:extLst>
              </p:cNvPr>
              <p:cNvSpPr txBox="1"/>
              <p:nvPr/>
            </p:nvSpPr>
            <p:spPr>
              <a:xfrm>
                <a:off x="5423494" y="2291656"/>
                <a:ext cx="3018757" cy="1477328"/>
              </a:xfrm>
              <a:prstGeom prst="rect">
                <a:avLst/>
              </a:prstGeom>
              <a:noFill/>
            </p:spPr>
            <p:txBody>
              <a:bodyPr wrap="square">
                <a:spAutoFit/>
              </a:bodyPr>
              <a:lstStyle/>
              <a:p>
                <a14:m>
                  <m:oMath xmlns:m="http://schemas.openxmlformats.org/officeDocument/2006/math">
                    <m:r>
                      <a:rPr lang="en-US" b="1" i="1" smtClean="0">
                        <a:latin typeface="Cambria Math" panose="02040503050406030204" pitchFamily="18" charset="0"/>
                      </a:rPr>
                      <m:t>𝒋</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not matched in </a:t>
                </a:r>
                <a14:m>
                  <m:oMath xmlns:m="http://schemas.openxmlformats.org/officeDocument/2006/math">
                    <m:r>
                      <a:rPr lang="en-US" i="1">
                        <a:latin typeface="Cambria Math" panose="02040503050406030204" pitchFamily="18" charset="0"/>
                      </a:rPr>
                      <m:t>𝑆</m:t>
                    </m:r>
                  </m:oMath>
                </a14:m>
                <a:r>
                  <a:rPr lang="en-US" dirty="0"/>
                  <a:t>, they are valid partners</a:t>
                </a:r>
              </a:p>
              <a:p>
                <a:r>
                  <a:rPr lang="en-US" dirty="0"/>
                  <a:t> </a:t>
                </a:r>
                <a14:m>
                  <m:oMath xmlns:m="http://schemas.openxmlformats.org/officeDocument/2006/math">
                    <m:r>
                      <a:rPr lang="en-US" b="1" i="1">
                        <a:latin typeface="Cambria Math" panose="02040503050406030204" pitchFamily="18" charset="0"/>
                      </a:rPr>
                      <m:t>𝒋</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matched in </a:t>
                </a:r>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oMath>
                </a14:m>
                <a:endParaRPr lang="en-US" dirty="0"/>
              </a:p>
              <a:p>
                <a:r>
                  <a:rPr lang="en-US" dirty="0"/>
                  <a:t> </a:t>
                </a:r>
                <a14:m>
                  <m:oMath xmlns:m="http://schemas.openxmlformats.org/officeDocument/2006/math">
                    <m:r>
                      <a:rPr lang="en-US" b="1" i="1">
                        <a:latin typeface="Cambria Math" panose="02040503050406030204" pitchFamily="18" charset="0"/>
                      </a:rPr>
                      <m:t>𝒋</m:t>
                    </m:r>
                    <m:r>
                      <a:rPr lang="en-US" b="1" i="1">
                        <a:latin typeface="Cambria Math" panose="02040503050406030204" pitchFamily="18" charset="0"/>
                      </a:rPr>
                      <m:t>′</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matched in </a:t>
                </a:r>
                <a14:m>
                  <m:oMath xmlns:m="http://schemas.openxmlformats.org/officeDocument/2006/math">
                    <m:r>
                      <a:rPr lang="en-US" i="1">
                        <a:latin typeface="Cambria Math" panose="02040503050406030204" pitchFamily="18" charset="0"/>
                      </a:rPr>
                      <m:t>𝑆</m:t>
                    </m:r>
                  </m:oMath>
                </a14:m>
                <a:endParaRPr lang="en-US" dirty="0"/>
              </a:p>
              <a:p>
                <a:r>
                  <a:rPr lang="en-US" dirty="0"/>
                  <a:t> </a:t>
                </a:r>
                <a14:m>
                  <m:oMath xmlns:m="http://schemas.openxmlformats.org/officeDocument/2006/math">
                    <m:r>
                      <a:rPr lang="en-US" b="1" i="1">
                        <a:latin typeface="Cambria Math" panose="02040503050406030204" pitchFamily="18" charset="0"/>
                      </a:rPr>
                      <m:t>𝒋</m:t>
                    </m:r>
                    <m:r>
                      <a:rPr lang="en-US" b="1" i="1" smtClean="0">
                        <a:latin typeface="Cambria Math" panose="02040503050406030204" pitchFamily="18" charset="0"/>
                      </a:rPr>
                      <m:t>′</m:t>
                    </m:r>
                  </m:oMath>
                </a14:m>
                <a:r>
                  <a:rPr lang="en-US" dirty="0"/>
                  <a:t> and </a:t>
                </a:r>
                <a14:m>
                  <m:oMath xmlns:m="http://schemas.openxmlformats.org/officeDocument/2006/math">
                    <m:r>
                      <a:rPr lang="en-US" b="1" i="1">
                        <a:latin typeface="Cambria Math" panose="02040503050406030204" pitchFamily="18" charset="0"/>
                      </a:rPr>
                      <m:t>𝒉</m:t>
                    </m:r>
                    <m:r>
                      <a:rPr lang="en-US" b="1" i="1" smtClean="0">
                        <a:latin typeface="Cambria Math" panose="02040503050406030204" pitchFamily="18" charset="0"/>
                      </a:rPr>
                      <m:t>′</m:t>
                    </m:r>
                  </m:oMath>
                </a14:m>
                <a:r>
                  <a:rPr lang="en-US" dirty="0"/>
                  <a:t> are matched in </a:t>
                </a:r>
                <a14:m>
                  <m:oMath xmlns:m="http://schemas.openxmlformats.org/officeDocument/2006/math">
                    <m:r>
                      <a:rPr lang="en-US" i="1">
                        <a:latin typeface="Cambria Math" panose="02040503050406030204" pitchFamily="18" charset="0"/>
                      </a:rPr>
                      <m:t>𝑆</m:t>
                    </m:r>
                    <m:r>
                      <a:rPr lang="en-US" b="0" i="1" smtClean="0">
                        <a:latin typeface="Cambria Math" panose="02040503050406030204" pitchFamily="18" charset="0"/>
                      </a:rPr>
                      <m:t>′</m:t>
                    </m:r>
                  </m:oMath>
                </a14:m>
                <a:endParaRPr lang="en-US" dirty="0"/>
              </a:p>
            </p:txBody>
          </p:sp>
        </mc:Choice>
        <mc:Fallback xmlns="">
          <p:sp>
            <p:nvSpPr>
              <p:cNvPr id="19" name="TextBox 18">
                <a:extLst>
                  <a:ext uri="{FF2B5EF4-FFF2-40B4-BE49-F238E27FC236}">
                    <a16:creationId xmlns:a16="http://schemas.microsoft.com/office/drawing/2014/main" id="{F2516D89-599B-4498-B93D-43E3F4D24F72}"/>
                  </a:ext>
                </a:extLst>
              </p:cNvPr>
              <p:cNvSpPr txBox="1">
                <a:spLocks noRot="1" noChangeAspect="1" noMove="1" noResize="1" noEditPoints="1" noAdjustHandles="1" noChangeArrowheads="1" noChangeShapeType="1" noTextEdit="1"/>
              </p:cNvSpPr>
              <p:nvPr/>
            </p:nvSpPr>
            <p:spPr>
              <a:xfrm>
                <a:off x="5423494" y="2291656"/>
                <a:ext cx="3018757" cy="1477328"/>
              </a:xfrm>
              <a:prstGeom prst="rect">
                <a:avLst/>
              </a:prstGeom>
              <a:blipFill>
                <a:blip r:embed="rId6"/>
                <a:stretch>
                  <a:fillRect l="-606" t="-2479" b="-57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05B57D0-37D9-451A-AC64-AB648043B1C5}"/>
                  </a:ext>
                </a:extLst>
              </p:cNvPr>
              <p:cNvSpPr txBox="1"/>
              <p:nvPr/>
            </p:nvSpPr>
            <p:spPr>
              <a:xfrm>
                <a:off x="5388049" y="4245877"/>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𝒋</m:t>
                      </m:r>
                      <m:r>
                        <a:rPr lang="en-US" sz="1800" b="1"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C05B57D0-37D9-451A-AC64-AB648043B1C5}"/>
                  </a:ext>
                </a:extLst>
              </p:cNvPr>
              <p:cNvSpPr txBox="1">
                <a:spLocks noRot="1" noChangeAspect="1" noMove="1" noResize="1" noEditPoints="1" noAdjustHandles="1" noChangeArrowheads="1" noChangeShapeType="1" noTextEdit="1"/>
              </p:cNvSpPr>
              <p:nvPr/>
            </p:nvSpPr>
            <p:spPr>
              <a:xfrm>
                <a:off x="5388049" y="4245877"/>
                <a:ext cx="465174" cy="369332"/>
              </a:xfrm>
              <a:prstGeom prst="rect">
                <a:avLst/>
              </a:prstGeom>
              <a:blipFill>
                <a:blip r:embed="rId7"/>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1950DF2-F9BB-436E-A069-5FA9D6DABDB9}"/>
                  </a:ext>
                </a:extLst>
              </p:cNvPr>
              <p:cNvSpPr txBox="1"/>
              <p:nvPr/>
            </p:nvSpPr>
            <p:spPr>
              <a:xfrm>
                <a:off x="7658987" y="4245877"/>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r>
                        <a:rPr lang="en-US" b="1" i="1" smtClean="0">
                          <a:latin typeface="Cambria Math" panose="02040503050406030204" pitchFamily="18" charset="0"/>
                        </a:rPr>
                        <m:t>′</m:t>
                      </m:r>
                    </m:oMath>
                  </m:oMathPara>
                </a14:m>
                <a:endParaRPr lang="en-US" dirty="0"/>
              </a:p>
            </p:txBody>
          </p:sp>
        </mc:Choice>
        <mc:Fallback xmlns="">
          <p:sp>
            <p:nvSpPr>
              <p:cNvPr id="21" name="TextBox 20">
                <a:extLst>
                  <a:ext uri="{FF2B5EF4-FFF2-40B4-BE49-F238E27FC236}">
                    <a16:creationId xmlns:a16="http://schemas.microsoft.com/office/drawing/2014/main" id="{D1950DF2-F9BB-436E-A069-5FA9D6DABDB9}"/>
                  </a:ext>
                </a:extLst>
              </p:cNvPr>
              <p:cNvSpPr txBox="1">
                <a:spLocks noRot="1" noChangeAspect="1" noMove="1" noResize="1" noEditPoints="1" noAdjustHandles="1" noChangeArrowheads="1" noChangeShapeType="1" noTextEdit="1"/>
              </p:cNvSpPr>
              <p:nvPr/>
            </p:nvSpPr>
            <p:spPr>
              <a:xfrm>
                <a:off x="7658987" y="4245877"/>
                <a:ext cx="46517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5A91063-C253-4A79-B85B-6FF952FA084F}"/>
                  </a:ext>
                </a:extLst>
              </p:cNvPr>
              <p:cNvSpPr txBox="1"/>
              <p:nvPr/>
            </p:nvSpPr>
            <p:spPr>
              <a:xfrm>
                <a:off x="5423494" y="4551686"/>
                <a:ext cx="3279181" cy="646331"/>
              </a:xfrm>
              <a:prstGeom prst="rect">
                <a:avLst/>
              </a:prstGeom>
              <a:noFill/>
            </p:spPr>
            <p:txBody>
              <a:bodyPr wrap="square">
                <a:spAutoFit/>
              </a:bodyPr>
              <a:lstStyle/>
              <a:p>
                <a14:m>
                  <m:oMath xmlns:m="http://schemas.openxmlformats.org/officeDocument/2006/math">
                    <m:r>
                      <a:rPr lang="en-US" i="1" smtClean="0">
                        <a:latin typeface="Cambria Math" panose="02040503050406030204" pitchFamily="18" charset="0"/>
                      </a:rPr>
                      <m:t>𝑆</m:t>
                    </m:r>
                  </m:oMath>
                </a14:m>
                <a:r>
                  <a:rPr lang="en-US" dirty="0"/>
                  <a:t> is stable</a:t>
                </a:r>
              </a:p>
              <a:p>
                <a14:m>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oMath>
                </a14:m>
                <a:r>
                  <a:rPr lang="en-US" dirty="0"/>
                  <a:t> is stable</a:t>
                </a:r>
              </a:p>
            </p:txBody>
          </p:sp>
        </mc:Choice>
        <mc:Fallback xmlns="">
          <p:sp>
            <p:nvSpPr>
              <p:cNvPr id="22" name="TextBox 21">
                <a:extLst>
                  <a:ext uri="{FF2B5EF4-FFF2-40B4-BE49-F238E27FC236}">
                    <a16:creationId xmlns:a16="http://schemas.microsoft.com/office/drawing/2014/main" id="{D5A91063-C253-4A79-B85B-6FF952FA084F}"/>
                  </a:ext>
                </a:extLst>
              </p:cNvPr>
              <p:cNvSpPr txBox="1">
                <a:spLocks noRot="1" noChangeAspect="1" noMove="1" noResize="1" noEditPoints="1" noAdjustHandles="1" noChangeArrowheads="1" noChangeShapeType="1" noTextEdit="1"/>
              </p:cNvSpPr>
              <p:nvPr/>
            </p:nvSpPr>
            <p:spPr>
              <a:xfrm>
                <a:off x="5423494" y="4551686"/>
                <a:ext cx="3279181" cy="646331"/>
              </a:xfrm>
              <a:prstGeom prst="rect">
                <a:avLst/>
              </a:prstGeom>
              <a:blipFill>
                <a:blip r:embed="rId9"/>
                <a:stretch>
                  <a:fillRect t="-5660" b="-14151"/>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0C6C05D9-28F5-4B5D-9BA4-0512D4C7AD25}"/>
              </a:ext>
            </a:extLst>
          </p:cNvPr>
          <p:cNvCxnSpPr>
            <a:cxnSpLocks/>
            <a:stCxn id="20" idx="3"/>
            <a:endCxn id="18" idx="1"/>
          </p:cNvCxnSpPr>
          <p:nvPr/>
        </p:nvCxnSpPr>
        <p:spPr>
          <a:xfrm flipV="1">
            <a:off x="5853223" y="4000372"/>
            <a:ext cx="1805764" cy="430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E7F4DF3-B7F5-401C-AB3A-A13FD4CEEFFC}"/>
              </a:ext>
            </a:extLst>
          </p:cNvPr>
          <p:cNvCxnSpPr>
            <a:cxnSpLocks/>
          </p:cNvCxnSpPr>
          <p:nvPr/>
        </p:nvCxnSpPr>
        <p:spPr>
          <a:xfrm>
            <a:off x="5853223" y="3986713"/>
            <a:ext cx="1805764" cy="13659"/>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C45E7E-0B1B-40D7-A53A-1292184EC5E0}"/>
                  </a:ext>
                </a:extLst>
              </p:cNvPr>
              <p:cNvSpPr txBox="1"/>
              <p:nvPr/>
            </p:nvSpPr>
            <p:spPr>
              <a:xfrm>
                <a:off x="6969167" y="4015845"/>
                <a:ext cx="3907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oMath>
                  </m:oMathPara>
                </a14:m>
                <a:endParaRPr lang="en-US" sz="1800" i="1" dirty="0"/>
              </a:p>
            </p:txBody>
          </p:sp>
        </mc:Choice>
        <mc:Fallback xmlns="">
          <p:sp>
            <p:nvSpPr>
              <p:cNvPr id="28" name="TextBox 27">
                <a:extLst>
                  <a:ext uri="{FF2B5EF4-FFF2-40B4-BE49-F238E27FC236}">
                    <a16:creationId xmlns:a16="http://schemas.microsoft.com/office/drawing/2014/main" id="{7BC45E7E-0B1B-40D7-A53A-1292184EC5E0}"/>
                  </a:ext>
                </a:extLst>
              </p:cNvPr>
              <p:cNvSpPr txBox="1">
                <a:spLocks noRot="1" noChangeAspect="1" noMove="1" noResize="1" noEditPoints="1" noAdjustHandles="1" noChangeArrowheads="1" noChangeShapeType="1" noTextEdit="1"/>
              </p:cNvSpPr>
              <p:nvPr/>
            </p:nvSpPr>
            <p:spPr>
              <a:xfrm>
                <a:off x="6969167" y="4015845"/>
                <a:ext cx="390746"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F96E81AA-6C87-4B4B-B9A4-E14E999FC7FC}"/>
                  </a:ext>
                </a:extLst>
              </p:cNvPr>
              <p:cNvSpPr txBox="1"/>
              <p:nvPr/>
            </p:nvSpPr>
            <p:spPr>
              <a:xfrm>
                <a:off x="6522152" y="3657228"/>
                <a:ext cx="3907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r>
                        <a:rPr lang="en-US" sz="1800" b="0" i="1" smtClean="0">
                          <a:latin typeface="Cambria Math" panose="02040503050406030204" pitchFamily="18" charset="0"/>
                        </a:rPr>
                        <m:t>′</m:t>
                      </m:r>
                    </m:oMath>
                  </m:oMathPara>
                </a14:m>
                <a:endParaRPr lang="en-US" sz="1800" b="0" i="1" dirty="0"/>
              </a:p>
            </p:txBody>
          </p:sp>
        </mc:Choice>
        <mc:Fallback xmlns="">
          <p:sp>
            <p:nvSpPr>
              <p:cNvPr id="30" name="TextBox 29">
                <a:extLst>
                  <a:ext uri="{FF2B5EF4-FFF2-40B4-BE49-F238E27FC236}">
                    <a16:creationId xmlns:a16="http://schemas.microsoft.com/office/drawing/2014/main" id="{F96E81AA-6C87-4B4B-B9A4-E14E999FC7FC}"/>
                  </a:ext>
                </a:extLst>
              </p:cNvPr>
              <p:cNvSpPr txBox="1">
                <a:spLocks noRot="1" noChangeAspect="1" noMove="1" noResize="1" noEditPoints="1" noAdjustHandles="1" noChangeArrowheads="1" noChangeShapeType="1" noTextEdit="1"/>
              </p:cNvSpPr>
              <p:nvPr/>
            </p:nvSpPr>
            <p:spPr>
              <a:xfrm>
                <a:off x="6522152" y="3657228"/>
                <a:ext cx="390746" cy="369332"/>
              </a:xfrm>
              <a:prstGeom prst="rect">
                <a:avLst/>
              </a:prstGeom>
              <a:blipFill>
                <a:blip r:embed="rId11"/>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D98CCA39-EA1E-4AF3-A5E4-B2AA53A140D5}"/>
              </a:ext>
            </a:extLst>
          </p:cNvPr>
          <p:cNvCxnSpPr>
            <a:cxnSpLocks/>
            <a:stCxn id="20" idx="3"/>
            <a:endCxn id="21" idx="1"/>
          </p:cNvCxnSpPr>
          <p:nvPr/>
        </p:nvCxnSpPr>
        <p:spPr>
          <a:xfrm>
            <a:off x="5853223" y="4430543"/>
            <a:ext cx="180576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654B1D9-1210-4448-943A-D1650B0BE467}"/>
                  </a:ext>
                </a:extLst>
              </p:cNvPr>
              <p:cNvSpPr txBox="1"/>
              <p:nvPr/>
            </p:nvSpPr>
            <p:spPr>
              <a:xfrm>
                <a:off x="6494239" y="4380904"/>
                <a:ext cx="3907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r>
                        <a:rPr lang="en-US" sz="1800" b="0" i="1" smtClean="0">
                          <a:latin typeface="Cambria Math" panose="02040503050406030204" pitchFamily="18" charset="0"/>
                        </a:rPr>
                        <m:t>′</m:t>
                      </m:r>
                    </m:oMath>
                  </m:oMathPara>
                </a14:m>
                <a:endParaRPr lang="en-US" sz="1800" i="1" dirty="0"/>
              </a:p>
            </p:txBody>
          </p:sp>
        </mc:Choice>
        <mc:Fallback xmlns="">
          <p:sp>
            <p:nvSpPr>
              <p:cNvPr id="23" name="TextBox 22">
                <a:extLst>
                  <a:ext uri="{FF2B5EF4-FFF2-40B4-BE49-F238E27FC236}">
                    <a16:creationId xmlns:a16="http://schemas.microsoft.com/office/drawing/2014/main" id="{6654B1D9-1210-4448-943A-D1650B0BE467}"/>
                  </a:ext>
                </a:extLst>
              </p:cNvPr>
              <p:cNvSpPr txBox="1">
                <a:spLocks noRot="1" noChangeAspect="1" noMove="1" noResize="1" noEditPoints="1" noAdjustHandles="1" noChangeArrowheads="1" noChangeShapeType="1" noTextEdit="1"/>
              </p:cNvSpPr>
              <p:nvPr/>
            </p:nvSpPr>
            <p:spPr>
              <a:xfrm>
                <a:off x="6494239" y="4380904"/>
                <a:ext cx="390746"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27" name="Table 29">
                <a:extLst>
                  <a:ext uri="{FF2B5EF4-FFF2-40B4-BE49-F238E27FC236}">
                    <a16:creationId xmlns:a16="http://schemas.microsoft.com/office/drawing/2014/main" id="{A8834D4B-B776-44BC-B64D-17F517E48F57}"/>
                  </a:ext>
                </a:extLst>
              </p:cNvPr>
              <p:cNvGraphicFramePr>
                <a:graphicFrameLocks noGrp="1"/>
              </p:cNvGraphicFramePr>
              <p:nvPr>
                <p:extLst>
                  <p:ext uri="{D42A27DB-BD31-4B8C-83A1-F6EECF244321}">
                    <p14:modId xmlns:p14="http://schemas.microsoft.com/office/powerpoint/2010/main" val="2724520619"/>
                  </p:ext>
                </p:extLst>
              </p:nvPr>
            </p:nvGraphicFramePr>
            <p:xfrm>
              <a:off x="6890356" y="5102063"/>
              <a:ext cx="1233805" cy="1645920"/>
            </p:xfrm>
            <a:graphic>
              <a:graphicData uri="http://schemas.openxmlformats.org/drawingml/2006/table">
                <a:tbl>
                  <a:tblPr firstRow="1" bandRow="1">
                    <a:tableStyleId>{5C22544A-7EE6-4342-B048-85BDC9FD1C3A}</a:tableStyleId>
                  </a:tblPr>
                  <a:tblGrid>
                    <a:gridCol w="1233805">
                      <a:extLst>
                        <a:ext uri="{9D8B030D-6E8A-4147-A177-3AD203B41FA5}">
                          <a16:colId xmlns:a16="http://schemas.microsoft.com/office/drawing/2014/main" val="2287501795"/>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1" i="1" smtClean="0">
                                  <a:latin typeface="Cambria Math" panose="02040503050406030204" pitchFamily="18" charset="0"/>
                                </a:rPr>
                                <m:t>𝒋</m:t>
                              </m:r>
                              <m:r>
                                <a:rPr lang="en-US" sz="1200" b="1" i="1" smtClean="0">
                                  <a:latin typeface="Cambria Math" panose="02040503050406030204" pitchFamily="18" charset="0"/>
                                </a:rPr>
                                <m:t>′</m:t>
                              </m:r>
                            </m:oMath>
                          </a14:m>
                          <a:r>
                            <a:rPr lang="en-US" sz="1200" dirty="0"/>
                            <a:t> proposals: </a:t>
                          </a:r>
                        </a:p>
                      </a:txBody>
                      <a:tcPr/>
                    </a:tc>
                    <a:extLst>
                      <a:ext uri="{0D108BD9-81ED-4DB2-BD59-A6C34878D82A}">
                        <a16:rowId xmlns:a16="http://schemas.microsoft.com/office/drawing/2014/main" val="3102371577"/>
                      </a:ext>
                    </a:extLst>
                  </a:tr>
                  <a:tr h="235362">
                    <a:tc>
                      <a:txBody>
                        <a:bodyPr/>
                        <a:lstStyle/>
                        <a:p>
                          <a:r>
                            <a:rPr lang="en-US" sz="1200" dirty="0"/>
                            <a:t>…</a:t>
                          </a:r>
                        </a:p>
                      </a:txBody>
                      <a:tcPr/>
                    </a:tc>
                    <a:extLst>
                      <a:ext uri="{0D108BD9-81ED-4DB2-BD59-A6C34878D82A}">
                        <a16:rowId xmlns:a16="http://schemas.microsoft.com/office/drawing/2014/main" val="2354060876"/>
                      </a:ext>
                    </a:extLst>
                  </a:tr>
                  <a:tr h="235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200" b="1" i="1" smtClean="0">
                                    <a:latin typeface="Cambria Math" panose="02040503050406030204" pitchFamily="18" charset="0"/>
                                  </a:rPr>
                                  <m:t>𝒉</m:t>
                                </m:r>
                              </m:oMath>
                            </m:oMathPara>
                          </a14:m>
                          <a:endParaRPr lang="en-US" sz="1200" i="1" dirty="0"/>
                        </a:p>
                      </a:txBody>
                      <a:tcPr/>
                    </a:tc>
                    <a:extLst>
                      <a:ext uri="{0D108BD9-81ED-4DB2-BD59-A6C34878D82A}">
                        <a16:rowId xmlns:a16="http://schemas.microsoft.com/office/drawing/2014/main" val="429107548"/>
                      </a:ext>
                    </a:extLst>
                  </a:tr>
                  <a:tr h="235362">
                    <a:tc>
                      <a:txBody>
                        <a:bodyPr/>
                        <a:lstStyle/>
                        <a:p>
                          <a:r>
                            <a:rPr lang="en-US" sz="1200" dirty="0"/>
                            <a:t>…</a:t>
                          </a:r>
                        </a:p>
                      </a:txBody>
                      <a:tcPr/>
                    </a:tc>
                    <a:extLst>
                      <a:ext uri="{0D108BD9-81ED-4DB2-BD59-A6C34878D82A}">
                        <a16:rowId xmlns:a16="http://schemas.microsoft.com/office/drawing/2014/main" val="1903456850"/>
                      </a:ext>
                    </a:extLst>
                  </a:tr>
                  <a:tr h="235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200" b="1" i="1" smtClean="0">
                                    <a:latin typeface="Cambria Math" panose="02040503050406030204" pitchFamily="18" charset="0"/>
                                  </a:rPr>
                                  <m:t>𝒉</m:t>
                                </m:r>
                                <m:r>
                                  <a:rPr lang="en-US" sz="1200" b="1" i="1" smtClean="0">
                                    <a:latin typeface="Cambria Math" panose="02040503050406030204" pitchFamily="18" charset="0"/>
                                  </a:rPr>
                                  <m:t>′</m:t>
                                </m:r>
                              </m:oMath>
                            </m:oMathPara>
                          </a14:m>
                          <a:endParaRPr lang="en-US" sz="1200" i="1" dirty="0"/>
                        </a:p>
                      </a:txBody>
                      <a:tcPr/>
                    </a:tc>
                    <a:extLst>
                      <a:ext uri="{0D108BD9-81ED-4DB2-BD59-A6C34878D82A}">
                        <a16:rowId xmlns:a16="http://schemas.microsoft.com/office/drawing/2014/main" val="1215536970"/>
                      </a:ext>
                    </a:extLst>
                  </a:tr>
                  <a:tr h="235362">
                    <a:tc>
                      <a:txBody>
                        <a:bodyPr/>
                        <a:lstStyle/>
                        <a:p>
                          <a:r>
                            <a:rPr lang="en-US" sz="1200" dirty="0"/>
                            <a:t>…</a:t>
                          </a:r>
                        </a:p>
                      </a:txBody>
                      <a:tcPr/>
                    </a:tc>
                    <a:extLst>
                      <a:ext uri="{0D108BD9-81ED-4DB2-BD59-A6C34878D82A}">
                        <a16:rowId xmlns:a16="http://schemas.microsoft.com/office/drawing/2014/main" val="2900435221"/>
                      </a:ext>
                    </a:extLst>
                  </a:tr>
                </a:tbl>
              </a:graphicData>
            </a:graphic>
          </p:graphicFrame>
        </mc:Choice>
        <mc:Fallback>
          <p:graphicFrame>
            <p:nvGraphicFramePr>
              <p:cNvPr id="27" name="Table 29">
                <a:extLst>
                  <a:ext uri="{FF2B5EF4-FFF2-40B4-BE49-F238E27FC236}">
                    <a16:creationId xmlns:a16="http://schemas.microsoft.com/office/drawing/2014/main" id="{A8834D4B-B776-44BC-B64D-17F517E48F57}"/>
                  </a:ext>
                </a:extLst>
              </p:cNvPr>
              <p:cNvGraphicFramePr>
                <a:graphicFrameLocks noGrp="1"/>
              </p:cNvGraphicFramePr>
              <p:nvPr>
                <p:extLst>
                  <p:ext uri="{D42A27DB-BD31-4B8C-83A1-F6EECF244321}">
                    <p14:modId xmlns:p14="http://schemas.microsoft.com/office/powerpoint/2010/main" val="2724520619"/>
                  </p:ext>
                </p:extLst>
              </p:nvPr>
            </p:nvGraphicFramePr>
            <p:xfrm>
              <a:off x="6890356" y="5102063"/>
              <a:ext cx="1233805" cy="1645920"/>
            </p:xfrm>
            <a:graphic>
              <a:graphicData uri="http://schemas.openxmlformats.org/drawingml/2006/table">
                <a:tbl>
                  <a:tblPr firstRow="1" bandRow="1">
                    <a:tableStyleId>{5C22544A-7EE6-4342-B048-85BDC9FD1C3A}</a:tableStyleId>
                  </a:tblPr>
                  <a:tblGrid>
                    <a:gridCol w="1233805">
                      <a:extLst>
                        <a:ext uri="{9D8B030D-6E8A-4147-A177-3AD203B41FA5}">
                          <a16:colId xmlns:a16="http://schemas.microsoft.com/office/drawing/2014/main" val="2287501795"/>
                        </a:ext>
                      </a:extLst>
                    </a:gridCol>
                  </a:tblGrid>
                  <a:tr h="274320">
                    <a:tc>
                      <a:txBody>
                        <a:bodyPr/>
                        <a:lstStyle/>
                        <a:p>
                          <a:endParaRPr lang="en-US"/>
                        </a:p>
                      </a:txBody>
                      <a:tcPr>
                        <a:blipFill>
                          <a:blip r:embed="rId13"/>
                          <a:stretch>
                            <a:fillRect l="-493" t="-2222" r="-1970" b="-517778"/>
                          </a:stretch>
                        </a:blipFill>
                      </a:tcPr>
                    </a:tc>
                    <a:extLst>
                      <a:ext uri="{0D108BD9-81ED-4DB2-BD59-A6C34878D82A}">
                        <a16:rowId xmlns:a16="http://schemas.microsoft.com/office/drawing/2014/main" val="3102371577"/>
                      </a:ext>
                    </a:extLst>
                  </a:tr>
                  <a:tr h="274320">
                    <a:tc>
                      <a:txBody>
                        <a:bodyPr/>
                        <a:lstStyle/>
                        <a:p>
                          <a:r>
                            <a:rPr lang="en-US" sz="1200" dirty="0"/>
                            <a:t>…</a:t>
                          </a:r>
                        </a:p>
                      </a:txBody>
                      <a:tcPr/>
                    </a:tc>
                    <a:extLst>
                      <a:ext uri="{0D108BD9-81ED-4DB2-BD59-A6C34878D82A}">
                        <a16:rowId xmlns:a16="http://schemas.microsoft.com/office/drawing/2014/main" val="2354060876"/>
                      </a:ext>
                    </a:extLst>
                  </a:tr>
                  <a:tr h="274320">
                    <a:tc>
                      <a:txBody>
                        <a:bodyPr/>
                        <a:lstStyle/>
                        <a:p>
                          <a:endParaRPr lang="en-US"/>
                        </a:p>
                      </a:txBody>
                      <a:tcPr>
                        <a:blipFill>
                          <a:blip r:embed="rId13"/>
                          <a:stretch>
                            <a:fillRect l="-493" t="-197826" r="-1970" b="-308696"/>
                          </a:stretch>
                        </a:blipFill>
                      </a:tcPr>
                    </a:tc>
                    <a:extLst>
                      <a:ext uri="{0D108BD9-81ED-4DB2-BD59-A6C34878D82A}">
                        <a16:rowId xmlns:a16="http://schemas.microsoft.com/office/drawing/2014/main" val="429107548"/>
                      </a:ext>
                    </a:extLst>
                  </a:tr>
                  <a:tr h="274320">
                    <a:tc>
                      <a:txBody>
                        <a:bodyPr/>
                        <a:lstStyle/>
                        <a:p>
                          <a:r>
                            <a:rPr lang="en-US" sz="1200" dirty="0"/>
                            <a:t>…</a:t>
                          </a:r>
                        </a:p>
                      </a:txBody>
                      <a:tcPr/>
                    </a:tc>
                    <a:extLst>
                      <a:ext uri="{0D108BD9-81ED-4DB2-BD59-A6C34878D82A}">
                        <a16:rowId xmlns:a16="http://schemas.microsoft.com/office/drawing/2014/main" val="1903456850"/>
                      </a:ext>
                    </a:extLst>
                  </a:tr>
                  <a:tr h="274320">
                    <a:tc>
                      <a:txBody>
                        <a:bodyPr/>
                        <a:lstStyle/>
                        <a:p>
                          <a:endParaRPr lang="en-US"/>
                        </a:p>
                      </a:txBody>
                      <a:tcPr>
                        <a:blipFill>
                          <a:blip r:embed="rId13"/>
                          <a:stretch>
                            <a:fillRect l="-493" t="-404444" r="-1970" b="-115556"/>
                          </a:stretch>
                        </a:blipFill>
                      </a:tcPr>
                    </a:tc>
                    <a:extLst>
                      <a:ext uri="{0D108BD9-81ED-4DB2-BD59-A6C34878D82A}">
                        <a16:rowId xmlns:a16="http://schemas.microsoft.com/office/drawing/2014/main" val="1215536970"/>
                      </a:ext>
                    </a:extLst>
                  </a:tr>
                  <a:tr h="274320">
                    <a:tc>
                      <a:txBody>
                        <a:bodyPr/>
                        <a:lstStyle/>
                        <a:p>
                          <a:r>
                            <a:rPr lang="en-US" sz="1200" dirty="0"/>
                            <a:t>…</a:t>
                          </a:r>
                        </a:p>
                      </a:txBody>
                      <a:tcPr/>
                    </a:tc>
                    <a:extLst>
                      <a:ext uri="{0D108BD9-81ED-4DB2-BD59-A6C34878D82A}">
                        <a16:rowId xmlns:a16="http://schemas.microsoft.com/office/drawing/2014/main" val="2900435221"/>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25" name="Table 29">
                <a:extLst>
                  <a:ext uri="{FF2B5EF4-FFF2-40B4-BE49-F238E27FC236}">
                    <a16:creationId xmlns:a16="http://schemas.microsoft.com/office/drawing/2014/main" id="{0C8F74C8-D1AD-4A81-9DB0-577FF845ABAC}"/>
                  </a:ext>
                </a:extLst>
              </p:cNvPr>
              <p:cNvGraphicFramePr>
                <a:graphicFrameLocks noGrp="1"/>
              </p:cNvGraphicFramePr>
              <p:nvPr>
                <p:extLst>
                  <p:ext uri="{D42A27DB-BD31-4B8C-83A1-F6EECF244321}">
                    <p14:modId xmlns:p14="http://schemas.microsoft.com/office/powerpoint/2010/main" val="3397616179"/>
                  </p:ext>
                </p:extLst>
              </p:nvPr>
            </p:nvGraphicFramePr>
            <p:xfrm>
              <a:off x="5483720" y="5110474"/>
              <a:ext cx="1233805" cy="1645920"/>
            </p:xfrm>
            <a:graphic>
              <a:graphicData uri="http://schemas.openxmlformats.org/drawingml/2006/table">
                <a:tbl>
                  <a:tblPr firstRow="1" bandRow="1">
                    <a:tableStyleId>{5C22544A-7EE6-4342-B048-85BDC9FD1C3A}</a:tableStyleId>
                  </a:tblPr>
                  <a:tblGrid>
                    <a:gridCol w="1233805">
                      <a:extLst>
                        <a:ext uri="{9D8B030D-6E8A-4147-A177-3AD203B41FA5}">
                          <a16:colId xmlns:a16="http://schemas.microsoft.com/office/drawing/2014/main" val="2287501795"/>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1200" b="1" i="1" smtClean="0">
                                  <a:latin typeface="Cambria Math" panose="02040503050406030204" pitchFamily="18" charset="0"/>
                                </a:rPr>
                                <m:t>𝒉</m:t>
                              </m:r>
                            </m:oMath>
                          </a14:m>
                          <a:r>
                            <a:rPr lang="en-US" sz="1200" dirty="0"/>
                            <a:t> proposers: </a:t>
                          </a:r>
                        </a:p>
                      </a:txBody>
                      <a:tcPr/>
                    </a:tc>
                    <a:extLst>
                      <a:ext uri="{0D108BD9-81ED-4DB2-BD59-A6C34878D82A}">
                        <a16:rowId xmlns:a16="http://schemas.microsoft.com/office/drawing/2014/main" val="3102371577"/>
                      </a:ext>
                    </a:extLst>
                  </a:tr>
                  <a:tr h="235362">
                    <a:tc>
                      <a:txBody>
                        <a:bodyPr/>
                        <a:lstStyle/>
                        <a:p>
                          <a:r>
                            <a:rPr lang="en-US" sz="1200" dirty="0"/>
                            <a:t>…</a:t>
                          </a:r>
                        </a:p>
                      </a:txBody>
                      <a:tcPr/>
                    </a:tc>
                    <a:extLst>
                      <a:ext uri="{0D108BD9-81ED-4DB2-BD59-A6C34878D82A}">
                        <a16:rowId xmlns:a16="http://schemas.microsoft.com/office/drawing/2014/main" val="2354060876"/>
                      </a:ext>
                    </a:extLst>
                  </a:tr>
                  <a:tr h="235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200" i="1" smtClean="0">
                                    <a:solidFill>
                                      <a:schemeClr val="tx1"/>
                                    </a:solidFill>
                                    <a:latin typeface="Cambria Math" panose="02040503050406030204" pitchFamily="18" charset="0"/>
                                  </a:rPr>
                                  <m:t>𝒋</m:t>
                                </m:r>
                              </m:oMath>
                            </m:oMathPara>
                          </a14:m>
                          <a:endParaRPr lang="en-US" sz="1200" i="1" dirty="0">
                            <a:solidFill>
                              <a:schemeClr val="tx1"/>
                            </a:solidFill>
                          </a:endParaRPr>
                        </a:p>
                      </a:txBody>
                      <a:tcPr/>
                    </a:tc>
                    <a:extLst>
                      <a:ext uri="{0D108BD9-81ED-4DB2-BD59-A6C34878D82A}">
                        <a16:rowId xmlns:a16="http://schemas.microsoft.com/office/drawing/2014/main" val="429107548"/>
                      </a:ext>
                    </a:extLst>
                  </a:tr>
                  <a:tr h="235362">
                    <a:tc>
                      <a:txBody>
                        <a:bodyPr/>
                        <a:lstStyle/>
                        <a:p>
                          <a:r>
                            <a:rPr lang="en-US" sz="1200" dirty="0"/>
                            <a:t>…</a:t>
                          </a:r>
                        </a:p>
                      </a:txBody>
                      <a:tcPr/>
                    </a:tc>
                    <a:extLst>
                      <a:ext uri="{0D108BD9-81ED-4DB2-BD59-A6C34878D82A}">
                        <a16:rowId xmlns:a16="http://schemas.microsoft.com/office/drawing/2014/main" val="1903456850"/>
                      </a:ext>
                    </a:extLst>
                  </a:tr>
                  <a:tr h="2353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p>
                                  <m:sSupPr>
                                    <m:ctrlPr>
                                      <a:rPr lang="en-US" sz="1200" b="0" i="1" smtClean="0">
                                        <a:solidFill>
                                          <a:schemeClr val="tx1"/>
                                        </a:solidFill>
                                        <a:latin typeface="Cambria Math" panose="02040503050406030204" pitchFamily="18" charset="0"/>
                                      </a:rPr>
                                    </m:ctrlPr>
                                  </m:sSupPr>
                                  <m:e>
                                    <m:r>
                                      <a:rPr lang="en-US" sz="1200" i="1">
                                        <a:solidFill>
                                          <a:schemeClr val="tx1"/>
                                        </a:solidFill>
                                        <a:latin typeface="Cambria Math" panose="02040503050406030204" pitchFamily="18" charset="0"/>
                                      </a:rPr>
                                      <m:t>𝒋</m:t>
                                    </m:r>
                                  </m:e>
                                  <m:sup>
                                    <m:r>
                                      <a:rPr lang="en-US" sz="1200" b="0" i="1" smtClean="0">
                                        <a:solidFill>
                                          <a:schemeClr val="tx1"/>
                                        </a:solidFill>
                                        <a:latin typeface="Cambria Math" panose="02040503050406030204" pitchFamily="18" charset="0"/>
                                      </a:rPr>
                                      <m:t>′</m:t>
                                    </m:r>
                                  </m:sup>
                                </m:sSup>
                              </m:oMath>
                            </m:oMathPara>
                          </a14:m>
                          <a:endParaRPr lang="en-US" sz="1200" i="1" dirty="0">
                            <a:solidFill>
                              <a:schemeClr val="tx1"/>
                            </a:solidFill>
                          </a:endParaRPr>
                        </a:p>
                      </a:txBody>
                      <a:tcPr/>
                    </a:tc>
                    <a:extLst>
                      <a:ext uri="{0D108BD9-81ED-4DB2-BD59-A6C34878D82A}">
                        <a16:rowId xmlns:a16="http://schemas.microsoft.com/office/drawing/2014/main" val="1215536970"/>
                      </a:ext>
                    </a:extLst>
                  </a:tr>
                  <a:tr h="235362">
                    <a:tc>
                      <a:txBody>
                        <a:bodyPr/>
                        <a:lstStyle/>
                        <a:p>
                          <a:r>
                            <a:rPr lang="en-US" sz="1200" dirty="0"/>
                            <a:t>…</a:t>
                          </a:r>
                        </a:p>
                      </a:txBody>
                      <a:tcPr/>
                    </a:tc>
                    <a:extLst>
                      <a:ext uri="{0D108BD9-81ED-4DB2-BD59-A6C34878D82A}">
                        <a16:rowId xmlns:a16="http://schemas.microsoft.com/office/drawing/2014/main" val="2900435221"/>
                      </a:ext>
                    </a:extLst>
                  </a:tr>
                </a:tbl>
              </a:graphicData>
            </a:graphic>
          </p:graphicFrame>
        </mc:Choice>
        <mc:Fallback>
          <p:graphicFrame>
            <p:nvGraphicFramePr>
              <p:cNvPr id="25" name="Table 29">
                <a:extLst>
                  <a:ext uri="{FF2B5EF4-FFF2-40B4-BE49-F238E27FC236}">
                    <a16:creationId xmlns:a16="http://schemas.microsoft.com/office/drawing/2014/main" id="{0C8F74C8-D1AD-4A81-9DB0-577FF845ABAC}"/>
                  </a:ext>
                </a:extLst>
              </p:cNvPr>
              <p:cNvGraphicFramePr>
                <a:graphicFrameLocks noGrp="1"/>
              </p:cNvGraphicFramePr>
              <p:nvPr>
                <p:extLst>
                  <p:ext uri="{D42A27DB-BD31-4B8C-83A1-F6EECF244321}">
                    <p14:modId xmlns:p14="http://schemas.microsoft.com/office/powerpoint/2010/main" val="3397616179"/>
                  </p:ext>
                </p:extLst>
              </p:nvPr>
            </p:nvGraphicFramePr>
            <p:xfrm>
              <a:off x="5483720" y="5110474"/>
              <a:ext cx="1233805" cy="1645920"/>
            </p:xfrm>
            <a:graphic>
              <a:graphicData uri="http://schemas.openxmlformats.org/drawingml/2006/table">
                <a:tbl>
                  <a:tblPr firstRow="1" bandRow="1">
                    <a:tableStyleId>{5C22544A-7EE6-4342-B048-85BDC9FD1C3A}</a:tableStyleId>
                  </a:tblPr>
                  <a:tblGrid>
                    <a:gridCol w="1233805">
                      <a:extLst>
                        <a:ext uri="{9D8B030D-6E8A-4147-A177-3AD203B41FA5}">
                          <a16:colId xmlns:a16="http://schemas.microsoft.com/office/drawing/2014/main" val="2287501795"/>
                        </a:ext>
                      </a:extLst>
                    </a:gridCol>
                  </a:tblGrid>
                  <a:tr h="274320">
                    <a:tc>
                      <a:txBody>
                        <a:bodyPr/>
                        <a:lstStyle/>
                        <a:p>
                          <a:endParaRPr lang="en-US"/>
                        </a:p>
                      </a:txBody>
                      <a:tcPr>
                        <a:blipFill>
                          <a:blip r:embed="rId14"/>
                          <a:stretch>
                            <a:fillRect l="-493" t="-2222" r="-2463" b="-515556"/>
                          </a:stretch>
                        </a:blipFill>
                      </a:tcPr>
                    </a:tc>
                    <a:extLst>
                      <a:ext uri="{0D108BD9-81ED-4DB2-BD59-A6C34878D82A}">
                        <a16:rowId xmlns:a16="http://schemas.microsoft.com/office/drawing/2014/main" val="3102371577"/>
                      </a:ext>
                    </a:extLst>
                  </a:tr>
                  <a:tr h="274320">
                    <a:tc>
                      <a:txBody>
                        <a:bodyPr/>
                        <a:lstStyle/>
                        <a:p>
                          <a:r>
                            <a:rPr lang="en-US" sz="1200" dirty="0"/>
                            <a:t>…</a:t>
                          </a:r>
                        </a:p>
                      </a:txBody>
                      <a:tcPr/>
                    </a:tc>
                    <a:extLst>
                      <a:ext uri="{0D108BD9-81ED-4DB2-BD59-A6C34878D82A}">
                        <a16:rowId xmlns:a16="http://schemas.microsoft.com/office/drawing/2014/main" val="2354060876"/>
                      </a:ext>
                    </a:extLst>
                  </a:tr>
                  <a:tr h="274320">
                    <a:tc>
                      <a:txBody>
                        <a:bodyPr/>
                        <a:lstStyle/>
                        <a:p>
                          <a:endParaRPr lang="en-US"/>
                        </a:p>
                      </a:txBody>
                      <a:tcPr>
                        <a:blipFill>
                          <a:blip r:embed="rId14"/>
                          <a:stretch>
                            <a:fillRect l="-493" t="-197826" r="-2463" b="-306522"/>
                          </a:stretch>
                        </a:blipFill>
                      </a:tcPr>
                    </a:tc>
                    <a:extLst>
                      <a:ext uri="{0D108BD9-81ED-4DB2-BD59-A6C34878D82A}">
                        <a16:rowId xmlns:a16="http://schemas.microsoft.com/office/drawing/2014/main" val="429107548"/>
                      </a:ext>
                    </a:extLst>
                  </a:tr>
                  <a:tr h="274320">
                    <a:tc>
                      <a:txBody>
                        <a:bodyPr/>
                        <a:lstStyle/>
                        <a:p>
                          <a:r>
                            <a:rPr lang="en-US" sz="1200" dirty="0"/>
                            <a:t>…</a:t>
                          </a:r>
                        </a:p>
                      </a:txBody>
                      <a:tcPr/>
                    </a:tc>
                    <a:extLst>
                      <a:ext uri="{0D108BD9-81ED-4DB2-BD59-A6C34878D82A}">
                        <a16:rowId xmlns:a16="http://schemas.microsoft.com/office/drawing/2014/main" val="1903456850"/>
                      </a:ext>
                    </a:extLst>
                  </a:tr>
                  <a:tr h="274320">
                    <a:tc>
                      <a:txBody>
                        <a:bodyPr/>
                        <a:lstStyle/>
                        <a:p>
                          <a:endParaRPr lang="en-US"/>
                        </a:p>
                      </a:txBody>
                      <a:tcPr>
                        <a:blipFill>
                          <a:blip r:embed="rId14"/>
                          <a:stretch>
                            <a:fillRect l="-493" t="-404444" r="-2463" b="-113333"/>
                          </a:stretch>
                        </a:blipFill>
                      </a:tcPr>
                    </a:tc>
                    <a:extLst>
                      <a:ext uri="{0D108BD9-81ED-4DB2-BD59-A6C34878D82A}">
                        <a16:rowId xmlns:a16="http://schemas.microsoft.com/office/drawing/2014/main" val="1215536970"/>
                      </a:ext>
                    </a:extLst>
                  </a:tr>
                  <a:tr h="274320">
                    <a:tc>
                      <a:txBody>
                        <a:bodyPr/>
                        <a:lstStyle/>
                        <a:p>
                          <a:r>
                            <a:rPr lang="en-US" sz="1200" dirty="0"/>
                            <a:t>…</a:t>
                          </a:r>
                        </a:p>
                      </a:txBody>
                      <a:tcPr/>
                    </a:tc>
                    <a:extLst>
                      <a:ext uri="{0D108BD9-81ED-4DB2-BD59-A6C34878D82A}">
                        <a16:rowId xmlns:a16="http://schemas.microsoft.com/office/drawing/2014/main" val="2900435221"/>
                      </a:ext>
                    </a:extLst>
                  </a:tr>
                </a:tbl>
              </a:graphicData>
            </a:graphic>
          </p:graphicFrame>
        </mc:Fallback>
      </mc:AlternateContent>
      <p:sp>
        <p:nvSpPr>
          <p:cNvPr id="29" name="Multiplication Sign 28">
            <a:extLst>
              <a:ext uri="{FF2B5EF4-FFF2-40B4-BE49-F238E27FC236}">
                <a16:creationId xmlns:a16="http://schemas.microsoft.com/office/drawing/2014/main" id="{132DC22F-AE8F-4D1A-8B36-FAB387857D08}"/>
              </a:ext>
            </a:extLst>
          </p:cNvPr>
          <p:cNvSpPr/>
          <p:nvPr/>
        </p:nvSpPr>
        <p:spPr>
          <a:xfrm>
            <a:off x="7134825" y="6191953"/>
            <a:ext cx="272829" cy="255277"/>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 arrow&#10;&#10;Description automatically generated">
            <a:extLst>
              <a:ext uri="{FF2B5EF4-FFF2-40B4-BE49-F238E27FC236}">
                <a16:creationId xmlns:a16="http://schemas.microsoft.com/office/drawing/2014/main" id="{DD530B59-B4AA-40E3-8921-9FADB118F9D9}"/>
              </a:ext>
            </a:extLst>
          </p:cNvPr>
          <p:cNvPicPr>
            <a:picLocks noChangeAspect="1"/>
          </p:cNvPicPr>
          <p:nvPr/>
        </p:nvPicPr>
        <p:blipFill>
          <a:blip r:embed="rId15"/>
          <a:stretch>
            <a:fillRect/>
          </a:stretch>
        </p:blipFill>
        <p:spPr>
          <a:xfrm>
            <a:off x="5754512" y="6228119"/>
            <a:ext cx="197421" cy="182943"/>
          </a:xfrm>
          <a:prstGeom prst="rect">
            <a:avLst/>
          </a:prstGeom>
        </p:spPr>
      </p:pic>
    </p:spTree>
    <p:extLst>
      <p:ext uri="{BB962C8B-B14F-4D97-AF65-F5344CB8AC3E}">
        <p14:creationId xmlns:p14="http://schemas.microsoft.com/office/powerpoint/2010/main" val="384057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Does a stable solution to the marriage problem always exist?</a:t>
            </a:r>
          </a:p>
          <a:p>
            <a:endParaRPr lang="en-US" dirty="0"/>
          </a:p>
          <a:p>
            <a:r>
              <a:rPr lang="en-US" dirty="0"/>
              <a:t>Can we compute such a solution efficiently?</a:t>
            </a:r>
          </a:p>
          <a:p>
            <a:endParaRPr lang="en-US" dirty="0"/>
          </a:p>
          <a:p>
            <a:r>
              <a:rPr lang="en-US" dirty="0"/>
              <a:t>Can we compute </a:t>
            </a:r>
            <a:r>
              <a:rPr lang="en-US" b="1" dirty="0"/>
              <a:t>the best </a:t>
            </a:r>
            <a:r>
              <a:rPr lang="en-US" dirty="0"/>
              <a:t>stable solution efficiently?</a:t>
            </a:r>
          </a:p>
        </p:txBody>
      </p:sp>
      <p:sp>
        <p:nvSpPr>
          <p:cNvPr id="2" name="Title 1"/>
          <p:cNvSpPr>
            <a:spLocks noGrp="1"/>
          </p:cNvSpPr>
          <p:nvPr>
            <p:ph type="title"/>
          </p:nvPr>
        </p:nvSpPr>
        <p:spPr/>
        <p:txBody>
          <a:bodyPr/>
          <a:lstStyle/>
          <a:p>
            <a:r>
              <a:rPr lang="en-US" dirty="0"/>
              <a:t>Recap: Some questions</a:t>
            </a:r>
          </a:p>
        </p:txBody>
      </p:sp>
      <p:pic>
        <p:nvPicPr>
          <p:cNvPr id="5" name="Picture 4" descr="check_mark.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01000" y="1447800"/>
            <a:ext cx="914400" cy="914400"/>
          </a:xfrm>
          <a:prstGeom prst="rect">
            <a:avLst/>
          </a:prstGeom>
        </p:spPr>
      </p:pic>
      <p:pic>
        <p:nvPicPr>
          <p:cNvPr id="11" name="Picture 10" descr="check_mark.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48400" y="2348240"/>
            <a:ext cx="914400" cy="914400"/>
          </a:xfrm>
          <a:prstGeom prst="rect">
            <a:avLst/>
          </a:prstGeom>
        </p:spPr>
      </p:pic>
      <p:sp>
        <p:nvSpPr>
          <p:cNvPr id="12" name="Down Arrow 11"/>
          <p:cNvSpPr/>
          <p:nvPr/>
        </p:nvSpPr>
        <p:spPr>
          <a:xfrm rot="517000">
            <a:off x="4113234" y="3908721"/>
            <a:ext cx="381000" cy="1066800"/>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ounded Rectangle 13"/>
          <p:cNvSpPr/>
          <p:nvPr/>
        </p:nvSpPr>
        <p:spPr>
          <a:xfrm>
            <a:off x="914400" y="5181600"/>
            <a:ext cx="7315200" cy="1143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400" dirty="0"/>
              <a:t>For one side of the market.  What about the other side?</a:t>
            </a:r>
          </a:p>
        </p:txBody>
      </p:sp>
      <p:pic>
        <p:nvPicPr>
          <p:cNvPr id="8" name="Picture 7" descr="check_mark.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35868" y="3262640"/>
            <a:ext cx="914400" cy="914400"/>
          </a:xfrm>
          <a:prstGeom prst="rect">
            <a:avLst/>
          </a:prstGeom>
        </p:spPr>
      </p:pic>
      <p:sp>
        <p:nvSpPr>
          <p:cNvPr id="4" name="TextBox 3"/>
          <p:cNvSpPr txBox="1"/>
          <p:nvPr/>
        </p:nvSpPr>
        <p:spPr>
          <a:xfrm>
            <a:off x="7997868" y="3196620"/>
            <a:ext cx="304800" cy="523220"/>
          </a:xfrm>
          <a:prstGeom prst="rect">
            <a:avLst/>
          </a:prstGeom>
          <a:noFill/>
        </p:spPr>
        <p:txBody>
          <a:bodyPr wrap="square" rtlCol="0">
            <a:spAutoFit/>
          </a:bodyPr>
          <a:lstStyle/>
          <a:p>
            <a:r>
              <a:rPr lang="en-US" sz="2800" dirty="0"/>
              <a:t>*</a:t>
            </a:r>
          </a:p>
        </p:txBody>
      </p:sp>
      <p:sp>
        <p:nvSpPr>
          <p:cNvPr id="6" name="Slide Number Placeholder 5">
            <a:extLst>
              <a:ext uri="{FF2B5EF4-FFF2-40B4-BE49-F238E27FC236}">
                <a16:creationId xmlns:a16="http://schemas.microsoft.com/office/drawing/2014/main" id="{833345F1-8E9B-DA40-BC22-3C41CED231EE}"/>
              </a:ext>
            </a:extLst>
          </p:cNvPr>
          <p:cNvSpPr>
            <a:spLocks noGrp="1"/>
          </p:cNvSpPr>
          <p:nvPr>
            <p:ph type="sldNum" sz="quarter" idx="12"/>
          </p:nvPr>
        </p:nvSpPr>
        <p:spPr/>
        <p:txBody>
          <a:bodyPr/>
          <a:lstStyle/>
          <a:p>
            <a:fld id="{A2EF37A0-74FC-AB4F-AE4C-D9BFC6719E9F}" type="slidenum">
              <a:rPr lang="en-US" smtClean="0"/>
              <a:t>36</a:t>
            </a:fld>
            <a:endParaRPr lang="en-US"/>
          </a:p>
        </p:txBody>
      </p:sp>
    </p:spTree>
    <p:extLst>
      <p:ext uri="{BB962C8B-B14F-4D97-AF65-F5344CB8AC3E}">
        <p14:creationId xmlns:p14="http://schemas.microsoft.com/office/powerpoint/2010/main" val="31632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rctx="PPT">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9" presetClass="emph" presetSubtype="0" nodeType="withEffect">
                                  <p:stCondLst>
                                    <p:cond delay="0"/>
                                  </p:stCondLst>
                                  <p:childTnLst>
                                    <p:set>
                                      <p:cBhvr rctx="PPT">
                                        <p:cTn id="14" dur="indefinite"/>
                                        <p:tgtEl>
                                          <p:spTgt spid="3">
                                            <p:txEl>
                                              <p:pRg st="2" end="2"/>
                                            </p:txEl>
                                          </p:spTgt>
                                        </p:tgtEl>
                                        <p:attrNameLst>
                                          <p:attrName>style.opacity</p:attrName>
                                        </p:attrNameLst>
                                      </p:cBhvr>
                                      <p:to>
                                        <p:strVal val="0.5"/>
                                      </p:to>
                                    </p:set>
                                    <p:animEffect filter="image" prLst="opacity: 0.5">
                                      <p:cBhvr rctx="IE">
                                        <p:cTn id="15" dur="indefinite"/>
                                        <p:tgtEl>
                                          <p:spTgt spid="3">
                                            <p:txEl>
                                              <p:pRg st="2" end="2"/>
                                            </p:txEl>
                                          </p:spTgt>
                                        </p:tgtEl>
                                      </p:cBhvr>
                                    </p:animEffect>
                                  </p:childTnLst>
                                </p:cTn>
                              </p:par>
                              <p:par>
                                <p:cTn id="16" presetID="9" presetClass="emph" presetSubtype="0" nodeType="withEffect">
                                  <p:stCondLst>
                                    <p:cond delay="0"/>
                                  </p:stCondLst>
                                  <p:childTnLst>
                                    <p:set>
                                      <p:cBhvr rctx="PPT">
                                        <p:cTn id="17" dur="indefinite"/>
                                        <p:tgtEl>
                                          <p:spTgt spid="11"/>
                                        </p:tgtEl>
                                        <p:attrNameLst>
                                          <p:attrName>style.opacity</p:attrName>
                                        </p:attrNameLst>
                                      </p:cBhvr>
                                      <p:to>
                                        <p:strVal val="0.5"/>
                                      </p:to>
                                    </p:set>
                                    <p:animEffect filter="image" prLst="opacity: 0.5">
                                      <p:cBhvr rctx="IE">
                                        <p:cTn id="18" dur="indefinite"/>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animBg="1"/>
      <p:bldP spid="14" grpId="0" animBg="1"/>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228600"/>
            <a:ext cx="8534400" cy="19050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4000" b="1" dirty="0"/>
              <a:t>Claim</a:t>
            </a:r>
            <a:endParaRPr lang="en-US" sz="3200" b="1" dirty="0"/>
          </a:p>
          <a:p>
            <a:pPr algn="ctr"/>
            <a:r>
              <a:rPr lang="en-US" sz="3200" dirty="0"/>
              <a:t>GS – with the jockey proposing – results in a horse-pessimal matching</a:t>
            </a:r>
          </a:p>
        </p:txBody>
      </p:sp>
      <mc:AlternateContent xmlns:mc="http://schemas.openxmlformats.org/markup-compatibility/2006">
        <mc:Choice xmlns:a14="http://schemas.microsoft.com/office/drawing/2010/main" Requires="a14">
          <p:sp>
            <p:nvSpPr>
              <p:cNvPr id="5" name="Rounded Rectangle 4"/>
              <p:cNvSpPr/>
              <p:nvPr/>
            </p:nvSpPr>
            <p:spPr>
              <a:xfrm>
                <a:off x="304800" y="2286000"/>
                <a:ext cx="4479851" cy="4343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200" b="1" dirty="0"/>
                  <a:t>Proof by contradiction:</a:t>
                </a:r>
                <a:endParaRPr lang="en-US" sz="2200" i="1" dirty="0"/>
              </a:p>
              <a:p>
                <a:pPr marL="457200" indent="-457200">
                  <a:buFont typeface="Arial"/>
                  <a:buChar char="•"/>
                </a:pPr>
                <a14:m>
                  <m:oMath xmlns:m="http://schemas.openxmlformats.org/officeDocument/2006/math">
                    <m:r>
                      <a:rPr lang="en-US" sz="2200" i="1">
                        <a:latin typeface="Cambria Math" panose="02040503050406030204" pitchFamily="18" charset="0"/>
                      </a:rPr>
                      <m:t>𝒋</m:t>
                    </m:r>
                  </m:oMath>
                </a14:m>
                <a:r>
                  <a:rPr lang="en-US" sz="2200" dirty="0"/>
                  <a:t> and </a:t>
                </a:r>
                <a14:m>
                  <m:oMath xmlns:m="http://schemas.openxmlformats.org/officeDocument/2006/math">
                    <m:r>
                      <a:rPr lang="en-US" sz="2200" b="1" i="1">
                        <a:latin typeface="Cambria Math" panose="02040503050406030204" pitchFamily="18" charset="0"/>
                      </a:rPr>
                      <m:t>𝒉</m:t>
                    </m:r>
                  </m:oMath>
                </a14:m>
                <a:r>
                  <a:rPr lang="en-US" sz="2200" i="1" dirty="0"/>
                  <a:t> </a:t>
                </a:r>
                <a:r>
                  <a:rPr lang="en-US" sz="2200" dirty="0"/>
                  <a:t>matched in </a:t>
                </a:r>
                <a14:m>
                  <m:oMath xmlns:m="http://schemas.openxmlformats.org/officeDocument/2006/math">
                    <m:r>
                      <a:rPr lang="en-US" sz="2200" i="1">
                        <a:latin typeface="Cambria Math" panose="02040503050406030204" pitchFamily="18" charset="0"/>
                      </a:rPr>
                      <m:t>𝑆</m:t>
                    </m:r>
                  </m:oMath>
                </a14:m>
                <a:r>
                  <a:rPr lang="en-US" sz="2200" dirty="0"/>
                  <a:t>, </a:t>
                </a:r>
                <a14:m>
                  <m:oMath xmlns:m="http://schemas.openxmlformats.org/officeDocument/2006/math">
                    <m:r>
                      <a:rPr lang="en-US" sz="2200" i="1">
                        <a:latin typeface="Cambria Math" panose="02040503050406030204" pitchFamily="18" charset="0"/>
                      </a:rPr>
                      <m:t>𝒋</m:t>
                    </m:r>
                  </m:oMath>
                </a14:m>
                <a:r>
                  <a:rPr lang="en-US" sz="2200" dirty="0"/>
                  <a:t> is not worst valid </a:t>
                </a:r>
              </a:p>
              <a:p>
                <a:pPr marL="457200" indent="-457200">
                  <a:buFont typeface="Arial"/>
                  <a:buChar char="•"/>
                </a:pPr>
                <a:r>
                  <a:rPr lang="en-US" sz="2200" dirty="0">
                    <a:solidFill>
                      <a:srgbClr val="7A7A7A"/>
                    </a:solidFill>
                    <a:sym typeface="Wingdings"/>
                  </a:rPr>
                  <a:t> </a:t>
                </a:r>
                <a:r>
                  <a:rPr lang="en-US" sz="2200" dirty="0">
                    <a:solidFill>
                      <a:srgbClr val="7A7A7A"/>
                    </a:solidFill>
                  </a:rPr>
                  <a:t>exists stable </a:t>
                </a:r>
                <a14:m>
                  <m:oMath xmlns:m="http://schemas.openxmlformats.org/officeDocument/2006/math">
                    <m:r>
                      <a:rPr lang="en-US" sz="2200" i="1">
                        <a:solidFill>
                          <a:srgbClr val="7A7A7A"/>
                        </a:solidFill>
                        <a:latin typeface="Cambria Math" panose="02040503050406030204" pitchFamily="18" charset="0"/>
                      </a:rPr>
                      <m:t>𝑆</m:t>
                    </m:r>
                    <m:r>
                      <a:rPr lang="en-US" sz="2200" b="0" i="1" smtClean="0">
                        <a:solidFill>
                          <a:srgbClr val="7A7A7A"/>
                        </a:solidFill>
                        <a:latin typeface="Cambria Math" panose="02040503050406030204" pitchFamily="18" charset="0"/>
                      </a:rPr>
                      <m:t>′</m:t>
                    </m:r>
                  </m:oMath>
                </a14:m>
                <a:r>
                  <a:rPr lang="en-US" sz="2200" dirty="0">
                    <a:solidFill>
                      <a:srgbClr val="7A7A7A"/>
                    </a:solidFill>
                  </a:rPr>
                  <a:t> with </a:t>
                </a:r>
                <a14:m>
                  <m:oMath xmlns:m="http://schemas.openxmlformats.org/officeDocument/2006/math">
                    <m:r>
                      <a:rPr lang="en-US" sz="2200" b="1" i="1" smtClean="0">
                        <a:solidFill>
                          <a:srgbClr val="7A7A7A"/>
                        </a:solidFill>
                        <a:latin typeface="Cambria Math" panose="02040503050406030204" pitchFamily="18" charset="0"/>
                      </a:rPr>
                      <m:t>𝒉</m:t>
                    </m:r>
                  </m:oMath>
                </a14:m>
                <a:r>
                  <a:rPr lang="en-US" sz="2200" dirty="0">
                    <a:solidFill>
                      <a:srgbClr val="7A7A7A"/>
                    </a:solidFill>
                  </a:rPr>
                  <a:t> paired to </a:t>
                </a:r>
                <a14:m>
                  <m:oMath xmlns:m="http://schemas.openxmlformats.org/officeDocument/2006/math">
                    <m:sSup>
                      <m:sSupPr>
                        <m:ctrlPr>
                          <a:rPr lang="en-US" sz="2200" b="0" i="1" smtClean="0">
                            <a:solidFill>
                              <a:srgbClr val="7A7A7A"/>
                            </a:solidFill>
                            <a:latin typeface="Cambria Math" panose="02040503050406030204" pitchFamily="18" charset="0"/>
                          </a:rPr>
                        </m:ctrlPr>
                      </m:sSupPr>
                      <m:e>
                        <m:r>
                          <a:rPr lang="en-US" sz="2200" i="1">
                            <a:solidFill>
                              <a:srgbClr val="7A7A7A"/>
                            </a:solidFill>
                            <a:latin typeface="Cambria Math" panose="02040503050406030204" pitchFamily="18" charset="0"/>
                          </a:rPr>
                          <m:t>𝒋</m:t>
                        </m:r>
                      </m:e>
                      <m:sup>
                        <m:r>
                          <a:rPr lang="en-US" sz="2200" b="0" i="1" smtClean="0">
                            <a:solidFill>
                              <a:srgbClr val="7A7A7A"/>
                            </a:solidFill>
                            <a:latin typeface="Cambria Math" panose="02040503050406030204" pitchFamily="18" charset="0"/>
                          </a:rPr>
                          <m:t>′</m:t>
                        </m:r>
                      </m:sup>
                    </m:sSup>
                  </m:oMath>
                </a14:m>
                <a:r>
                  <a:rPr lang="en-US" sz="2200" dirty="0">
                    <a:solidFill>
                      <a:srgbClr val="7A7A7A"/>
                    </a:solidFill>
                  </a:rPr>
                  <a:t>, where </a:t>
                </a:r>
                <a14:m>
                  <m:oMath xmlns:m="http://schemas.openxmlformats.org/officeDocument/2006/math">
                    <m:r>
                      <a:rPr lang="en-US" sz="2200" b="1" i="1">
                        <a:solidFill>
                          <a:srgbClr val="7A7A7A"/>
                        </a:solidFill>
                        <a:latin typeface="Cambria Math" panose="02040503050406030204" pitchFamily="18" charset="0"/>
                      </a:rPr>
                      <m:t>𝒉</m:t>
                    </m:r>
                  </m:oMath>
                </a14:m>
                <a:r>
                  <a:rPr lang="en-US" sz="2200" dirty="0">
                    <a:solidFill>
                      <a:srgbClr val="7A7A7A"/>
                    </a:solidFill>
                  </a:rPr>
                  <a:t> prefers to </a:t>
                </a:r>
                <a14:m>
                  <m:oMath xmlns:m="http://schemas.openxmlformats.org/officeDocument/2006/math">
                    <m:r>
                      <a:rPr lang="en-US" sz="2200" i="1">
                        <a:solidFill>
                          <a:srgbClr val="7A7A7A"/>
                        </a:solidFill>
                        <a:latin typeface="Cambria Math" panose="02040503050406030204" pitchFamily="18" charset="0"/>
                      </a:rPr>
                      <m:t>𝒋</m:t>
                    </m:r>
                  </m:oMath>
                </a14:m>
                <a:r>
                  <a:rPr lang="en-US" sz="2200" dirty="0">
                    <a:solidFill>
                      <a:srgbClr val="7A7A7A"/>
                    </a:solidFill>
                  </a:rPr>
                  <a:t> to </a:t>
                </a:r>
                <a14:m>
                  <m:oMath xmlns:m="http://schemas.openxmlformats.org/officeDocument/2006/math">
                    <m:sSup>
                      <m:sSupPr>
                        <m:ctrlPr>
                          <a:rPr lang="en-US" sz="2200" i="1">
                            <a:solidFill>
                              <a:srgbClr val="7A7A7A"/>
                            </a:solidFill>
                            <a:latin typeface="Cambria Math" panose="02040503050406030204" pitchFamily="18" charset="0"/>
                          </a:rPr>
                        </m:ctrlPr>
                      </m:sSupPr>
                      <m:e>
                        <m:r>
                          <a:rPr lang="en-US" sz="2200" i="1">
                            <a:solidFill>
                              <a:srgbClr val="7A7A7A"/>
                            </a:solidFill>
                            <a:latin typeface="Cambria Math" panose="02040503050406030204" pitchFamily="18" charset="0"/>
                          </a:rPr>
                          <m:t>𝒋</m:t>
                        </m:r>
                      </m:e>
                      <m:sup>
                        <m:r>
                          <a:rPr lang="en-US" sz="2200" i="1">
                            <a:solidFill>
                              <a:srgbClr val="7A7A7A"/>
                            </a:solidFill>
                            <a:latin typeface="Cambria Math" panose="02040503050406030204" pitchFamily="18" charset="0"/>
                          </a:rPr>
                          <m:t>′</m:t>
                        </m:r>
                      </m:sup>
                    </m:sSup>
                  </m:oMath>
                </a14:m>
                <a:endParaRPr lang="en-US" sz="2200" dirty="0">
                  <a:solidFill>
                    <a:srgbClr val="7A7A7A"/>
                  </a:solidFill>
                </a:endParaRPr>
              </a:p>
              <a:p>
                <a:pPr marL="457200" indent="-457200">
                  <a:buFont typeface="Arial"/>
                  <a:buChar char="•"/>
                </a:pPr>
                <a:r>
                  <a:rPr lang="en-US" sz="2200" dirty="0">
                    <a:solidFill>
                      <a:srgbClr val="7A7A7A"/>
                    </a:solidFill>
                  </a:rPr>
                  <a:t>Let </a:t>
                </a:r>
                <a14:m>
                  <m:oMath xmlns:m="http://schemas.openxmlformats.org/officeDocument/2006/math">
                    <m:r>
                      <a:rPr lang="en-US" sz="2200" b="1" i="1">
                        <a:solidFill>
                          <a:srgbClr val="7A7A7A"/>
                        </a:solidFill>
                        <a:latin typeface="Cambria Math" panose="02040503050406030204" pitchFamily="18" charset="0"/>
                      </a:rPr>
                      <m:t>𝒉</m:t>
                    </m:r>
                    <m:r>
                      <a:rPr lang="en-US" sz="2200" b="1" i="1" smtClean="0">
                        <a:solidFill>
                          <a:srgbClr val="7A7A7A"/>
                        </a:solidFill>
                        <a:latin typeface="Cambria Math" panose="02040503050406030204" pitchFamily="18" charset="0"/>
                      </a:rPr>
                      <m:t>′</m:t>
                    </m:r>
                  </m:oMath>
                </a14:m>
                <a:r>
                  <a:rPr lang="en-US" sz="2200" dirty="0">
                    <a:solidFill>
                      <a:srgbClr val="7A7A7A"/>
                    </a:solidFill>
                  </a:rPr>
                  <a:t> be partner of </a:t>
                </a:r>
                <a14:m>
                  <m:oMath xmlns:m="http://schemas.openxmlformats.org/officeDocument/2006/math">
                    <m:r>
                      <a:rPr lang="en-US" sz="2200" i="1">
                        <a:solidFill>
                          <a:srgbClr val="7A7A7A"/>
                        </a:solidFill>
                        <a:latin typeface="Cambria Math" panose="02040503050406030204" pitchFamily="18" charset="0"/>
                      </a:rPr>
                      <m:t>𝒋</m:t>
                    </m:r>
                  </m:oMath>
                </a14:m>
                <a:r>
                  <a:rPr lang="en-US" sz="2200" dirty="0">
                    <a:solidFill>
                      <a:srgbClr val="7A7A7A"/>
                    </a:solidFill>
                  </a:rPr>
                  <a:t> in </a:t>
                </a:r>
                <a14:m>
                  <m:oMath xmlns:m="http://schemas.openxmlformats.org/officeDocument/2006/math">
                    <m:r>
                      <a:rPr lang="en-US" sz="2200" i="1">
                        <a:solidFill>
                          <a:srgbClr val="7A7A7A"/>
                        </a:solidFill>
                        <a:latin typeface="Cambria Math" panose="02040503050406030204" pitchFamily="18" charset="0"/>
                      </a:rPr>
                      <m:t>𝑆</m:t>
                    </m:r>
                    <m:r>
                      <a:rPr lang="en-US" sz="2200" b="0" i="1" smtClean="0">
                        <a:solidFill>
                          <a:srgbClr val="7A7A7A"/>
                        </a:solidFill>
                        <a:latin typeface="Cambria Math" panose="02040503050406030204" pitchFamily="18" charset="0"/>
                      </a:rPr>
                      <m:t>′</m:t>
                    </m:r>
                  </m:oMath>
                </a14:m>
                <a:endParaRPr lang="en-US" sz="2200" dirty="0">
                  <a:solidFill>
                    <a:srgbClr val="7A7A7A"/>
                  </a:solidFill>
                </a:endParaRPr>
              </a:p>
              <a:p>
                <a:pPr marL="457200" indent="-457200">
                  <a:buFont typeface="Arial"/>
                  <a:buChar char="•"/>
                </a:pPr>
                <a14:m>
                  <m:oMath xmlns:m="http://schemas.openxmlformats.org/officeDocument/2006/math">
                    <m:r>
                      <a:rPr lang="en-US" sz="2200" i="1">
                        <a:solidFill>
                          <a:srgbClr val="7A7A7A"/>
                        </a:solidFill>
                        <a:latin typeface="Cambria Math" panose="02040503050406030204" pitchFamily="18" charset="0"/>
                      </a:rPr>
                      <m:t>𝒋</m:t>
                    </m:r>
                  </m:oMath>
                </a14:m>
                <a:r>
                  <a:rPr lang="en-US" sz="2200" dirty="0">
                    <a:solidFill>
                      <a:srgbClr val="7A7A7A"/>
                    </a:solidFill>
                  </a:rPr>
                  <a:t> prefers to </a:t>
                </a:r>
                <a14:m>
                  <m:oMath xmlns:m="http://schemas.openxmlformats.org/officeDocument/2006/math">
                    <m:r>
                      <a:rPr lang="en-US" sz="2200" b="1" i="1">
                        <a:solidFill>
                          <a:srgbClr val="7A7A7A"/>
                        </a:solidFill>
                        <a:latin typeface="Cambria Math" panose="02040503050406030204" pitchFamily="18" charset="0"/>
                      </a:rPr>
                      <m:t>𝒉</m:t>
                    </m:r>
                  </m:oMath>
                </a14:m>
                <a:r>
                  <a:rPr lang="en-US" sz="2200" dirty="0">
                    <a:solidFill>
                      <a:srgbClr val="7A7A7A"/>
                    </a:solidFill>
                  </a:rPr>
                  <a:t> to </a:t>
                </a:r>
                <a14:m>
                  <m:oMath xmlns:m="http://schemas.openxmlformats.org/officeDocument/2006/math">
                    <m:r>
                      <a:rPr lang="en-US" sz="2200" b="1" i="1">
                        <a:solidFill>
                          <a:srgbClr val="7A7A7A"/>
                        </a:solidFill>
                        <a:latin typeface="Cambria Math" panose="02040503050406030204" pitchFamily="18" charset="0"/>
                      </a:rPr>
                      <m:t>𝒉</m:t>
                    </m:r>
                    <m:r>
                      <a:rPr lang="en-US" sz="2200" b="1" i="1" smtClean="0">
                        <a:solidFill>
                          <a:srgbClr val="7A7A7A"/>
                        </a:solidFill>
                        <a:latin typeface="Cambria Math" panose="02040503050406030204" pitchFamily="18" charset="0"/>
                      </a:rPr>
                      <m:t>′</m:t>
                    </m:r>
                  </m:oMath>
                </a14:m>
                <a:r>
                  <a:rPr lang="en-US" sz="2200" dirty="0">
                    <a:solidFill>
                      <a:srgbClr val="7A7A7A"/>
                    </a:solidFill>
                  </a:rPr>
                  <a:t> (by jockey-optimality of </a:t>
                </a:r>
                <a14:m>
                  <m:oMath xmlns:m="http://schemas.openxmlformats.org/officeDocument/2006/math">
                    <m:r>
                      <a:rPr lang="en-US" sz="2200" i="1">
                        <a:solidFill>
                          <a:srgbClr val="7A7A7A"/>
                        </a:solidFill>
                        <a:latin typeface="Cambria Math" panose="02040503050406030204" pitchFamily="18" charset="0"/>
                      </a:rPr>
                      <m:t>𝑆</m:t>
                    </m:r>
                  </m:oMath>
                </a14:m>
                <a:r>
                  <a:rPr lang="en-US" sz="2200" dirty="0">
                    <a:solidFill>
                      <a:srgbClr val="7A7A7A"/>
                    </a:solidFill>
                  </a:rPr>
                  <a:t>)</a:t>
                </a:r>
              </a:p>
              <a:p>
                <a:pPr marL="457200" indent="-457200">
                  <a:buFont typeface="Arial"/>
                  <a:buChar char="•"/>
                </a:pPr>
                <a:r>
                  <a:rPr lang="en-US" sz="2200" dirty="0">
                    <a:solidFill>
                      <a:srgbClr val="7A7A7A"/>
                    </a:solidFill>
                  </a:rPr>
                  <a:t> </a:t>
                </a:r>
                <a:r>
                  <a:rPr lang="en-US" sz="2200" i="1" dirty="0">
                    <a:solidFill>
                      <a:srgbClr val="7A7A7A"/>
                    </a:solidFill>
                    <a:sym typeface="Wingdings"/>
                  </a:rPr>
                  <a:t> </a:t>
                </a:r>
                <a14:m>
                  <m:oMath xmlns:m="http://schemas.openxmlformats.org/officeDocument/2006/math">
                    <m:r>
                      <a:rPr lang="en-US" sz="2200" i="1">
                        <a:solidFill>
                          <a:srgbClr val="7A7A7A"/>
                        </a:solidFill>
                        <a:latin typeface="Cambria Math" panose="02040503050406030204" pitchFamily="18" charset="0"/>
                      </a:rPr>
                      <m:t>𝒋</m:t>
                    </m:r>
                  </m:oMath>
                </a14:m>
                <a:r>
                  <a:rPr lang="en-US" sz="2200" i="1" dirty="0">
                    <a:solidFill>
                      <a:srgbClr val="7A7A7A"/>
                    </a:solidFill>
                    <a:sym typeface="Wingdings"/>
                  </a:rPr>
                  <a:t> </a:t>
                </a:r>
                <a:r>
                  <a:rPr lang="en-US" sz="2200" dirty="0">
                    <a:solidFill>
                      <a:srgbClr val="7A7A7A"/>
                    </a:solidFill>
                    <a:sym typeface="Wingdings"/>
                  </a:rPr>
                  <a:t>and </a:t>
                </a:r>
                <a14:m>
                  <m:oMath xmlns:m="http://schemas.openxmlformats.org/officeDocument/2006/math">
                    <m:r>
                      <a:rPr lang="en-US" sz="2200" b="1" i="1">
                        <a:solidFill>
                          <a:srgbClr val="7A7A7A"/>
                        </a:solidFill>
                        <a:latin typeface="Cambria Math" panose="02040503050406030204" pitchFamily="18" charset="0"/>
                      </a:rPr>
                      <m:t>𝒉</m:t>
                    </m:r>
                  </m:oMath>
                </a14:m>
                <a:r>
                  <a:rPr lang="en-US" sz="2200" dirty="0">
                    <a:solidFill>
                      <a:srgbClr val="7A7A7A"/>
                    </a:solidFill>
                    <a:sym typeface="Wingdings"/>
                  </a:rPr>
                  <a:t> form blocking pair in </a:t>
                </a:r>
                <a14:m>
                  <m:oMath xmlns:m="http://schemas.openxmlformats.org/officeDocument/2006/math">
                    <m:r>
                      <a:rPr lang="en-US" sz="2200" i="1">
                        <a:solidFill>
                          <a:srgbClr val="7A7A7A"/>
                        </a:solidFill>
                        <a:latin typeface="Cambria Math" panose="02040503050406030204" pitchFamily="18" charset="0"/>
                      </a:rPr>
                      <m:t>𝑆</m:t>
                    </m:r>
                  </m:oMath>
                </a14:m>
                <a:r>
                  <a:rPr lang="en-US" sz="2200" dirty="0">
                    <a:solidFill>
                      <a:srgbClr val="7A7A7A"/>
                    </a:solidFill>
                    <a:sym typeface="Wingdings"/>
                  </a:rPr>
                  <a:t>’  &gt;&lt;</a:t>
                </a:r>
                <a:endParaRPr lang="en-US" sz="2200" i="1" dirty="0">
                  <a:solidFill>
                    <a:srgbClr val="7A7A7A"/>
                  </a:solidFill>
                </a:endParaRPr>
              </a:p>
            </p:txBody>
          </p:sp>
        </mc:Choice>
        <mc:Fallback>
          <p:sp>
            <p:nvSpPr>
              <p:cNvPr id="5" name="Rounded Rectangle 4"/>
              <p:cNvSpPr>
                <a:spLocks noRot="1" noChangeAspect="1" noMove="1" noResize="1" noEditPoints="1" noAdjustHandles="1" noChangeArrowheads="1" noChangeShapeType="1" noTextEdit="1"/>
              </p:cNvSpPr>
              <p:nvPr/>
            </p:nvSpPr>
            <p:spPr>
              <a:xfrm>
                <a:off x="304800" y="2286000"/>
                <a:ext cx="4479851" cy="4343400"/>
              </a:xfrm>
              <a:prstGeom prst="roundRect">
                <a:avLst/>
              </a:prstGeom>
              <a:blipFill>
                <a:blip r:embed="rId3"/>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1E044BB5-1CCD-E243-A1CA-00DF64C1E955}"/>
              </a:ext>
            </a:extLst>
          </p:cNvPr>
          <p:cNvSpPr>
            <a:spLocks noGrp="1"/>
          </p:cNvSpPr>
          <p:nvPr>
            <p:ph type="sldNum" sz="quarter" idx="12"/>
          </p:nvPr>
        </p:nvSpPr>
        <p:spPr/>
        <p:txBody>
          <a:bodyPr/>
          <a:lstStyle/>
          <a:p>
            <a:fld id="{A2EF37A0-74FC-AB4F-AE4C-D9BFC6719E9F}" type="slidenum">
              <a:rPr lang="en-US" smtClean="0"/>
              <a:t>37</a:t>
            </a:fld>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F5AA459-E13E-473F-99F0-79E8A0F97552}"/>
                  </a:ext>
                </a:extLst>
              </p:cNvPr>
              <p:cNvSpPr txBox="1"/>
              <p:nvPr/>
            </p:nvSpPr>
            <p:spPr>
              <a:xfrm>
                <a:off x="5388049" y="3815706"/>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𝒋</m:t>
                      </m:r>
                    </m:oMath>
                  </m:oMathPara>
                </a14:m>
                <a:endParaRPr lang="en-US" dirty="0"/>
              </a:p>
            </p:txBody>
          </p:sp>
        </mc:Choice>
        <mc:Fallback>
          <p:sp>
            <p:nvSpPr>
              <p:cNvPr id="6" name="TextBox 5">
                <a:extLst>
                  <a:ext uri="{FF2B5EF4-FFF2-40B4-BE49-F238E27FC236}">
                    <a16:creationId xmlns:a16="http://schemas.microsoft.com/office/drawing/2014/main" id="{CF5AA459-E13E-473F-99F0-79E8A0F97552}"/>
                  </a:ext>
                </a:extLst>
              </p:cNvPr>
              <p:cNvSpPr txBox="1">
                <a:spLocks noRot="1" noChangeAspect="1" noMove="1" noResize="1" noEditPoints="1" noAdjustHandles="1" noChangeArrowheads="1" noChangeShapeType="1" noTextEdit="1"/>
              </p:cNvSpPr>
              <p:nvPr/>
            </p:nvSpPr>
            <p:spPr>
              <a:xfrm>
                <a:off x="5388049" y="3815706"/>
                <a:ext cx="465174" cy="369332"/>
              </a:xfrm>
              <a:prstGeom prst="rect">
                <a:avLst/>
              </a:prstGeom>
              <a:blipFill>
                <a:blip r:embed="rId4"/>
                <a:stretch>
                  <a:fillRect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0BD716A-170B-400F-8D26-CE6BCF6E0D56}"/>
                  </a:ext>
                </a:extLst>
              </p:cNvPr>
              <p:cNvSpPr txBox="1"/>
              <p:nvPr/>
            </p:nvSpPr>
            <p:spPr>
              <a:xfrm>
                <a:off x="7658987" y="3815706"/>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𝒉</m:t>
                      </m:r>
                    </m:oMath>
                  </m:oMathPara>
                </a14:m>
                <a:endParaRPr lang="en-US" dirty="0"/>
              </a:p>
            </p:txBody>
          </p:sp>
        </mc:Choice>
        <mc:Fallback>
          <p:sp>
            <p:nvSpPr>
              <p:cNvPr id="7" name="TextBox 6">
                <a:extLst>
                  <a:ext uri="{FF2B5EF4-FFF2-40B4-BE49-F238E27FC236}">
                    <a16:creationId xmlns:a16="http://schemas.microsoft.com/office/drawing/2014/main" id="{A0BD716A-170B-400F-8D26-CE6BCF6E0D56}"/>
                  </a:ext>
                </a:extLst>
              </p:cNvPr>
              <p:cNvSpPr txBox="1">
                <a:spLocks noRot="1" noChangeAspect="1" noMove="1" noResize="1" noEditPoints="1" noAdjustHandles="1" noChangeArrowheads="1" noChangeShapeType="1" noTextEdit="1"/>
              </p:cNvSpPr>
              <p:nvPr/>
            </p:nvSpPr>
            <p:spPr>
              <a:xfrm>
                <a:off x="7658987" y="3815706"/>
                <a:ext cx="46517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38ADB9A-B29C-4AE0-A33A-382C6320BE9A}"/>
                  </a:ext>
                </a:extLst>
              </p:cNvPr>
              <p:cNvSpPr txBox="1"/>
              <p:nvPr/>
            </p:nvSpPr>
            <p:spPr>
              <a:xfrm>
                <a:off x="5423494" y="2748856"/>
                <a:ext cx="3018757" cy="923330"/>
              </a:xfrm>
              <a:prstGeom prst="rect">
                <a:avLst/>
              </a:prstGeom>
              <a:noFill/>
            </p:spPr>
            <p:txBody>
              <a:bodyPr wrap="square">
                <a:spAutoFit/>
              </a:bodyPr>
              <a:lstStyle/>
              <a:p>
                <a14:m>
                  <m:oMath xmlns:m="http://schemas.openxmlformats.org/officeDocument/2006/math">
                    <m:r>
                      <a:rPr lang="en-US" b="1" i="1" smtClean="0">
                        <a:latin typeface="Cambria Math" panose="02040503050406030204" pitchFamily="18" charset="0"/>
                      </a:rPr>
                      <m:t>𝒋</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matched in </a:t>
                </a:r>
                <a14:m>
                  <m:oMath xmlns:m="http://schemas.openxmlformats.org/officeDocument/2006/math">
                    <m:r>
                      <a:rPr lang="en-US" i="1">
                        <a:latin typeface="Cambria Math" panose="02040503050406030204" pitchFamily="18" charset="0"/>
                      </a:rPr>
                      <m:t>𝑆</m:t>
                    </m:r>
                  </m:oMath>
                </a14:m>
                <a:endParaRPr lang="en-US" dirty="0"/>
              </a:p>
              <a:p>
                <a14:m>
                  <m:oMath xmlns:m="http://schemas.openxmlformats.org/officeDocument/2006/math">
                    <m:r>
                      <a:rPr lang="en-US" b="1" i="1">
                        <a:latin typeface="Cambria Math" panose="02040503050406030204" pitchFamily="18" charset="0"/>
                      </a:rPr>
                      <m:t>𝒋</m:t>
                    </m:r>
                    <m:r>
                      <a:rPr lang="en-US" b="1" i="1">
                        <a:latin typeface="Cambria Math" panose="02040503050406030204" pitchFamily="18" charset="0"/>
                      </a:rPr>
                      <m:t>′</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matched in </a:t>
                </a:r>
                <a14:m>
                  <m:oMath xmlns:m="http://schemas.openxmlformats.org/officeDocument/2006/math">
                    <m:r>
                      <a:rPr lang="en-US" i="1">
                        <a:latin typeface="Cambria Math" panose="02040503050406030204" pitchFamily="18" charset="0"/>
                      </a:rPr>
                      <m:t>𝑆</m:t>
                    </m:r>
                    <m:r>
                      <a:rPr lang="en-US" b="0" i="1" smtClean="0">
                        <a:latin typeface="Cambria Math" panose="02040503050406030204" pitchFamily="18" charset="0"/>
                      </a:rPr>
                      <m:t>′</m:t>
                    </m:r>
                  </m:oMath>
                </a14:m>
                <a:endParaRPr lang="en-US" dirty="0"/>
              </a:p>
              <a:p>
                <a14:m>
                  <m:oMath xmlns:m="http://schemas.openxmlformats.org/officeDocument/2006/math">
                    <m:r>
                      <a:rPr lang="en-US" b="1" i="1">
                        <a:latin typeface="Cambria Math" panose="02040503050406030204" pitchFamily="18" charset="0"/>
                      </a:rPr>
                      <m:t>𝒋</m:t>
                    </m:r>
                  </m:oMath>
                </a14:m>
                <a:r>
                  <a:rPr lang="en-US" dirty="0"/>
                  <a:t> and </a:t>
                </a:r>
                <a14:m>
                  <m:oMath xmlns:m="http://schemas.openxmlformats.org/officeDocument/2006/math">
                    <m:r>
                      <a:rPr lang="en-US" b="1" i="1">
                        <a:latin typeface="Cambria Math" panose="02040503050406030204" pitchFamily="18" charset="0"/>
                      </a:rPr>
                      <m:t>𝒉</m:t>
                    </m:r>
                    <m:r>
                      <a:rPr lang="en-US" b="1" i="1" smtClean="0">
                        <a:latin typeface="Cambria Math" panose="02040503050406030204" pitchFamily="18" charset="0"/>
                      </a:rPr>
                      <m:t>′</m:t>
                    </m:r>
                  </m:oMath>
                </a14:m>
                <a:r>
                  <a:rPr lang="en-US" dirty="0"/>
                  <a:t> are matched in </a:t>
                </a:r>
                <a14:m>
                  <m:oMath xmlns:m="http://schemas.openxmlformats.org/officeDocument/2006/math">
                    <m:r>
                      <a:rPr lang="en-US" i="1">
                        <a:latin typeface="Cambria Math" panose="02040503050406030204" pitchFamily="18" charset="0"/>
                      </a:rPr>
                      <m:t>𝑆</m:t>
                    </m:r>
                    <m:r>
                      <a:rPr lang="en-US" b="0" i="1" smtClean="0">
                        <a:latin typeface="Cambria Math" panose="02040503050406030204" pitchFamily="18" charset="0"/>
                      </a:rPr>
                      <m:t>′</m:t>
                    </m:r>
                  </m:oMath>
                </a14:m>
                <a:endParaRPr lang="en-US" dirty="0"/>
              </a:p>
            </p:txBody>
          </p:sp>
        </mc:Choice>
        <mc:Fallback>
          <p:sp>
            <p:nvSpPr>
              <p:cNvPr id="8" name="TextBox 7">
                <a:extLst>
                  <a:ext uri="{FF2B5EF4-FFF2-40B4-BE49-F238E27FC236}">
                    <a16:creationId xmlns:a16="http://schemas.microsoft.com/office/drawing/2014/main" id="{F38ADB9A-B29C-4AE0-A33A-382C6320BE9A}"/>
                  </a:ext>
                </a:extLst>
              </p:cNvPr>
              <p:cNvSpPr txBox="1">
                <a:spLocks noRot="1" noChangeAspect="1" noMove="1" noResize="1" noEditPoints="1" noAdjustHandles="1" noChangeArrowheads="1" noChangeShapeType="1" noTextEdit="1"/>
              </p:cNvSpPr>
              <p:nvPr/>
            </p:nvSpPr>
            <p:spPr>
              <a:xfrm>
                <a:off x="5423494" y="2748856"/>
                <a:ext cx="3018757" cy="923330"/>
              </a:xfrm>
              <a:prstGeom prst="rect">
                <a:avLst/>
              </a:prstGeom>
              <a:blipFill>
                <a:blip r:embed="rId6"/>
                <a:stretch>
                  <a:fillRect l="-808" t="-3974" b="-9934"/>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165D85E8-47CD-487A-A185-D1A102F0A213}"/>
              </a:ext>
            </a:extLst>
          </p:cNvPr>
          <p:cNvCxnSpPr>
            <a:cxnSpLocks/>
          </p:cNvCxnSpPr>
          <p:nvPr/>
        </p:nvCxnSpPr>
        <p:spPr>
          <a:xfrm>
            <a:off x="5853223" y="3986713"/>
            <a:ext cx="1805764" cy="13659"/>
          </a:xfrm>
          <a:prstGeom prst="line">
            <a:avLst/>
          </a:prstGeom>
          <a:ln>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5EB7D17-6ED1-4FF3-8E9A-B21DAB3D5C73}"/>
                  </a:ext>
                </a:extLst>
              </p:cNvPr>
              <p:cNvSpPr txBox="1"/>
              <p:nvPr/>
            </p:nvSpPr>
            <p:spPr>
              <a:xfrm>
                <a:off x="6522152" y="3657228"/>
                <a:ext cx="3907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oMath>
                  </m:oMathPara>
                </a14:m>
                <a:endParaRPr lang="en-US" sz="1800" b="0" i="1" dirty="0"/>
              </a:p>
            </p:txBody>
          </p:sp>
        </mc:Choice>
        <mc:Fallback>
          <p:sp>
            <p:nvSpPr>
              <p:cNvPr id="14" name="TextBox 13">
                <a:extLst>
                  <a:ext uri="{FF2B5EF4-FFF2-40B4-BE49-F238E27FC236}">
                    <a16:creationId xmlns:a16="http://schemas.microsoft.com/office/drawing/2014/main" id="{35EB7D17-6ED1-4FF3-8E9A-B21DAB3D5C73}"/>
                  </a:ext>
                </a:extLst>
              </p:cNvPr>
              <p:cNvSpPr txBox="1">
                <a:spLocks noRot="1" noChangeAspect="1" noMove="1" noResize="1" noEditPoints="1" noAdjustHandles="1" noChangeArrowheads="1" noChangeShapeType="1" noTextEdit="1"/>
              </p:cNvSpPr>
              <p:nvPr/>
            </p:nvSpPr>
            <p:spPr>
              <a:xfrm>
                <a:off x="6522152" y="3657228"/>
                <a:ext cx="390746" cy="36933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285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228600"/>
            <a:ext cx="8534400" cy="19050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4000" b="1" dirty="0"/>
              <a:t>Claim</a:t>
            </a:r>
            <a:endParaRPr lang="en-US" sz="3200" b="1" dirty="0"/>
          </a:p>
          <a:p>
            <a:pPr algn="ctr"/>
            <a:r>
              <a:rPr lang="en-US" sz="3200" dirty="0"/>
              <a:t>GS – with the jockey proposing – results in a horse-pessimal matching</a:t>
            </a:r>
          </a:p>
        </p:txBody>
      </p:sp>
      <mc:AlternateContent xmlns:mc="http://schemas.openxmlformats.org/markup-compatibility/2006">
        <mc:Choice xmlns:a14="http://schemas.microsoft.com/office/drawing/2010/main" Requires="a14">
          <p:sp>
            <p:nvSpPr>
              <p:cNvPr id="5" name="Rounded Rectangle 4"/>
              <p:cNvSpPr/>
              <p:nvPr/>
            </p:nvSpPr>
            <p:spPr>
              <a:xfrm>
                <a:off x="304800" y="2286000"/>
                <a:ext cx="4479851" cy="4343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200" b="1" dirty="0"/>
                  <a:t>Proof by contradiction:</a:t>
                </a:r>
                <a:endParaRPr lang="en-US" sz="2200" i="1" dirty="0"/>
              </a:p>
              <a:p>
                <a:pPr marL="457200" indent="-457200">
                  <a:buFont typeface="Arial"/>
                  <a:buChar char="•"/>
                </a:pPr>
                <a14:m>
                  <m:oMath xmlns:m="http://schemas.openxmlformats.org/officeDocument/2006/math">
                    <m:r>
                      <a:rPr lang="en-US" sz="2200" i="1">
                        <a:latin typeface="Cambria Math" panose="02040503050406030204" pitchFamily="18" charset="0"/>
                      </a:rPr>
                      <m:t>𝒋</m:t>
                    </m:r>
                  </m:oMath>
                </a14:m>
                <a:r>
                  <a:rPr lang="en-US" sz="2200" dirty="0"/>
                  <a:t> and </a:t>
                </a:r>
                <a14:m>
                  <m:oMath xmlns:m="http://schemas.openxmlformats.org/officeDocument/2006/math">
                    <m:r>
                      <a:rPr lang="en-US" sz="2200" b="1" i="1">
                        <a:latin typeface="Cambria Math" panose="02040503050406030204" pitchFamily="18" charset="0"/>
                      </a:rPr>
                      <m:t>𝒉</m:t>
                    </m:r>
                  </m:oMath>
                </a14:m>
                <a:r>
                  <a:rPr lang="en-US" sz="2200" i="1" dirty="0"/>
                  <a:t> </a:t>
                </a:r>
                <a:r>
                  <a:rPr lang="en-US" sz="2200" dirty="0"/>
                  <a:t>matched in </a:t>
                </a:r>
                <a14:m>
                  <m:oMath xmlns:m="http://schemas.openxmlformats.org/officeDocument/2006/math">
                    <m:r>
                      <a:rPr lang="en-US" sz="2200" i="1">
                        <a:latin typeface="Cambria Math" panose="02040503050406030204" pitchFamily="18" charset="0"/>
                      </a:rPr>
                      <m:t>𝑆</m:t>
                    </m:r>
                  </m:oMath>
                </a14:m>
                <a:r>
                  <a:rPr lang="en-US" sz="2200" dirty="0"/>
                  <a:t>, </a:t>
                </a:r>
                <a14:m>
                  <m:oMath xmlns:m="http://schemas.openxmlformats.org/officeDocument/2006/math">
                    <m:r>
                      <a:rPr lang="en-US" sz="2200" i="1">
                        <a:latin typeface="Cambria Math" panose="02040503050406030204" pitchFamily="18" charset="0"/>
                      </a:rPr>
                      <m:t>𝒋</m:t>
                    </m:r>
                  </m:oMath>
                </a14:m>
                <a:r>
                  <a:rPr lang="en-US" sz="2200" dirty="0"/>
                  <a:t> is not worst valid </a:t>
                </a:r>
              </a:p>
              <a:p>
                <a:pPr marL="457200" indent="-457200">
                  <a:buFont typeface="Arial"/>
                  <a:buChar char="•"/>
                </a:pPr>
                <a:r>
                  <a:rPr lang="en-US" sz="2200" dirty="0">
                    <a:sym typeface="Wingdings"/>
                  </a:rPr>
                  <a:t> </a:t>
                </a:r>
                <a:r>
                  <a:rPr lang="en-US" sz="2200" dirty="0"/>
                  <a:t>exists stable </a:t>
                </a:r>
                <a14:m>
                  <m:oMath xmlns:m="http://schemas.openxmlformats.org/officeDocument/2006/math">
                    <m:r>
                      <a:rPr lang="en-US" sz="2200" i="1">
                        <a:latin typeface="Cambria Math" panose="02040503050406030204" pitchFamily="18" charset="0"/>
                      </a:rPr>
                      <m:t>𝑆</m:t>
                    </m:r>
                    <m:r>
                      <a:rPr lang="en-US" sz="2200" b="0" i="1" smtClean="0">
                        <a:latin typeface="Cambria Math" panose="02040503050406030204" pitchFamily="18" charset="0"/>
                      </a:rPr>
                      <m:t>′</m:t>
                    </m:r>
                  </m:oMath>
                </a14:m>
                <a:r>
                  <a:rPr lang="en-US" sz="2200" dirty="0"/>
                  <a:t> with </a:t>
                </a:r>
                <a14:m>
                  <m:oMath xmlns:m="http://schemas.openxmlformats.org/officeDocument/2006/math">
                    <m:r>
                      <a:rPr lang="en-US" sz="2200" b="1" i="1" smtClean="0">
                        <a:latin typeface="Cambria Math" panose="02040503050406030204" pitchFamily="18" charset="0"/>
                      </a:rPr>
                      <m:t>𝒉</m:t>
                    </m:r>
                  </m:oMath>
                </a14:m>
                <a:r>
                  <a:rPr lang="en-US" sz="2200" dirty="0"/>
                  <a:t> paired to </a:t>
                </a:r>
                <a14:m>
                  <m:oMath xmlns:m="http://schemas.openxmlformats.org/officeDocument/2006/math">
                    <m:sSup>
                      <m:sSupPr>
                        <m:ctrlPr>
                          <a:rPr lang="en-US" sz="2200" b="0" i="1" smtClean="0">
                            <a:latin typeface="Cambria Math" panose="02040503050406030204" pitchFamily="18" charset="0"/>
                          </a:rPr>
                        </m:ctrlPr>
                      </m:sSupPr>
                      <m:e>
                        <m:r>
                          <a:rPr lang="en-US" sz="2200" i="1">
                            <a:latin typeface="Cambria Math" panose="02040503050406030204" pitchFamily="18" charset="0"/>
                          </a:rPr>
                          <m:t>𝒋</m:t>
                        </m:r>
                      </m:e>
                      <m:sup>
                        <m:r>
                          <a:rPr lang="en-US" sz="2200" b="0" i="1" smtClean="0">
                            <a:latin typeface="Cambria Math" panose="02040503050406030204" pitchFamily="18" charset="0"/>
                          </a:rPr>
                          <m:t>′</m:t>
                        </m:r>
                      </m:sup>
                    </m:sSup>
                  </m:oMath>
                </a14:m>
                <a:r>
                  <a:rPr lang="en-US" sz="2200" dirty="0"/>
                  <a:t>, where </a:t>
                </a:r>
                <a14:m>
                  <m:oMath xmlns:m="http://schemas.openxmlformats.org/officeDocument/2006/math">
                    <m:r>
                      <a:rPr lang="en-US" sz="2200" b="1" i="1">
                        <a:latin typeface="Cambria Math" panose="02040503050406030204" pitchFamily="18" charset="0"/>
                      </a:rPr>
                      <m:t>𝒉</m:t>
                    </m:r>
                  </m:oMath>
                </a14:m>
                <a:r>
                  <a:rPr lang="en-US" sz="2200" dirty="0"/>
                  <a:t> prefers to </a:t>
                </a:r>
                <a14:m>
                  <m:oMath xmlns:m="http://schemas.openxmlformats.org/officeDocument/2006/math">
                    <m:r>
                      <a:rPr lang="en-US" sz="2200" i="1">
                        <a:latin typeface="Cambria Math" panose="02040503050406030204" pitchFamily="18" charset="0"/>
                      </a:rPr>
                      <m:t>𝒋</m:t>
                    </m:r>
                  </m:oMath>
                </a14:m>
                <a:r>
                  <a:rPr lang="en-US" sz="2200" dirty="0"/>
                  <a:t> to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𝒋</m:t>
                        </m:r>
                      </m:e>
                      <m:sup>
                        <m:r>
                          <a:rPr lang="en-US" sz="2200" i="1">
                            <a:latin typeface="Cambria Math" panose="02040503050406030204" pitchFamily="18" charset="0"/>
                          </a:rPr>
                          <m:t>′</m:t>
                        </m:r>
                      </m:sup>
                    </m:sSup>
                  </m:oMath>
                </a14:m>
                <a:endParaRPr lang="en-US" sz="2200" dirty="0"/>
              </a:p>
              <a:p>
                <a:pPr marL="457200" indent="-457200">
                  <a:buFont typeface="Arial"/>
                  <a:buChar char="•"/>
                </a:pPr>
                <a:r>
                  <a:rPr lang="en-US" sz="2200" dirty="0">
                    <a:solidFill>
                      <a:srgbClr val="7A7A7A"/>
                    </a:solidFill>
                  </a:rPr>
                  <a:t>Let </a:t>
                </a:r>
                <a14:m>
                  <m:oMath xmlns:m="http://schemas.openxmlformats.org/officeDocument/2006/math">
                    <m:r>
                      <a:rPr lang="en-US" sz="2200" b="1" i="1">
                        <a:solidFill>
                          <a:srgbClr val="7A7A7A"/>
                        </a:solidFill>
                        <a:latin typeface="Cambria Math" panose="02040503050406030204" pitchFamily="18" charset="0"/>
                      </a:rPr>
                      <m:t>𝒉</m:t>
                    </m:r>
                    <m:r>
                      <a:rPr lang="en-US" sz="2200" b="1" i="1" smtClean="0">
                        <a:solidFill>
                          <a:srgbClr val="7A7A7A"/>
                        </a:solidFill>
                        <a:latin typeface="Cambria Math" panose="02040503050406030204" pitchFamily="18" charset="0"/>
                      </a:rPr>
                      <m:t>′</m:t>
                    </m:r>
                  </m:oMath>
                </a14:m>
                <a:r>
                  <a:rPr lang="en-US" sz="2200" dirty="0">
                    <a:solidFill>
                      <a:srgbClr val="7A7A7A"/>
                    </a:solidFill>
                  </a:rPr>
                  <a:t> be partner of </a:t>
                </a:r>
                <a14:m>
                  <m:oMath xmlns:m="http://schemas.openxmlformats.org/officeDocument/2006/math">
                    <m:r>
                      <a:rPr lang="en-US" sz="2200" i="1">
                        <a:solidFill>
                          <a:srgbClr val="7A7A7A"/>
                        </a:solidFill>
                        <a:latin typeface="Cambria Math" panose="02040503050406030204" pitchFamily="18" charset="0"/>
                      </a:rPr>
                      <m:t>𝒋</m:t>
                    </m:r>
                  </m:oMath>
                </a14:m>
                <a:r>
                  <a:rPr lang="en-US" sz="2200" dirty="0">
                    <a:solidFill>
                      <a:srgbClr val="7A7A7A"/>
                    </a:solidFill>
                  </a:rPr>
                  <a:t> in </a:t>
                </a:r>
                <a14:m>
                  <m:oMath xmlns:m="http://schemas.openxmlformats.org/officeDocument/2006/math">
                    <m:r>
                      <a:rPr lang="en-US" sz="2200" i="1">
                        <a:solidFill>
                          <a:srgbClr val="7A7A7A"/>
                        </a:solidFill>
                        <a:latin typeface="Cambria Math" panose="02040503050406030204" pitchFamily="18" charset="0"/>
                      </a:rPr>
                      <m:t>𝑆</m:t>
                    </m:r>
                    <m:r>
                      <a:rPr lang="en-US" sz="2200" b="0" i="1" smtClean="0">
                        <a:solidFill>
                          <a:srgbClr val="7A7A7A"/>
                        </a:solidFill>
                        <a:latin typeface="Cambria Math" panose="02040503050406030204" pitchFamily="18" charset="0"/>
                      </a:rPr>
                      <m:t>′</m:t>
                    </m:r>
                  </m:oMath>
                </a14:m>
                <a:endParaRPr lang="en-US" sz="2200" dirty="0">
                  <a:solidFill>
                    <a:srgbClr val="7A7A7A"/>
                  </a:solidFill>
                </a:endParaRPr>
              </a:p>
              <a:p>
                <a:pPr marL="457200" indent="-457200">
                  <a:buFont typeface="Arial"/>
                  <a:buChar char="•"/>
                </a:pPr>
                <a14:m>
                  <m:oMath xmlns:m="http://schemas.openxmlformats.org/officeDocument/2006/math">
                    <m:r>
                      <a:rPr lang="en-US" sz="2200" i="1">
                        <a:solidFill>
                          <a:srgbClr val="7A7A7A"/>
                        </a:solidFill>
                        <a:latin typeface="Cambria Math" panose="02040503050406030204" pitchFamily="18" charset="0"/>
                      </a:rPr>
                      <m:t>𝒋</m:t>
                    </m:r>
                  </m:oMath>
                </a14:m>
                <a:r>
                  <a:rPr lang="en-US" sz="2200" dirty="0">
                    <a:solidFill>
                      <a:srgbClr val="7A7A7A"/>
                    </a:solidFill>
                  </a:rPr>
                  <a:t> prefers to </a:t>
                </a:r>
                <a14:m>
                  <m:oMath xmlns:m="http://schemas.openxmlformats.org/officeDocument/2006/math">
                    <m:r>
                      <a:rPr lang="en-US" sz="2200" b="1" i="1">
                        <a:solidFill>
                          <a:srgbClr val="7A7A7A"/>
                        </a:solidFill>
                        <a:latin typeface="Cambria Math" panose="02040503050406030204" pitchFamily="18" charset="0"/>
                      </a:rPr>
                      <m:t>𝒉</m:t>
                    </m:r>
                  </m:oMath>
                </a14:m>
                <a:r>
                  <a:rPr lang="en-US" sz="2200" dirty="0">
                    <a:solidFill>
                      <a:srgbClr val="7A7A7A"/>
                    </a:solidFill>
                  </a:rPr>
                  <a:t> to </a:t>
                </a:r>
                <a14:m>
                  <m:oMath xmlns:m="http://schemas.openxmlformats.org/officeDocument/2006/math">
                    <m:r>
                      <a:rPr lang="en-US" sz="2200" b="1" i="1">
                        <a:solidFill>
                          <a:srgbClr val="7A7A7A"/>
                        </a:solidFill>
                        <a:latin typeface="Cambria Math" panose="02040503050406030204" pitchFamily="18" charset="0"/>
                      </a:rPr>
                      <m:t>𝒉</m:t>
                    </m:r>
                    <m:r>
                      <a:rPr lang="en-US" sz="2200" b="1" i="1" smtClean="0">
                        <a:solidFill>
                          <a:srgbClr val="7A7A7A"/>
                        </a:solidFill>
                        <a:latin typeface="Cambria Math" panose="02040503050406030204" pitchFamily="18" charset="0"/>
                      </a:rPr>
                      <m:t>′</m:t>
                    </m:r>
                  </m:oMath>
                </a14:m>
                <a:r>
                  <a:rPr lang="en-US" sz="2200" dirty="0">
                    <a:solidFill>
                      <a:srgbClr val="7A7A7A"/>
                    </a:solidFill>
                  </a:rPr>
                  <a:t> (by jockey-optimality of </a:t>
                </a:r>
                <a14:m>
                  <m:oMath xmlns:m="http://schemas.openxmlformats.org/officeDocument/2006/math">
                    <m:r>
                      <a:rPr lang="en-US" sz="2200" i="1">
                        <a:solidFill>
                          <a:srgbClr val="7A7A7A"/>
                        </a:solidFill>
                        <a:latin typeface="Cambria Math" panose="02040503050406030204" pitchFamily="18" charset="0"/>
                      </a:rPr>
                      <m:t>𝑆</m:t>
                    </m:r>
                  </m:oMath>
                </a14:m>
                <a:r>
                  <a:rPr lang="en-US" sz="2200" dirty="0">
                    <a:solidFill>
                      <a:srgbClr val="7A7A7A"/>
                    </a:solidFill>
                  </a:rPr>
                  <a:t>)</a:t>
                </a:r>
              </a:p>
              <a:p>
                <a:pPr marL="457200" indent="-457200">
                  <a:buFont typeface="Arial"/>
                  <a:buChar char="•"/>
                </a:pPr>
                <a:r>
                  <a:rPr lang="en-US" sz="2200" dirty="0">
                    <a:solidFill>
                      <a:srgbClr val="7A7A7A"/>
                    </a:solidFill>
                  </a:rPr>
                  <a:t> </a:t>
                </a:r>
                <a:r>
                  <a:rPr lang="en-US" sz="2200" i="1" dirty="0">
                    <a:solidFill>
                      <a:srgbClr val="7A7A7A"/>
                    </a:solidFill>
                    <a:sym typeface="Wingdings"/>
                  </a:rPr>
                  <a:t> </a:t>
                </a:r>
                <a14:m>
                  <m:oMath xmlns:m="http://schemas.openxmlformats.org/officeDocument/2006/math">
                    <m:r>
                      <a:rPr lang="en-US" sz="2200" i="1">
                        <a:solidFill>
                          <a:srgbClr val="7A7A7A"/>
                        </a:solidFill>
                        <a:latin typeface="Cambria Math" panose="02040503050406030204" pitchFamily="18" charset="0"/>
                      </a:rPr>
                      <m:t>𝒋</m:t>
                    </m:r>
                  </m:oMath>
                </a14:m>
                <a:r>
                  <a:rPr lang="en-US" sz="2200" i="1" dirty="0">
                    <a:solidFill>
                      <a:srgbClr val="7A7A7A"/>
                    </a:solidFill>
                    <a:sym typeface="Wingdings"/>
                  </a:rPr>
                  <a:t> </a:t>
                </a:r>
                <a:r>
                  <a:rPr lang="en-US" sz="2200" dirty="0">
                    <a:solidFill>
                      <a:srgbClr val="7A7A7A"/>
                    </a:solidFill>
                    <a:sym typeface="Wingdings"/>
                  </a:rPr>
                  <a:t>and </a:t>
                </a:r>
                <a14:m>
                  <m:oMath xmlns:m="http://schemas.openxmlformats.org/officeDocument/2006/math">
                    <m:r>
                      <a:rPr lang="en-US" sz="2200" b="1" i="1">
                        <a:solidFill>
                          <a:srgbClr val="7A7A7A"/>
                        </a:solidFill>
                        <a:latin typeface="Cambria Math" panose="02040503050406030204" pitchFamily="18" charset="0"/>
                      </a:rPr>
                      <m:t>𝒉</m:t>
                    </m:r>
                  </m:oMath>
                </a14:m>
                <a:r>
                  <a:rPr lang="en-US" sz="2200" dirty="0">
                    <a:solidFill>
                      <a:srgbClr val="7A7A7A"/>
                    </a:solidFill>
                    <a:sym typeface="Wingdings"/>
                  </a:rPr>
                  <a:t> form blocking pair in </a:t>
                </a:r>
                <a14:m>
                  <m:oMath xmlns:m="http://schemas.openxmlformats.org/officeDocument/2006/math">
                    <m:r>
                      <a:rPr lang="en-US" sz="2200" i="1">
                        <a:solidFill>
                          <a:srgbClr val="7A7A7A"/>
                        </a:solidFill>
                        <a:latin typeface="Cambria Math" panose="02040503050406030204" pitchFamily="18" charset="0"/>
                      </a:rPr>
                      <m:t>𝑆</m:t>
                    </m:r>
                  </m:oMath>
                </a14:m>
                <a:r>
                  <a:rPr lang="en-US" sz="2200" dirty="0">
                    <a:solidFill>
                      <a:srgbClr val="7A7A7A"/>
                    </a:solidFill>
                    <a:sym typeface="Wingdings"/>
                  </a:rPr>
                  <a:t>’  &gt;&lt;</a:t>
                </a:r>
                <a:endParaRPr lang="en-US" sz="2200" i="1" dirty="0">
                  <a:solidFill>
                    <a:srgbClr val="7A7A7A"/>
                  </a:solidFill>
                </a:endParaRPr>
              </a:p>
            </p:txBody>
          </p:sp>
        </mc:Choice>
        <mc:Fallback>
          <p:sp>
            <p:nvSpPr>
              <p:cNvPr id="5" name="Rounded Rectangle 4"/>
              <p:cNvSpPr>
                <a:spLocks noRot="1" noChangeAspect="1" noMove="1" noResize="1" noEditPoints="1" noAdjustHandles="1" noChangeArrowheads="1" noChangeShapeType="1" noTextEdit="1"/>
              </p:cNvSpPr>
              <p:nvPr/>
            </p:nvSpPr>
            <p:spPr>
              <a:xfrm>
                <a:off x="304800" y="2286000"/>
                <a:ext cx="4479851" cy="4343400"/>
              </a:xfrm>
              <a:prstGeom prst="roundRect">
                <a:avLst/>
              </a:prstGeom>
              <a:blipFill>
                <a:blip r:embed="rId3"/>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1E044BB5-1CCD-E243-A1CA-00DF64C1E955}"/>
              </a:ext>
            </a:extLst>
          </p:cNvPr>
          <p:cNvSpPr>
            <a:spLocks noGrp="1"/>
          </p:cNvSpPr>
          <p:nvPr>
            <p:ph type="sldNum" sz="quarter" idx="12"/>
          </p:nvPr>
        </p:nvSpPr>
        <p:spPr/>
        <p:txBody>
          <a:bodyPr/>
          <a:lstStyle/>
          <a:p>
            <a:fld id="{A2EF37A0-74FC-AB4F-AE4C-D9BFC6719E9F}" type="slidenum">
              <a:rPr lang="en-US" smtClean="0"/>
              <a:t>38</a:t>
            </a:fld>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F5AA459-E13E-473F-99F0-79E8A0F97552}"/>
                  </a:ext>
                </a:extLst>
              </p:cNvPr>
              <p:cNvSpPr txBox="1"/>
              <p:nvPr/>
            </p:nvSpPr>
            <p:spPr>
              <a:xfrm>
                <a:off x="5388049" y="3815706"/>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𝒋</m:t>
                      </m:r>
                    </m:oMath>
                  </m:oMathPara>
                </a14:m>
                <a:endParaRPr lang="en-US" dirty="0"/>
              </a:p>
            </p:txBody>
          </p:sp>
        </mc:Choice>
        <mc:Fallback>
          <p:sp>
            <p:nvSpPr>
              <p:cNvPr id="6" name="TextBox 5">
                <a:extLst>
                  <a:ext uri="{FF2B5EF4-FFF2-40B4-BE49-F238E27FC236}">
                    <a16:creationId xmlns:a16="http://schemas.microsoft.com/office/drawing/2014/main" id="{CF5AA459-E13E-473F-99F0-79E8A0F97552}"/>
                  </a:ext>
                </a:extLst>
              </p:cNvPr>
              <p:cNvSpPr txBox="1">
                <a:spLocks noRot="1" noChangeAspect="1" noMove="1" noResize="1" noEditPoints="1" noAdjustHandles="1" noChangeArrowheads="1" noChangeShapeType="1" noTextEdit="1"/>
              </p:cNvSpPr>
              <p:nvPr/>
            </p:nvSpPr>
            <p:spPr>
              <a:xfrm>
                <a:off x="5388049" y="3815706"/>
                <a:ext cx="465174" cy="369332"/>
              </a:xfrm>
              <a:prstGeom prst="rect">
                <a:avLst/>
              </a:prstGeom>
              <a:blipFill>
                <a:blip r:embed="rId4"/>
                <a:stretch>
                  <a:fillRect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0BD716A-170B-400F-8D26-CE6BCF6E0D56}"/>
                  </a:ext>
                </a:extLst>
              </p:cNvPr>
              <p:cNvSpPr txBox="1"/>
              <p:nvPr/>
            </p:nvSpPr>
            <p:spPr>
              <a:xfrm>
                <a:off x="7658987" y="3815706"/>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𝒉</m:t>
                      </m:r>
                    </m:oMath>
                  </m:oMathPara>
                </a14:m>
                <a:endParaRPr lang="en-US" dirty="0"/>
              </a:p>
            </p:txBody>
          </p:sp>
        </mc:Choice>
        <mc:Fallback>
          <p:sp>
            <p:nvSpPr>
              <p:cNvPr id="7" name="TextBox 6">
                <a:extLst>
                  <a:ext uri="{FF2B5EF4-FFF2-40B4-BE49-F238E27FC236}">
                    <a16:creationId xmlns:a16="http://schemas.microsoft.com/office/drawing/2014/main" id="{A0BD716A-170B-400F-8D26-CE6BCF6E0D56}"/>
                  </a:ext>
                </a:extLst>
              </p:cNvPr>
              <p:cNvSpPr txBox="1">
                <a:spLocks noRot="1" noChangeAspect="1" noMove="1" noResize="1" noEditPoints="1" noAdjustHandles="1" noChangeArrowheads="1" noChangeShapeType="1" noTextEdit="1"/>
              </p:cNvSpPr>
              <p:nvPr/>
            </p:nvSpPr>
            <p:spPr>
              <a:xfrm>
                <a:off x="7658987" y="3815706"/>
                <a:ext cx="46517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38ADB9A-B29C-4AE0-A33A-382C6320BE9A}"/>
                  </a:ext>
                </a:extLst>
              </p:cNvPr>
              <p:cNvSpPr txBox="1"/>
              <p:nvPr/>
            </p:nvSpPr>
            <p:spPr>
              <a:xfrm>
                <a:off x="5423494" y="2748856"/>
                <a:ext cx="3018757" cy="923330"/>
              </a:xfrm>
              <a:prstGeom prst="rect">
                <a:avLst/>
              </a:prstGeom>
              <a:noFill/>
            </p:spPr>
            <p:txBody>
              <a:bodyPr wrap="square">
                <a:spAutoFit/>
              </a:bodyPr>
              <a:lstStyle/>
              <a:p>
                <a14:m>
                  <m:oMath xmlns:m="http://schemas.openxmlformats.org/officeDocument/2006/math">
                    <m:r>
                      <a:rPr lang="en-US" b="1" i="1" smtClean="0">
                        <a:latin typeface="Cambria Math" panose="02040503050406030204" pitchFamily="18" charset="0"/>
                      </a:rPr>
                      <m:t>𝒋</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matched in </a:t>
                </a:r>
                <a14:m>
                  <m:oMath xmlns:m="http://schemas.openxmlformats.org/officeDocument/2006/math">
                    <m:r>
                      <a:rPr lang="en-US" i="1">
                        <a:latin typeface="Cambria Math" panose="02040503050406030204" pitchFamily="18" charset="0"/>
                      </a:rPr>
                      <m:t>𝑆</m:t>
                    </m:r>
                  </m:oMath>
                </a14:m>
                <a:endParaRPr lang="en-US" dirty="0"/>
              </a:p>
              <a:p>
                <a14:m>
                  <m:oMath xmlns:m="http://schemas.openxmlformats.org/officeDocument/2006/math">
                    <m:r>
                      <a:rPr lang="en-US" b="1" i="1">
                        <a:latin typeface="Cambria Math" panose="02040503050406030204" pitchFamily="18" charset="0"/>
                      </a:rPr>
                      <m:t>𝒋</m:t>
                    </m:r>
                    <m:r>
                      <a:rPr lang="en-US" b="1" i="1">
                        <a:latin typeface="Cambria Math" panose="02040503050406030204" pitchFamily="18" charset="0"/>
                      </a:rPr>
                      <m:t>′</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matched in </a:t>
                </a:r>
                <a14:m>
                  <m:oMath xmlns:m="http://schemas.openxmlformats.org/officeDocument/2006/math">
                    <m:r>
                      <a:rPr lang="en-US" i="1">
                        <a:latin typeface="Cambria Math" panose="02040503050406030204" pitchFamily="18" charset="0"/>
                      </a:rPr>
                      <m:t>𝑆</m:t>
                    </m:r>
                    <m:r>
                      <a:rPr lang="en-US" b="0" i="1" smtClean="0">
                        <a:latin typeface="Cambria Math" panose="02040503050406030204" pitchFamily="18" charset="0"/>
                      </a:rPr>
                      <m:t>′</m:t>
                    </m:r>
                  </m:oMath>
                </a14:m>
                <a:endParaRPr lang="en-US" dirty="0"/>
              </a:p>
              <a:p>
                <a14:m>
                  <m:oMath xmlns:m="http://schemas.openxmlformats.org/officeDocument/2006/math">
                    <m:r>
                      <a:rPr lang="en-US" b="1" i="1">
                        <a:latin typeface="Cambria Math" panose="02040503050406030204" pitchFamily="18" charset="0"/>
                      </a:rPr>
                      <m:t>𝒋</m:t>
                    </m:r>
                  </m:oMath>
                </a14:m>
                <a:r>
                  <a:rPr lang="en-US" dirty="0"/>
                  <a:t> and </a:t>
                </a:r>
                <a14:m>
                  <m:oMath xmlns:m="http://schemas.openxmlformats.org/officeDocument/2006/math">
                    <m:r>
                      <a:rPr lang="en-US" b="1" i="1">
                        <a:latin typeface="Cambria Math" panose="02040503050406030204" pitchFamily="18" charset="0"/>
                      </a:rPr>
                      <m:t>𝒉</m:t>
                    </m:r>
                    <m:r>
                      <a:rPr lang="en-US" b="1" i="1" smtClean="0">
                        <a:latin typeface="Cambria Math" panose="02040503050406030204" pitchFamily="18" charset="0"/>
                      </a:rPr>
                      <m:t>′</m:t>
                    </m:r>
                  </m:oMath>
                </a14:m>
                <a:r>
                  <a:rPr lang="en-US" dirty="0"/>
                  <a:t> are matched in </a:t>
                </a:r>
                <a14:m>
                  <m:oMath xmlns:m="http://schemas.openxmlformats.org/officeDocument/2006/math">
                    <m:r>
                      <a:rPr lang="en-US" i="1">
                        <a:latin typeface="Cambria Math" panose="02040503050406030204" pitchFamily="18" charset="0"/>
                      </a:rPr>
                      <m:t>𝑆</m:t>
                    </m:r>
                    <m:r>
                      <a:rPr lang="en-US" b="0" i="1" smtClean="0">
                        <a:latin typeface="Cambria Math" panose="02040503050406030204" pitchFamily="18" charset="0"/>
                      </a:rPr>
                      <m:t>′</m:t>
                    </m:r>
                  </m:oMath>
                </a14:m>
                <a:endParaRPr lang="en-US" dirty="0"/>
              </a:p>
            </p:txBody>
          </p:sp>
        </mc:Choice>
        <mc:Fallback>
          <p:sp>
            <p:nvSpPr>
              <p:cNvPr id="8" name="TextBox 7">
                <a:extLst>
                  <a:ext uri="{FF2B5EF4-FFF2-40B4-BE49-F238E27FC236}">
                    <a16:creationId xmlns:a16="http://schemas.microsoft.com/office/drawing/2014/main" id="{F38ADB9A-B29C-4AE0-A33A-382C6320BE9A}"/>
                  </a:ext>
                </a:extLst>
              </p:cNvPr>
              <p:cNvSpPr txBox="1">
                <a:spLocks noRot="1" noChangeAspect="1" noMove="1" noResize="1" noEditPoints="1" noAdjustHandles="1" noChangeArrowheads="1" noChangeShapeType="1" noTextEdit="1"/>
              </p:cNvSpPr>
              <p:nvPr/>
            </p:nvSpPr>
            <p:spPr>
              <a:xfrm>
                <a:off x="5423494" y="2748856"/>
                <a:ext cx="3018757" cy="923330"/>
              </a:xfrm>
              <a:prstGeom prst="rect">
                <a:avLst/>
              </a:prstGeom>
              <a:blipFill>
                <a:blip r:embed="rId6"/>
                <a:stretch>
                  <a:fillRect l="-808" t="-3974" b="-99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121E411-E784-47F4-9E0E-FB1A16F87DA9}"/>
                  </a:ext>
                </a:extLst>
              </p:cNvPr>
              <p:cNvSpPr txBox="1"/>
              <p:nvPr/>
            </p:nvSpPr>
            <p:spPr>
              <a:xfrm>
                <a:off x="5388049" y="4245877"/>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𝒋</m:t>
                      </m:r>
                      <m:r>
                        <a:rPr lang="en-US" sz="1800" b="1" i="1" smtClean="0">
                          <a:latin typeface="Cambria Math" panose="02040503050406030204" pitchFamily="18" charset="0"/>
                        </a:rPr>
                        <m:t>′</m:t>
                      </m:r>
                    </m:oMath>
                  </m:oMathPara>
                </a14:m>
                <a:endParaRPr lang="en-US" dirty="0"/>
              </a:p>
            </p:txBody>
          </p:sp>
        </mc:Choice>
        <mc:Fallback>
          <p:sp>
            <p:nvSpPr>
              <p:cNvPr id="9" name="TextBox 8">
                <a:extLst>
                  <a:ext uri="{FF2B5EF4-FFF2-40B4-BE49-F238E27FC236}">
                    <a16:creationId xmlns:a16="http://schemas.microsoft.com/office/drawing/2014/main" id="{5121E411-E784-47F4-9E0E-FB1A16F87DA9}"/>
                  </a:ext>
                </a:extLst>
              </p:cNvPr>
              <p:cNvSpPr txBox="1">
                <a:spLocks noRot="1" noChangeAspect="1" noMove="1" noResize="1" noEditPoints="1" noAdjustHandles="1" noChangeArrowheads="1" noChangeShapeType="1" noTextEdit="1"/>
              </p:cNvSpPr>
              <p:nvPr/>
            </p:nvSpPr>
            <p:spPr>
              <a:xfrm>
                <a:off x="5388049" y="4245877"/>
                <a:ext cx="465174" cy="369332"/>
              </a:xfrm>
              <a:prstGeom prst="rect">
                <a:avLst/>
              </a:prstGeom>
              <a:blipFill>
                <a:blip r:embed="rId7"/>
                <a:stretch>
                  <a:fillRect b="-16667"/>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9C20C420-5956-4EDF-9BB7-2B1CCC18D14A}"/>
              </a:ext>
            </a:extLst>
          </p:cNvPr>
          <p:cNvCxnSpPr>
            <a:cxnSpLocks/>
            <a:stCxn id="9" idx="3"/>
            <a:endCxn id="7" idx="1"/>
          </p:cNvCxnSpPr>
          <p:nvPr/>
        </p:nvCxnSpPr>
        <p:spPr>
          <a:xfrm flipV="1">
            <a:off x="5853223" y="4000372"/>
            <a:ext cx="1805764" cy="43017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65D85E8-47CD-487A-A185-D1A102F0A213}"/>
              </a:ext>
            </a:extLst>
          </p:cNvPr>
          <p:cNvCxnSpPr>
            <a:cxnSpLocks/>
          </p:cNvCxnSpPr>
          <p:nvPr/>
        </p:nvCxnSpPr>
        <p:spPr>
          <a:xfrm>
            <a:off x="5853223" y="3986713"/>
            <a:ext cx="1805764" cy="13659"/>
          </a:xfrm>
          <a:prstGeom prst="line">
            <a:avLst/>
          </a:prstGeom>
          <a:ln>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83B7527-C440-49C7-AD14-BC2FC11FBD2E}"/>
                  </a:ext>
                </a:extLst>
              </p:cNvPr>
              <p:cNvSpPr txBox="1"/>
              <p:nvPr/>
            </p:nvSpPr>
            <p:spPr>
              <a:xfrm>
                <a:off x="6969167" y="4015845"/>
                <a:ext cx="3907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r>
                        <a:rPr lang="en-US" sz="1800" b="0" i="1" smtClean="0">
                          <a:latin typeface="Cambria Math" panose="02040503050406030204" pitchFamily="18" charset="0"/>
                        </a:rPr>
                        <m:t>′</m:t>
                      </m:r>
                    </m:oMath>
                  </m:oMathPara>
                </a14:m>
                <a:endParaRPr lang="en-US" sz="1800" i="1" dirty="0"/>
              </a:p>
            </p:txBody>
          </p:sp>
        </mc:Choice>
        <mc:Fallback>
          <p:sp>
            <p:nvSpPr>
              <p:cNvPr id="13" name="TextBox 12">
                <a:extLst>
                  <a:ext uri="{FF2B5EF4-FFF2-40B4-BE49-F238E27FC236}">
                    <a16:creationId xmlns:a16="http://schemas.microsoft.com/office/drawing/2014/main" id="{A83B7527-C440-49C7-AD14-BC2FC11FBD2E}"/>
                  </a:ext>
                </a:extLst>
              </p:cNvPr>
              <p:cNvSpPr txBox="1">
                <a:spLocks noRot="1" noChangeAspect="1" noMove="1" noResize="1" noEditPoints="1" noAdjustHandles="1" noChangeArrowheads="1" noChangeShapeType="1" noTextEdit="1"/>
              </p:cNvSpPr>
              <p:nvPr/>
            </p:nvSpPr>
            <p:spPr>
              <a:xfrm>
                <a:off x="6969167" y="4015845"/>
                <a:ext cx="39074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5EB7D17-6ED1-4FF3-8E9A-B21DAB3D5C73}"/>
                  </a:ext>
                </a:extLst>
              </p:cNvPr>
              <p:cNvSpPr txBox="1"/>
              <p:nvPr/>
            </p:nvSpPr>
            <p:spPr>
              <a:xfrm>
                <a:off x="6522152" y="3657228"/>
                <a:ext cx="3907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oMath>
                  </m:oMathPara>
                </a14:m>
                <a:endParaRPr lang="en-US" sz="1800" b="0" i="1" dirty="0"/>
              </a:p>
            </p:txBody>
          </p:sp>
        </mc:Choice>
        <mc:Fallback>
          <p:sp>
            <p:nvSpPr>
              <p:cNvPr id="14" name="TextBox 13">
                <a:extLst>
                  <a:ext uri="{FF2B5EF4-FFF2-40B4-BE49-F238E27FC236}">
                    <a16:creationId xmlns:a16="http://schemas.microsoft.com/office/drawing/2014/main" id="{35EB7D17-6ED1-4FF3-8E9A-B21DAB3D5C73}"/>
                  </a:ext>
                </a:extLst>
              </p:cNvPr>
              <p:cNvSpPr txBox="1">
                <a:spLocks noRot="1" noChangeAspect="1" noMove="1" noResize="1" noEditPoints="1" noAdjustHandles="1" noChangeArrowheads="1" noChangeShapeType="1" noTextEdit="1"/>
              </p:cNvSpPr>
              <p:nvPr/>
            </p:nvSpPr>
            <p:spPr>
              <a:xfrm>
                <a:off x="6522152" y="3657228"/>
                <a:ext cx="390746" cy="3693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4694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228600"/>
            <a:ext cx="8534400" cy="19050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4000" b="1" dirty="0"/>
              <a:t>Claim</a:t>
            </a:r>
            <a:endParaRPr lang="en-US" sz="3200" b="1" dirty="0"/>
          </a:p>
          <a:p>
            <a:pPr algn="ctr"/>
            <a:r>
              <a:rPr lang="en-US" sz="3200" dirty="0"/>
              <a:t>GS – with the jockey proposing – results in a horse-pessimal matching</a:t>
            </a:r>
          </a:p>
        </p:txBody>
      </p:sp>
      <mc:AlternateContent xmlns:mc="http://schemas.openxmlformats.org/markup-compatibility/2006">
        <mc:Choice xmlns:a14="http://schemas.microsoft.com/office/drawing/2010/main" Requires="a14">
          <p:sp>
            <p:nvSpPr>
              <p:cNvPr id="5" name="Rounded Rectangle 4"/>
              <p:cNvSpPr/>
              <p:nvPr/>
            </p:nvSpPr>
            <p:spPr>
              <a:xfrm>
                <a:off x="304800" y="2286000"/>
                <a:ext cx="4479851" cy="4343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200" b="1" dirty="0"/>
                  <a:t>Proof by contradiction:</a:t>
                </a:r>
                <a:endParaRPr lang="en-US" sz="2200" i="1" dirty="0"/>
              </a:p>
              <a:p>
                <a:pPr marL="457200" indent="-457200">
                  <a:buFont typeface="Arial"/>
                  <a:buChar char="•"/>
                </a:pPr>
                <a14:m>
                  <m:oMath xmlns:m="http://schemas.openxmlformats.org/officeDocument/2006/math">
                    <m:r>
                      <a:rPr lang="en-US" sz="2200" i="1">
                        <a:latin typeface="Cambria Math" panose="02040503050406030204" pitchFamily="18" charset="0"/>
                      </a:rPr>
                      <m:t>𝒋</m:t>
                    </m:r>
                  </m:oMath>
                </a14:m>
                <a:r>
                  <a:rPr lang="en-US" sz="2200" dirty="0"/>
                  <a:t> and </a:t>
                </a:r>
                <a14:m>
                  <m:oMath xmlns:m="http://schemas.openxmlformats.org/officeDocument/2006/math">
                    <m:r>
                      <a:rPr lang="en-US" sz="2200" b="1" i="1">
                        <a:latin typeface="Cambria Math" panose="02040503050406030204" pitchFamily="18" charset="0"/>
                      </a:rPr>
                      <m:t>𝒉</m:t>
                    </m:r>
                  </m:oMath>
                </a14:m>
                <a:r>
                  <a:rPr lang="en-US" sz="2200" i="1" dirty="0"/>
                  <a:t> </a:t>
                </a:r>
                <a:r>
                  <a:rPr lang="en-US" sz="2200" dirty="0"/>
                  <a:t>matched in </a:t>
                </a:r>
                <a14:m>
                  <m:oMath xmlns:m="http://schemas.openxmlformats.org/officeDocument/2006/math">
                    <m:r>
                      <a:rPr lang="en-US" sz="2200" i="1">
                        <a:latin typeface="Cambria Math" panose="02040503050406030204" pitchFamily="18" charset="0"/>
                      </a:rPr>
                      <m:t>𝑆</m:t>
                    </m:r>
                  </m:oMath>
                </a14:m>
                <a:r>
                  <a:rPr lang="en-US" sz="2200" dirty="0"/>
                  <a:t>, </a:t>
                </a:r>
                <a14:m>
                  <m:oMath xmlns:m="http://schemas.openxmlformats.org/officeDocument/2006/math">
                    <m:r>
                      <a:rPr lang="en-US" sz="2200" i="1">
                        <a:latin typeface="Cambria Math" panose="02040503050406030204" pitchFamily="18" charset="0"/>
                      </a:rPr>
                      <m:t>𝒋</m:t>
                    </m:r>
                  </m:oMath>
                </a14:m>
                <a:r>
                  <a:rPr lang="en-US" sz="2200" dirty="0"/>
                  <a:t> is not worst valid </a:t>
                </a:r>
              </a:p>
              <a:p>
                <a:pPr marL="457200" indent="-457200">
                  <a:buFont typeface="Arial"/>
                  <a:buChar char="•"/>
                </a:pPr>
                <a:r>
                  <a:rPr lang="en-US" sz="2200" dirty="0">
                    <a:sym typeface="Wingdings"/>
                  </a:rPr>
                  <a:t> </a:t>
                </a:r>
                <a:r>
                  <a:rPr lang="en-US" sz="2200" dirty="0"/>
                  <a:t>exists stable </a:t>
                </a:r>
                <a14:m>
                  <m:oMath xmlns:m="http://schemas.openxmlformats.org/officeDocument/2006/math">
                    <m:r>
                      <a:rPr lang="en-US" sz="2200" i="1">
                        <a:latin typeface="Cambria Math" panose="02040503050406030204" pitchFamily="18" charset="0"/>
                      </a:rPr>
                      <m:t>𝑆</m:t>
                    </m:r>
                    <m:r>
                      <a:rPr lang="en-US" sz="2200" b="0" i="1" smtClean="0">
                        <a:latin typeface="Cambria Math" panose="02040503050406030204" pitchFamily="18" charset="0"/>
                      </a:rPr>
                      <m:t>′</m:t>
                    </m:r>
                  </m:oMath>
                </a14:m>
                <a:r>
                  <a:rPr lang="en-US" sz="2200" dirty="0"/>
                  <a:t> with </a:t>
                </a:r>
                <a14:m>
                  <m:oMath xmlns:m="http://schemas.openxmlformats.org/officeDocument/2006/math">
                    <m:r>
                      <a:rPr lang="en-US" sz="2200" b="1" i="1" smtClean="0">
                        <a:latin typeface="Cambria Math" panose="02040503050406030204" pitchFamily="18" charset="0"/>
                      </a:rPr>
                      <m:t>𝒉</m:t>
                    </m:r>
                  </m:oMath>
                </a14:m>
                <a:r>
                  <a:rPr lang="en-US" sz="2200" dirty="0"/>
                  <a:t> paired to </a:t>
                </a:r>
                <a14:m>
                  <m:oMath xmlns:m="http://schemas.openxmlformats.org/officeDocument/2006/math">
                    <m:sSup>
                      <m:sSupPr>
                        <m:ctrlPr>
                          <a:rPr lang="en-US" sz="2200" b="0" i="1" smtClean="0">
                            <a:latin typeface="Cambria Math" panose="02040503050406030204" pitchFamily="18" charset="0"/>
                          </a:rPr>
                        </m:ctrlPr>
                      </m:sSupPr>
                      <m:e>
                        <m:r>
                          <a:rPr lang="en-US" sz="2200" i="1">
                            <a:latin typeface="Cambria Math" panose="02040503050406030204" pitchFamily="18" charset="0"/>
                          </a:rPr>
                          <m:t>𝒋</m:t>
                        </m:r>
                      </m:e>
                      <m:sup>
                        <m:r>
                          <a:rPr lang="en-US" sz="2200" b="0" i="1" smtClean="0">
                            <a:latin typeface="Cambria Math" panose="02040503050406030204" pitchFamily="18" charset="0"/>
                          </a:rPr>
                          <m:t>′</m:t>
                        </m:r>
                      </m:sup>
                    </m:sSup>
                  </m:oMath>
                </a14:m>
                <a:r>
                  <a:rPr lang="en-US" sz="2200" dirty="0"/>
                  <a:t>, where </a:t>
                </a:r>
                <a14:m>
                  <m:oMath xmlns:m="http://schemas.openxmlformats.org/officeDocument/2006/math">
                    <m:r>
                      <a:rPr lang="en-US" sz="2200" b="1" i="1">
                        <a:latin typeface="Cambria Math" panose="02040503050406030204" pitchFamily="18" charset="0"/>
                      </a:rPr>
                      <m:t>𝒉</m:t>
                    </m:r>
                  </m:oMath>
                </a14:m>
                <a:r>
                  <a:rPr lang="en-US" sz="2200" dirty="0"/>
                  <a:t> prefers to </a:t>
                </a:r>
                <a14:m>
                  <m:oMath xmlns:m="http://schemas.openxmlformats.org/officeDocument/2006/math">
                    <m:r>
                      <a:rPr lang="en-US" sz="2200" i="1">
                        <a:latin typeface="Cambria Math" panose="02040503050406030204" pitchFamily="18" charset="0"/>
                      </a:rPr>
                      <m:t>𝒋</m:t>
                    </m:r>
                  </m:oMath>
                </a14:m>
                <a:r>
                  <a:rPr lang="en-US" sz="2200" dirty="0"/>
                  <a:t> to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𝒋</m:t>
                        </m:r>
                      </m:e>
                      <m:sup>
                        <m:r>
                          <a:rPr lang="en-US" sz="2200" i="1">
                            <a:latin typeface="Cambria Math" panose="02040503050406030204" pitchFamily="18" charset="0"/>
                          </a:rPr>
                          <m:t>′</m:t>
                        </m:r>
                      </m:sup>
                    </m:sSup>
                  </m:oMath>
                </a14:m>
                <a:endParaRPr lang="en-US" sz="2200" dirty="0"/>
              </a:p>
              <a:p>
                <a:pPr marL="457200" indent="-457200">
                  <a:buFont typeface="Arial"/>
                  <a:buChar char="•"/>
                </a:pPr>
                <a:r>
                  <a:rPr lang="en-US" sz="2200" dirty="0"/>
                  <a:t>Let </a:t>
                </a:r>
                <a14:m>
                  <m:oMath xmlns:m="http://schemas.openxmlformats.org/officeDocument/2006/math">
                    <m:r>
                      <a:rPr lang="en-US" sz="2200" b="1" i="1">
                        <a:latin typeface="Cambria Math" panose="02040503050406030204" pitchFamily="18" charset="0"/>
                      </a:rPr>
                      <m:t>𝒉</m:t>
                    </m:r>
                    <m:r>
                      <a:rPr lang="en-US" sz="2200" b="1" i="1" smtClean="0">
                        <a:latin typeface="Cambria Math" panose="02040503050406030204" pitchFamily="18" charset="0"/>
                      </a:rPr>
                      <m:t>′</m:t>
                    </m:r>
                  </m:oMath>
                </a14:m>
                <a:r>
                  <a:rPr lang="en-US" sz="2200" dirty="0"/>
                  <a:t> be partner of </a:t>
                </a:r>
                <a14:m>
                  <m:oMath xmlns:m="http://schemas.openxmlformats.org/officeDocument/2006/math">
                    <m:r>
                      <a:rPr lang="en-US" sz="2200" i="1">
                        <a:latin typeface="Cambria Math" panose="02040503050406030204" pitchFamily="18" charset="0"/>
                      </a:rPr>
                      <m:t>𝒋</m:t>
                    </m:r>
                  </m:oMath>
                </a14:m>
                <a:r>
                  <a:rPr lang="en-US" sz="2200" dirty="0"/>
                  <a:t> in </a:t>
                </a:r>
                <a14:m>
                  <m:oMath xmlns:m="http://schemas.openxmlformats.org/officeDocument/2006/math">
                    <m:r>
                      <a:rPr lang="en-US" sz="2200" i="1">
                        <a:latin typeface="Cambria Math" panose="02040503050406030204" pitchFamily="18" charset="0"/>
                      </a:rPr>
                      <m:t>𝑆</m:t>
                    </m:r>
                    <m:r>
                      <a:rPr lang="en-US" sz="2200" b="0" i="1" smtClean="0">
                        <a:latin typeface="Cambria Math" panose="02040503050406030204" pitchFamily="18" charset="0"/>
                      </a:rPr>
                      <m:t>′</m:t>
                    </m:r>
                  </m:oMath>
                </a14:m>
                <a:endParaRPr lang="en-US" sz="2200" dirty="0"/>
              </a:p>
              <a:p>
                <a:pPr marL="457200" indent="-457200">
                  <a:buFont typeface="Arial"/>
                  <a:buChar char="•"/>
                </a:pPr>
                <a14:m>
                  <m:oMath xmlns:m="http://schemas.openxmlformats.org/officeDocument/2006/math">
                    <m:r>
                      <a:rPr lang="en-US" sz="2200" i="1" smtClean="0">
                        <a:solidFill>
                          <a:srgbClr val="7A7A7A"/>
                        </a:solidFill>
                        <a:latin typeface="Cambria Math" panose="02040503050406030204" pitchFamily="18" charset="0"/>
                      </a:rPr>
                      <m:t>𝒋</m:t>
                    </m:r>
                  </m:oMath>
                </a14:m>
                <a:r>
                  <a:rPr lang="en-US" sz="2200" dirty="0">
                    <a:solidFill>
                      <a:srgbClr val="7A7A7A"/>
                    </a:solidFill>
                  </a:rPr>
                  <a:t> prefers to </a:t>
                </a:r>
                <a14:m>
                  <m:oMath xmlns:m="http://schemas.openxmlformats.org/officeDocument/2006/math">
                    <m:r>
                      <a:rPr lang="en-US" sz="2200" b="1" i="1">
                        <a:solidFill>
                          <a:srgbClr val="7A7A7A"/>
                        </a:solidFill>
                        <a:latin typeface="Cambria Math" panose="02040503050406030204" pitchFamily="18" charset="0"/>
                      </a:rPr>
                      <m:t>𝒉</m:t>
                    </m:r>
                  </m:oMath>
                </a14:m>
                <a:r>
                  <a:rPr lang="en-US" sz="2200" dirty="0">
                    <a:solidFill>
                      <a:srgbClr val="7A7A7A"/>
                    </a:solidFill>
                  </a:rPr>
                  <a:t> to </a:t>
                </a:r>
                <a14:m>
                  <m:oMath xmlns:m="http://schemas.openxmlformats.org/officeDocument/2006/math">
                    <m:r>
                      <a:rPr lang="en-US" sz="2200" b="1" i="1">
                        <a:solidFill>
                          <a:srgbClr val="7A7A7A"/>
                        </a:solidFill>
                        <a:latin typeface="Cambria Math" panose="02040503050406030204" pitchFamily="18" charset="0"/>
                      </a:rPr>
                      <m:t>𝒉</m:t>
                    </m:r>
                    <m:r>
                      <a:rPr lang="en-US" sz="2200" b="1" i="1" smtClean="0">
                        <a:solidFill>
                          <a:srgbClr val="7A7A7A"/>
                        </a:solidFill>
                        <a:latin typeface="Cambria Math" panose="02040503050406030204" pitchFamily="18" charset="0"/>
                      </a:rPr>
                      <m:t>′</m:t>
                    </m:r>
                  </m:oMath>
                </a14:m>
                <a:r>
                  <a:rPr lang="en-US" sz="2200" dirty="0">
                    <a:solidFill>
                      <a:srgbClr val="7A7A7A"/>
                    </a:solidFill>
                  </a:rPr>
                  <a:t> (by jockey-optimality of </a:t>
                </a:r>
                <a14:m>
                  <m:oMath xmlns:m="http://schemas.openxmlformats.org/officeDocument/2006/math">
                    <m:r>
                      <a:rPr lang="en-US" sz="2200" i="1">
                        <a:solidFill>
                          <a:srgbClr val="7A7A7A"/>
                        </a:solidFill>
                        <a:latin typeface="Cambria Math" panose="02040503050406030204" pitchFamily="18" charset="0"/>
                      </a:rPr>
                      <m:t>𝑆</m:t>
                    </m:r>
                  </m:oMath>
                </a14:m>
                <a:r>
                  <a:rPr lang="en-US" sz="2200" dirty="0">
                    <a:solidFill>
                      <a:srgbClr val="7A7A7A"/>
                    </a:solidFill>
                  </a:rPr>
                  <a:t>)</a:t>
                </a:r>
              </a:p>
              <a:p>
                <a:pPr marL="457200" indent="-457200">
                  <a:buFont typeface="Arial"/>
                  <a:buChar char="•"/>
                </a:pPr>
                <a:r>
                  <a:rPr lang="en-US" sz="2200" dirty="0">
                    <a:solidFill>
                      <a:srgbClr val="7A7A7A"/>
                    </a:solidFill>
                  </a:rPr>
                  <a:t> </a:t>
                </a:r>
                <a:r>
                  <a:rPr lang="en-US" sz="2200" i="1" dirty="0">
                    <a:solidFill>
                      <a:srgbClr val="7A7A7A"/>
                    </a:solidFill>
                    <a:sym typeface="Wingdings"/>
                  </a:rPr>
                  <a:t> </a:t>
                </a:r>
                <a14:m>
                  <m:oMath xmlns:m="http://schemas.openxmlformats.org/officeDocument/2006/math">
                    <m:r>
                      <a:rPr lang="en-US" sz="2200" i="1">
                        <a:solidFill>
                          <a:srgbClr val="7A7A7A"/>
                        </a:solidFill>
                        <a:latin typeface="Cambria Math" panose="02040503050406030204" pitchFamily="18" charset="0"/>
                      </a:rPr>
                      <m:t>𝒋</m:t>
                    </m:r>
                  </m:oMath>
                </a14:m>
                <a:r>
                  <a:rPr lang="en-US" sz="2200" i="1" dirty="0">
                    <a:solidFill>
                      <a:srgbClr val="7A7A7A"/>
                    </a:solidFill>
                    <a:sym typeface="Wingdings"/>
                  </a:rPr>
                  <a:t> </a:t>
                </a:r>
                <a:r>
                  <a:rPr lang="en-US" sz="2200" dirty="0">
                    <a:solidFill>
                      <a:srgbClr val="7A7A7A"/>
                    </a:solidFill>
                    <a:sym typeface="Wingdings"/>
                  </a:rPr>
                  <a:t>and </a:t>
                </a:r>
                <a14:m>
                  <m:oMath xmlns:m="http://schemas.openxmlformats.org/officeDocument/2006/math">
                    <m:r>
                      <a:rPr lang="en-US" sz="2200" b="1" i="1">
                        <a:solidFill>
                          <a:srgbClr val="7A7A7A"/>
                        </a:solidFill>
                        <a:latin typeface="Cambria Math" panose="02040503050406030204" pitchFamily="18" charset="0"/>
                      </a:rPr>
                      <m:t>𝒉</m:t>
                    </m:r>
                  </m:oMath>
                </a14:m>
                <a:r>
                  <a:rPr lang="en-US" sz="2200" dirty="0">
                    <a:solidFill>
                      <a:srgbClr val="7A7A7A"/>
                    </a:solidFill>
                    <a:sym typeface="Wingdings"/>
                  </a:rPr>
                  <a:t> form blocking pair in </a:t>
                </a:r>
                <a14:m>
                  <m:oMath xmlns:m="http://schemas.openxmlformats.org/officeDocument/2006/math">
                    <m:r>
                      <a:rPr lang="en-US" sz="2200" i="1">
                        <a:solidFill>
                          <a:srgbClr val="7A7A7A"/>
                        </a:solidFill>
                        <a:latin typeface="Cambria Math" panose="02040503050406030204" pitchFamily="18" charset="0"/>
                      </a:rPr>
                      <m:t>𝑆</m:t>
                    </m:r>
                  </m:oMath>
                </a14:m>
                <a:r>
                  <a:rPr lang="en-US" sz="2200" dirty="0">
                    <a:solidFill>
                      <a:srgbClr val="7A7A7A"/>
                    </a:solidFill>
                    <a:sym typeface="Wingdings"/>
                  </a:rPr>
                  <a:t>’  &gt;&lt;</a:t>
                </a:r>
                <a:endParaRPr lang="en-US" sz="2200" i="1" dirty="0">
                  <a:solidFill>
                    <a:srgbClr val="7A7A7A"/>
                  </a:solidFill>
                </a:endParaRPr>
              </a:p>
            </p:txBody>
          </p:sp>
        </mc:Choice>
        <mc:Fallback>
          <p:sp>
            <p:nvSpPr>
              <p:cNvPr id="5" name="Rounded Rectangle 4"/>
              <p:cNvSpPr>
                <a:spLocks noRot="1" noChangeAspect="1" noMove="1" noResize="1" noEditPoints="1" noAdjustHandles="1" noChangeArrowheads="1" noChangeShapeType="1" noTextEdit="1"/>
              </p:cNvSpPr>
              <p:nvPr/>
            </p:nvSpPr>
            <p:spPr>
              <a:xfrm>
                <a:off x="304800" y="2286000"/>
                <a:ext cx="4479851" cy="4343400"/>
              </a:xfrm>
              <a:prstGeom prst="roundRect">
                <a:avLst/>
              </a:prstGeom>
              <a:blipFill>
                <a:blip r:embed="rId3"/>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1E044BB5-1CCD-E243-A1CA-00DF64C1E955}"/>
              </a:ext>
            </a:extLst>
          </p:cNvPr>
          <p:cNvSpPr>
            <a:spLocks noGrp="1"/>
          </p:cNvSpPr>
          <p:nvPr>
            <p:ph type="sldNum" sz="quarter" idx="12"/>
          </p:nvPr>
        </p:nvSpPr>
        <p:spPr/>
        <p:txBody>
          <a:bodyPr/>
          <a:lstStyle/>
          <a:p>
            <a:fld id="{A2EF37A0-74FC-AB4F-AE4C-D9BFC6719E9F}" type="slidenum">
              <a:rPr lang="en-US" smtClean="0"/>
              <a:t>39</a:t>
            </a:fld>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F5AA459-E13E-473F-99F0-79E8A0F97552}"/>
                  </a:ext>
                </a:extLst>
              </p:cNvPr>
              <p:cNvSpPr txBox="1"/>
              <p:nvPr/>
            </p:nvSpPr>
            <p:spPr>
              <a:xfrm>
                <a:off x="5388049" y="3815706"/>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𝒋</m:t>
                      </m:r>
                    </m:oMath>
                  </m:oMathPara>
                </a14:m>
                <a:endParaRPr lang="en-US" dirty="0"/>
              </a:p>
            </p:txBody>
          </p:sp>
        </mc:Choice>
        <mc:Fallback>
          <p:sp>
            <p:nvSpPr>
              <p:cNvPr id="6" name="TextBox 5">
                <a:extLst>
                  <a:ext uri="{FF2B5EF4-FFF2-40B4-BE49-F238E27FC236}">
                    <a16:creationId xmlns:a16="http://schemas.microsoft.com/office/drawing/2014/main" id="{CF5AA459-E13E-473F-99F0-79E8A0F97552}"/>
                  </a:ext>
                </a:extLst>
              </p:cNvPr>
              <p:cNvSpPr txBox="1">
                <a:spLocks noRot="1" noChangeAspect="1" noMove="1" noResize="1" noEditPoints="1" noAdjustHandles="1" noChangeArrowheads="1" noChangeShapeType="1" noTextEdit="1"/>
              </p:cNvSpPr>
              <p:nvPr/>
            </p:nvSpPr>
            <p:spPr>
              <a:xfrm>
                <a:off x="5388049" y="3815706"/>
                <a:ext cx="465174" cy="369332"/>
              </a:xfrm>
              <a:prstGeom prst="rect">
                <a:avLst/>
              </a:prstGeom>
              <a:blipFill>
                <a:blip r:embed="rId4"/>
                <a:stretch>
                  <a:fillRect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0BD716A-170B-400F-8D26-CE6BCF6E0D56}"/>
                  </a:ext>
                </a:extLst>
              </p:cNvPr>
              <p:cNvSpPr txBox="1"/>
              <p:nvPr/>
            </p:nvSpPr>
            <p:spPr>
              <a:xfrm>
                <a:off x="7658987" y="3815706"/>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𝒉</m:t>
                      </m:r>
                    </m:oMath>
                  </m:oMathPara>
                </a14:m>
                <a:endParaRPr lang="en-US" dirty="0"/>
              </a:p>
            </p:txBody>
          </p:sp>
        </mc:Choice>
        <mc:Fallback>
          <p:sp>
            <p:nvSpPr>
              <p:cNvPr id="7" name="TextBox 6">
                <a:extLst>
                  <a:ext uri="{FF2B5EF4-FFF2-40B4-BE49-F238E27FC236}">
                    <a16:creationId xmlns:a16="http://schemas.microsoft.com/office/drawing/2014/main" id="{A0BD716A-170B-400F-8D26-CE6BCF6E0D56}"/>
                  </a:ext>
                </a:extLst>
              </p:cNvPr>
              <p:cNvSpPr txBox="1">
                <a:spLocks noRot="1" noChangeAspect="1" noMove="1" noResize="1" noEditPoints="1" noAdjustHandles="1" noChangeArrowheads="1" noChangeShapeType="1" noTextEdit="1"/>
              </p:cNvSpPr>
              <p:nvPr/>
            </p:nvSpPr>
            <p:spPr>
              <a:xfrm>
                <a:off x="7658987" y="3815706"/>
                <a:ext cx="46517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38ADB9A-B29C-4AE0-A33A-382C6320BE9A}"/>
                  </a:ext>
                </a:extLst>
              </p:cNvPr>
              <p:cNvSpPr txBox="1"/>
              <p:nvPr/>
            </p:nvSpPr>
            <p:spPr>
              <a:xfrm>
                <a:off x="5423494" y="2748856"/>
                <a:ext cx="3018757" cy="923330"/>
              </a:xfrm>
              <a:prstGeom prst="rect">
                <a:avLst/>
              </a:prstGeom>
              <a:noFill/>
            </p:spPr>
            <p:txBody>
              <a:bodyPr wrap="square">
                <a:spAutoFit/>
              </a:bodyPr>
              <a:lstStyle/>
              <a:p>
                <a14:m>
                  <m:oMath xmlns:m="http://schemas.openxmlformats.org/officeDocument/2006/math">
                    <m:r>
                      <a:rPr lang="en-US" b="1" i="1" smtClean="0">
                        <a:latin typeface="Cambria Math" panose="02040503050406030204" pitchFamily="18" charset="0"/>
                      </a:rPr>
                      <m:t>𝒋</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matched in </a:t>
                </a:r>
                <a14:m>
                  <m:oMath xmlns:m="http://schemas.openxmlformats.org/officeDocument/2006/math">
                    <m:r>
                      <a:rPr lang="en-US" i="1">
                        <a:latin typeface="Cambria Math" panose="02040503050406030204" pitchFamily="18" charset="0"/>
                      </a:rPr>
                      <m:t>𝑆</m:t>
                    </m:r>
                  </m:oMath>
                </a14:m>
                <a:endParaRPr lang="en-US" dirty="0"/>
              </a:p>
              <a:p>
                <a14:m>
                  <m:oMath xmlns:m="http://schemas.openxmlformats.org/officeDocument/2006/math">
                    <m:r>
                      <a:rPr lang="en-US" b="1" i="1">
                        <a:latin typeface="Cambria Math" panose="02040503050406030204" pitchFamily="18" charset="0"/>
                      </a:rPr>
                      <m:t>𝒋</m:t>
                    </m:r>
                    <m:r>
                      <a:rPr lang="en-US" b="1" i="1">
                        <a:latin typeface="Cambria Math" panose="02040503050406030204" pitchFamily="18" charset="0"/>
                      </a:rPr>
                      <m:t>′</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matched in </a:t>
                </a:r>
                <a14:m>
                  <m:oMath xmlns:m="http://schemas.openxmlformats.org/officeDocument/2006/math">
                    <m:r>
                      <a:rPr lang="en-US" i="1">
                        <a:latin typeface="Cambria Math" panose="02040503050406030204" pitchFamily="18" charset="0"/>
                      </a:rPr>
                      <m:t>𝑆</m:t>
                    </m:r>
                    <m:r>
                      <a:rPr lang="en-US" b="0" i="1" smtClean="0">
                        <a:latin typeface="Cambria Math" panose="02040503050406030204" pitchFamily="18" charset="0"/>
                      </a:rPr>
                      <m:t>′</m:t>
                    </m:r>
                  </m:oMath>
                </a14:m>
                <a:endParaRPr lang="en-US" dirty="0"/>
              </a:p>
              <a:p>
                <a14:m>
                  <m:oMath xmlns:m="http://schemas.openxmlformats.org/officeDocument/2006/math">
                    <m:r>
                      <a:rPr lang="en-US" b="1" i="1">
                        <a:latin typeface="Cambria Math" panose="02040503050406030204" pitchFamily="18" charset="0"/>
                      </a:rPr>
                      <m:t>𝒋</m:t>
                    </m:r>
                  </m:oMath>
                </a14:m>
                <a:r>
                  <a:rPr lang="en-US" dirty="0"/>
                  <a:t> and </a:t>
                </a:r>
                <a14:m>
                  <m:oMath xmlns:m="http://schemas.openxmlformats.org/officeDocument/2006/math">
                    <m:r>
                      <a:rPr lang="en-US" b="1" i="1">
                        <a:latin typeface="Cambria Math" panose="02040503050406030204" pitchFamily="18" charset="0"/>
                      </a:rPr>
                      <m:t>𝒉</m:t>
                    </m:r>
                    <m:r>
                      <a:rPr lang="en-US" b="1" i="1" smtClean="0">
                        <a:latin typeface="Cambria Math" panose="02040503050406030204" pitchFamily="18" charset="0"/>
                      </a:rPr>
                      <m:t>′</m:t>
                    </m:r>
                  </m:oMath>
                </a14:m>
                <a:r>
                  <a:rPr lang="en-US" dirty="0"/>
                  <a:t> are matched in </a:t>
                </a:r>
                <a14:m>
                  <m:oMath xmlns:m="http://schemas.openxmlformats.org/officeDocument/2006/math">
                    <m:r>
                      <a:rPr lang="en-US" i="1">
                        <a:latin typeface="Cambria Math" panose="02040503050406030204" pitchFamily="18" charset="0"/>
                      </a:rPr>
                      <m:t>𝑆</m:t>
                    </m:r>
                    <m:r>
                      <a:rPr lang="en-US" b="0" i="1" smtClean="0">
                        <a:latin typeface="Cambria Math" panose="02040503050406030204" pitchFamily="18" charset="0"/>
                      </a:rPr>
                      <m:t>′</m:t>
                    </m:r>
                  </m:oMath>
                </a14:m>
                <a:endParaRPr lang="en-US" dirty="0"/>
              </a:p>
            </p:txBody>
          </p:sp>
        </mc:Choice>
        <mc:Fallback>
          <p:sp>
            <p:nvSpPr>
              <p:cNvPr id="8" name="TextBox 7">
                <a:extLst>
                  <a:ext uri="{FF2B5EF4-FFF2-40B4-BE49-F238E27FC236}">
                    <a16:creationId xmlns:a16="http://schemas.microsoft.com/office/drawing/2014/main" id="{F38ADB9A-B29C-4AE0-A33A-382C6320BE9A}"/>
                  </a:ext>
                </a:extLst>
              </p:cNvPr>
              <p:cNvSpPr txBox="1">
                <a:spLocks noRot="1" noChangeAspect="1" noMove="1" noResize="1" noEditPoints="1" noAdjustHandles="1" noChangeArrowheads="1" noChangeShapeType="1" noTextEdit="1"/>
              </p:cNvSpPr>
              <p:nvPr/>
            </p:nvSpPr>
            <p:spPr>
              <a:xfrm>
                <a:off x="5423494" y="2748856"/>
                <a:ext cx="3018757" cy="923330"/>
              </a:xfrm>
              <a:prstGeom prst="rect">
                <a:avLst/>
              </a:prstGeom>
              <a:blipFill>
                <a:blip r:embed="rId6"/>
                <a:stretch>
                  <a:fillRect l="-808" t="-3974" b="-99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121E411-E784-47F4-9E0E-FB1A16F87DA9}"/>
                  </a:ext>
                </a:extLst>
              </p:cNvPr>
              <p:cNvSpPr txBox="1"/>
              <p:nvPr/>
            </p:nvSpPr>
            <p:spPr>
              <a:xfrm>
                <a:off x="5388049" y="4245877"/>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𝒋</m:t>
                      </m:r>
                      <m:r>
                        <a:rPr lang="en-US" sz="1800" b="1" i="1" smtClean="0">
                          <a:latin typeface="Cambria Math" panose="02040503050406030204" pitchFamily="18" charset="0"/>
                        </a:rPr>
                        <m:t>′</m:t>
                      </m:r>
                    </m:oMath>
                  </m:oMathPara>
                </a14:m>
                <a:endParaRPr lang="en-US" dirty="0"/>
              </a:p>
            </p:txBody>
          </p:sp>
        </mc:Choice>
        <mc:Fallback>
          <p:sp>
            <p:nvSpPr>
              <p:cNvPr id="9" name="TextBox 8">
                <a:extLst>
                  <a:ext uri="{FF2B5EF4-FFF2-40B4-BE49-F238E27FC236}">
                    <a16:creationId xmlns:a16="http://schemas.microsoft.com/office/drawing/2014/main" id="{5121E411-E784-47F4-9E0E-FB1A16F87DA9}"/>
                  </a:ext>
                </a:extLst>
              </p:cNvPr>
              <p:cNvSpPr txBox="1">
                <a:spLocks noRot="1" noChangeAspect="1" noMove="1" noResize="1" noEditPoints="1" noAdjustHandles="1" noChangeArrowheads="1" noChangeShapeType="1" noTextEdit="1"/>
              </p:cNvSpPr>
              <p:nvPr/>
            </p:nvSpPr>
            <p:spPr>
              <a:xfrm>
                <a:off x="5388049" y="4245877"/>
                <a:ext cx="465174" cy="369332"/>
              </a:xfrm>
              <a:prstGeom prst="rect">
                <a:avLst/>
              </a:prstGeom>
              <a:blipFill>
                <a:blip r:embed="rId7"/>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B07ADDF-ECDC-4BA2-96D7-09B9C4E30646}"/>
                  </a:ext>
                </a:extLst>
              </p:cNvPr>
              <p:cNvSpPr txBox="1"/>
              <p:nvPr/>
            </p:nvSpPr>
            <p:spPr>
              <a:xfrm>
                <a:off x="7658987" y="4245877"/>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r>
                        <a:rPr lang="en-US" b="1" i="1" smtClean="0">
                          <a:latin typeface="Cambria Math" panose="02040503050406030204" pitchFamily="18" charset="0"/>
                        </a:rPr>
                        <m:t>′</m:t>
                      </m:r>
                    </m:oMath>
                  </m:oMathPara>
                </a14:m>
                <a:endParaRPr lang="en-US" dirty="0"/>
              </a:p>
            </p:txBody>
          </p:sp>
        </mc:Choice>
        <mc:Fallback>
          <p:sp>
            <p:nvSpPr>
              <p:cNvPr id="10" name="TextBox 9">
                <a:extLst>
                  <a:ext uri="{FF2B5EF4-FFF2-40B4-BE49-F238E27FC236}">
                    <a16:creationId xmlns:a16="http://schemas.microsoft.com/office/drawing/2014/main" id="{AB07ADDF-ECDC-4BA2-96D7-09B9C4E30646}"/>
                  </a:ext>
                </a:extLst>
              </p:cNvPr>
              <p:cNvSpPr txBox="1">
                <a:spLocks noRot="1" noChangeAspect="1" noMove="1" noResize="1" noEditPoints="1" noAdjustHandles="1" noChangeArrowheads="1" noChangeShapeType="1" noTextEdit="1"/>
              </p:cNvSpPr>
              <p:nvPr/>
            </p:nvSpPr>
            <p:spPr>
              <a:xfrm>
                <a:off x="7658987" y="4245877"/>
                <a:ext cx="465174" cy="369332"/>
              </a:xfrm>
              <a:prstGeom prst="rect">
                <a:avLst/>
              </a:prstGeom>
              <a:blipFill>
                <a:blip r:embed="rId8"/>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9C20C420-5956-4EDF-9BB7-2B1CCC18D14A}"/>
              </a:ext>
            </a:extLst>
          </p:cNvPr>
          <p:cNvCxnSpPr>
            <a:cxnSpLocks/>
            <a:stCxn id="9" idx="3"/>
            <a:endCxn id="7" idx="1"/>
          </p:cNvCxnSpPr>
          <p:nvPr/>
        </p:nvCxnSpPr>
        <p:spPr>
          <a:xfrm flipV="1">
            <a:off x="5853223" y="4000372"/>
            <a:ext cx="1805764" cy="43017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65D85E8-47CD-487A-A185-D1A102F0A213}"/>
              </a:ext>
            </a:extLst>
          </p:cNvPr>
          <p:cNvCxnSpPr>
            <a:cxnSpLocks/>
          </p:cNvCxnSpPr>
          <p:nvPr/>
        </p:nvCxnSpPr>
        <p:spPr>
          <a:xfrm>
            <a:off x="5853223" y="3986713"/>
            <a:ext cx="1805764" cy="13659"/>
          </a:xfrm>
          <a:prstGeom prst="line">
            <a:avLst/>
          </a:prstGeom>
          <a:ln>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83B7527-C440-49C7-AD14-BC2FC11FBD2E}"/>
                  </a:ext>
                </a:extLst>
              </p:cNvPr>
              <p:cNvSpPr txBox="1"/>
              <p:nvPr/>
            </p:nvSpPr>
            <p:spPr>
              <a:xfrm>
                <a:off x="6969167" y="4015845"/>
                <a:ext cx="3907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r>
                        <a:rPr lang="en-US" sz="1800" b="0" i="1" smtClean="0">
                          <a:latin typeface="Cambria Math" panose="02040503050406030204" pitchFamily="18" charset="0"/>
                        </a:rPr>
                        <m:t>′</m:t>
                      </m:r>
                    </m:oMath>
                  </m:oMathPara>
                </a14:m>
                <a:endParaRPr lang="en-US" sz="1800" i="1" dirty="0"/>
              </a:p>
            </p:txBody>
          </p:sp>
        </mc:Choice>
        <mc:Fallback>
          <p:sp>
            <p:nvSpPr>
              <p:cNvPr id="13" name="TextBox 12">
                <a:extLst>
                  <a:ext uri="{FF2B5EF4-FFF2-40B4-BE49-F238E27FC236}">
                    <a16:creationId xmlns:a16="http://schemas.microsoft.com/office/drawing/2014/main" id="{A83B7527-C440-49C7-AD14-BC2FC11FBD2E}"/>
                  </a:ext>
                </a:extLst>
              </p:cNvPr>
              <p:cNvSpPr txBox="1">
                <a:spLocks noRot="1" noChangeAspect="1" noMove="1" noResize="1" noEditPoints="1" noAdjustHandles="1" noChangeArrowheads="1" noChangeShapeType="1" noTextEdit="1"/>
              </p:cNvSpPr>
              <p:nvPr/>
            </p:nvSpPr>
            <p:spPr>
              <a:xfrm>
                <a:off x="6969167" y="4015845"/>
                <a:ext cx="39074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5EB7D17-6ED1-4FF3-8E9A-B21DAB3D5C73}"/>
                  </a:ext>
                </a:extLst>
              </p:cNvPr>
              <p:cNvSpPr txBox="1"/>
              <p:nvPr/>
            </p:nvSpPr>
            <p:spPr>
              <a:xfrm>
                <a:off x="6522152" y="3657228"/>
                <a:ext cx="3907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oMath>
                  </m:oMathPara>
                </a14:m>
                <a:endParaRPr lang="en-US" sz="1800" b="0" i="1" dirty="0"/>
              </a:p>
            </p:txBody>
          </p:sp>
        </mc:Choice>
        <mc:Fallback>
          <p:sp>
            <p:nvSpPr>
              <p:cNvPr id="14" name="TextBox 13">
                <a:extLst>
                  <a:ext uri="{FF2B5EF4-FFF2-40B4-BE49-F238E27FC236}">
                    <a16:creationId xmlns:a16="http://schemas.microsoft.com/office/drawing/2014/main" id="{35EB7D17-6ED1-4FF3-8E9A-B21DAB3D5C73}"/>
                  </a:ext>
                </a:extLst>
              </p:cNvPr>
              <p:cNvSpPr txBox="1">
                <a:spLocks noRot="1" noChangeAspect="1" noMove="1" noResize="1" noEditPoints="1" noAdjustHandles="1" noChangeArrowheads="1" noChangeShapeType="1" noTextEdit="1"/>
              </p:cNvSpPr>
              <p:nvPr/>
            </p:nvSpPr>
            <p:spPr>
              <a:xfrm>
                <a:off x="6522152" y="3657228"/>
                <a:ext cx="390746" cy="369332"/>
              </a:xfrm>
              <a:prstGeom prst="rect">
                <a:avLst/>
              </a:prstGeom>
              <a:blipFill>
                <a:blip r:embed="rId10"/>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D83E812-B915-43BA-AF42-489A7FFC8121}"/>
              </a:ext>
            </a:extLst>
          </p:cNvPr>
          <p:cNvCxnSpPr>
            <a:cxnSpLocks/>
            <a:stCxn id="6" idx="3"/>
            <a:endCxn id="10" idx="1"/>
          </p:cNvCxnSpPr>
          <p:nvPr/>
        </p:nvCxnSpPr>
        <p:spPr>
          <a:xfrm>
            <a:off x="5853223" y="4000372"/>
            <a:ext cx="1805764" cy="430171"/>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4DA0711-9664-43FB-A040-7979F814D4A6}"/>
                  </a:ext>
                </a:extLst>
              </p:cNvPr>
              <p:cNvSpPr txBox="1"/>
              <p:nvPr/>
            </p:nvSpPr>
            <p:spPr>
              <a:xfrm>
                <a:off x="6930176" y="4253309"/>
                <a:ext cx="3907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r>
                        <a:rPr lang="en-US" sz="1800" b="0" i="1" smtClean="0">
                          <a:latin typeface="Cambria Math" panose="02040503050406030204" pitchFamily="18" charset="0"/>
                        </a:rPr>
                        <m:t>′</m:t>
                      </m:r>
                    </m:oMath>
                  </m:oMathPara>
                </a14:m>
                <a:endParaRPr lang="en-US" sz="1800" i="1" dirty="0"/>
              </a:p>
            </p:txBody>
          </p:sp>
        </mc:Choice>
        <mc:Fallback>
          <p:sp>
            <p:nvSpPr>
              <p:cNvPr id="16" name="TextBox 15">
                <a:extLst>
                  <a:ext uri="{FF2B5EF4-FFF2-40B4-BE49-F238E27FC236}">
                    <a16:creationId xmlns:a16="http://schemas.microsoft.com/office/drawing/2014/main" id="{44DA0711-9664-43FB-A040-7979F814D4A6}"/>
                  </a:ext>
                </a:extLst>
              </p:cNvPr>
              <p:cNvSpPr txBox="1">
                <a:spLocks noRot="1" noChangeAspect="1" noMove="1" noResize="1" noEditPoints="1" noAdjustHandles="1" noChangeArrowheads="1" noChangeShapeType="1" noTextEdit="1"/>
              </p:cNvSpPr>
              <p:nvPr/>
            </p:nvSpPr>
            <p:spPr>
              <a:xfrm>
                <a:off x="6930176" y="4253309"/>
                <a:ext cx="390746"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5541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urple flower with green leaves&#10;&#10;Description automatically generated with medium confidence">
            <a:extLst>
              <a:ext uri="{FF2B5EF4-FFF2-40B4-BE49-F238E27FC236}">
                <a16:creationId xmlns:a16="http://schemas.microsoft.com/office/drawing/2014/main" id="{56AF0B5B-9A7D-4E21-81FF-0168F5A06CEF}"/>
              </a:ext>
            </a:extLst>
          </p:cNvPr>
          <p:cNvPicPr>
            <a:picLocks noChangeAspect="1"/>
          </p:cNvPicPr>
          <p:nvPr/>
        </p:nvPicPr>
        <p:blipFill>
          <a:blip r:embed="rId3"/>
          <a:stretch>
            <a:fillRect/>
          </a:stretch>
        </p:blipFill>
        <p:spPr>
          <a:xfrm>
            <a:off x="6305006" y="5297601"/>
            <a:ext cx="1130663" cy="847997"/>
          </a:xfrm>
          <a:prstGeom prst="rect">
            <a:avLst/>
          </a:prstGeom>
        </p:spPr>
      </p:pic>
      <p:sp>
        <p:nvSpPr>
          <p:cNvPr id="2" name="Title 1"/>
          <p:cNvSpPr>
            <a:spLocks noGrp="1"/>
          </p:cNvSpPr>
          <p:nvPr>
            <p:ph type="title"/>
          </p:nvPr>
        </p:nvSpPr>
        <p:spPr>
          <a:xfrm>
            <a:off x="457199" y="152718"/>
            <a:ext cx="6117771" cy="1371600"/>
          </a:xfrm>
        </p:spPr>
        <p:txBody>
          <a:bodyPr/>
          <a:lstStyle/>
          <a:p>
            <a:r>
              <a:rPr lang="en-US" dirty="0"/>
              <a:t>Matching without incentives</a:t>
            </a:r>
          </a:p>
        </p:txBody>
      </p:sp>
      <p:sp>
        <p:nvSpPr>
          <p:cNvPr id="3" name="Content Placeholder 2"/>
          <p:cNvSpPr>
            <a:spLocks noGrp="1"/>
          </p:cNvSpPr>
          <p:nvPr>
            <p:ph idx="1"/>
          </p:nvPr>
        </p:nvSpPr>
        <p:spPr>
          <a:xfrm>
            <a:off x="457199" y="1752600"/>
            <a:ext cx="8245475" cy="4373563"/>
          </a:xfrm>
        </p:spPr>
        <p:txBody>
          <a:bodyPr>
            <a:normAutofit lnSpcReduction="10000"/>
          </a:bodyPr>
          <a:lstStyle/>
          <a:p>
            <a:r>
              <a:rPr lang="en-US" dirty="0"/>
              <a:t>Given a graph G = (V, E), a </a:t>
            </a:r>
            <a:r>
              <a:rPr lang="en-US" dirty="0">
                <a:solidFill>
                  <a:schemeClr val="tx2"/>
                </a:solidFill>
              </a:rPr>
              <a:t>matching</a:t>
            </a:r>
            <a:r>
              <a:rPr lang="en-US" dirty="0"/>
              <a:t> is any set of pairwise non-adjacent edges</a:t>
            </a:r>
          </a:p>
          <a:p>
            <a:pPr marL="342900" indent="-342900">
              <a:buFont typeface="Arial" charset="0"/>
              <a:buChar char="•"/>
            </a:pPr>
            <a:r>
              <a:rPr lang="en-US" b="0" dirty="0"/>
              <a:t>No two edges share </a:t>
            </a:r>
            <a:r>
              <a:rPr lang="en-US" b="0"/>
              <a:t>the same </a:t>
            </a:r>
            <a:r>
              <a:rPr lang="en-US" b="0" dirty="0"/>
              <a:t>vertex</a:t>
            </a:r>
          </a:p>
          <a:p>
            <a:pPr marL="342900" indent="-342900">
              <a:buFont typeface="Arial" charset="0"/>
              <a:buChar char="•"/>
            </a:pPr>
            <a:r>
              <a:rPr lang="en-US" b="0" dirty="0">
                <a:solidFill>
                  <a:schemeClr val="tx2"/>
                </a:solidFill>
              </a:rPr>
              <a:t>Classical combinatorial optimization problem</a:t>
            </a:r>
          </a:p>
          <a:p>
            <a:r>
              <a:rPr lang="en-US" dirty="0"/>
              <a:t>Bipartite matching:</a:t>
            </a:r>
          </a:p>
          <a:p>
            <a:pPr marL="342900" indent="-342900">
              <a:buFont typeface="Arial" charset="0"/>
              <a:buChar char="•"/>
            </a:pPr>
            <a:r>
              <a:rPr lang="en-US" b="0" dirty="0"/>
              <a:t>Bipartite graph G = (U, V, E)</a:t>
            </a:r>
          </a:p>
          <a:p>
            <a:pPr marL="342900" indent="-342900">
              <a:buFont typeface="Arial" charset="0"/>
              <a:buChar char="•"/>
            </a:pPr>
            <a:r>
              <a:rPr lang="en-US" b="0" dirty="0"/>
              <a:t>Max cardinality/weight matching found easily – O(VE) and better</a:t>
            </a:r>
          </a:p>
          <a:p>
            <a:pPr marL="800100" lvl="1" indent="-342900">
              <a:buFont typeface="Arial" charset="0"/>
              <a:buChar char="•"/>
            </a:pPr>
            <a:r>
              <a:rPr lang="en-US" dirty="0"/>
              <a:t>E.g., through network flow, Hungarian algorithm, </a:t>
            </a:r>
            <a:r>
              <a:rPr lang="en-US" dirty="0" err="1"/>
              <a:t>etc</a:t>
            </a:r>
            <a:endParaRPr lang="en-US" dirty="0"/>
          </a:p>
          <a:p>
            <a:r>
              <a:rPr lang="en-US" dirty="0"/>
              <a:t>Matching in general graphs:</a:t>
            </a:r>
          </a:p>
          <a:p>
            <a:pPr marL="342900" indent="-342900">
              <a:buFont typeface="Arial" charset="0"/>
              <a:buChar char="•"/>
            </a:pPr>
            <a:r>
              <a:rPr lang="en-US" b="0" dirty="0"/>
              <a:t>Also PTIME via Edmond’s</a:t>
            </a:r>
          </a:p>
          <a:p>
            <a:r>
              <a:rPr lang="en-US" b="0" dirty="0"/>
              <a:t>     algorithm – O(V</a:t>
            </a:r>
            <a:r>
              <a:rPr lang="en-US" b="0" baseline="30000" dirty="0"/>
              <a:t>2</a:t>
            </a:r>
            <a:r>
              <a:rPr lang="en-US" b="0" dirty="0"/>
              <a:t>E) and better</a:t>
            </a:r>
          </a:p>
        </p:txBody>
      </p:sp>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grpSp>
        <p:nvGrpSpPr>
          <p:cNvPr id="28" name="Group 27"/>
          <p:cNvGrpSpPr/>
          <p:nvPr/>
        </p:nvGrpSpPr>
        <p:grpSpPr>
          <a:xfrm>
            <a:off x="6183086" y="2293257"/>
            <a:ext cx="1702479" cy="1190171"/>
            <a:chOff x="6183086" y="2293257"/>
            <a:chExt cx="1702479" cy="1190171"/>
          </a:xfrm>
        </p:grpSpPr>
        <p:cxnSp>
          <p:nvCxnSpPr>
            <p:cNvPr id="11" name="Straight Connector 10"/>
            <p:cNvCxnSpPr>
              <a:stCxn id="5" idx="4"/>
              <a:endCxn id="6" idx="1"/>
            </p:cNvCxnSpPr>
            <p:nvPr/>
          </p:nvCxnSpPr>
          <p:spPr>
            <a:xfrm>
              <a:off x="6306458" y="2540000"/>
              <a:ext cx="304647" cy="609449"/>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a:stCxn id="5" idx="6"/>
              <a:endCxn id="7" idx="1"/>
            </p:cNvCxnSpPr>
            <p:nvPr/>
          </p:nvCxnSpPr>
          <p:spPr>
            <a:xfrm>
              <a:off x="6429829" y="2416629"/>
              <a:ext cx="551392" cy="115963"/>
            </a:xfrm>
            <a:prstGeom prst="line">
              <a:avLst/>
            </a:prstGeom>
          </p:spPr>
          <p:style>
            <a:lnRef idx="3">
              <a:schemeClr val="accent5"/>
            </a:lnRef>
            <a:fillRef idx="0">
              <a:schemeClr val="accent5"/>
            </a:fillRef>
            <a:effectRef idx="2">
              <a:schemeClr val="accent5"/>
            </a:effectRef>
            <a:fontRef idx="minor">
              <a:schemeClr val="tx1"/>
            </a:fontRef>
          </p:style>
        </p:cxnSp>
        <p:cxnSp>
          <p:nvCxnSpPr>
            <p:cNvPr id="15" name="Straight Connector 14"/>
            <p:cNvCxnSpPr>
              <a:stCxn id="9" idx="2"/>
              <a:endCxn id="6" idx="7"/>
            </p:cNvCxnSpPr>
            <p:nvPr/>
          </p:nvCxnSpPr>
          <p:spPr>
            <a:xfrm flipH="1">
              <a:off x="6785578" y="2782070"/>
              <a:ext cx="798136" cy="367379"/>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p:cNvCxnSpPr>
              <a:stCxn id="6" idx="5"/>
              <a:endCxn id="8" idx="2"/>
            </p:cNvCxnSpPr>
            <p:nvPr/>
          </p:nvCxnSpPr>
          <p:spPr>
            <a:xfrm>
              <a:off x="6785578" y="3323922"/>
              <a:ext cx="853244" cy="36135"/>
            </a:xfrm>
            <a:prstGeom prst="line">
              <a:avLst/>
            </a:prstGeom>
          </p:spPr>
          <p:style>
            <a:lnRef idx="3">
              <a:schemeClr val="accent5"/>
            </a:lnRef>
            <a:fillRef idx="0">
              <a:schemeClr val="accent5"/>
            </a:fillRef>
            <a:effectRef idx="2">
              <a:schemeClr val="accent5"/>
            </a:effectRef>
            <a:fontRef idx="minor">
              <a:schemeClr val="tx1"/>
            </a:fontRef>
          </p:style>
        </p:cxnSp>
        <p:cxnSp>
          <p:nvCxnSpPr>
            <p:cNvPr id="21" name="Straight Connector 20"/>
            <p:cNvCxnSpPr>
              <a:stCxn id="9" idx="4"/>
              <a:endCxn id="8" idx="0"/>
            </p:cNvCxnSpPr>
            <p:nvPr/>
          </p:nvCxnSpPr>
          <p:spPr>
            <a:xfrm>
              <a:off x="7707086" y="2905441"/>
              <a:ext cx="55108" cy="331244"/>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a:stCxn id="7" idx="5"/>
              <a:endCxn id="8" idx="1"/>
            </p:cNvCxnSpPr>
            <p:nvPr/>
          </p:nvCxnSpPr>
          <p:spPr>
            <a:xfrm>
              <a:off x="7155694" y="2707065"/>
              <a:ext cx="519263" cy="565755"/>
            </a:xfrm>
            <a:prstGeom prst="line">
              <a:avLst/>
            </a:prstGeom>
          </p:spPr>
          <p:style>
            <a:lnRef idx="1">
              <a:schemeClr val="dk1"/>
            </a:lnRef>
            <a:fillRef idx="0">
              <a:schemeClr val="dk1"/>
            </a:fillRef>
            <a:effectRef idx="0">
              <a:schemeClr val="dk1"/>
            </a:effectRef>
            <a:fontRef idx="minor">
              <a:schemeClr val="tx1"/>
            </a:fontRef>
          </p:style>
        </p:cxnSp>
        <p:sp>
          <p:nvSpPr>
            <p:cNvPr id="5" name="Oval 4"/>
            <p:cNvSpPr/>
            <p:nvPr/>
          </p:nvSpPr>
          <p:spPr>
            <a:xfrm>
              <a:off x="6183086" y="2293257"/>
              <a:ext cx="246743" cy="2467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p:cNvSpPr/>
            <p:nvPr/>
          </p:nvSpPr>
          <p:spPr>
            <a:xfrm>
              <a:off x="6574970" y="3113314"/>
              <a:ext cx="246743" cy="2467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p:cNvSpPr/>
            <p:nvPr/>
          </p:nvSpPr>
          <p:spPr>
            <a:xfrm>
              <a:off x="6945086" y="2496457"/>
              <a:ext cx="246743" cy="2467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p:cNvSpPr/>
            <p:nvPr/>
          </p:nvSpPr>
          <p:spPr>
            <a:xfrm>
              <a:off x="7638822" y="3236685"/>
              <a:ext cx="246743" cy="2467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p:cNvSpPr/>
            <p:nvPr/>
          </p:nvSpPr>
          <p:spPr>
            <a:xfrm>
              <a:off x="7583714" y="2658698"/>
              <a:ext cx="246743" cy="2467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16" name="Picture 15" descr="Diagram&#10;&#10;Description automatically generated">
            <a:extLst>
              <a:ext uri="{FF2B5EF4-FFF2-40B4-BE49-F238E27FC236}">
                <a16:creationId xmlns:a16="http://schemas.microsoft.com/office/drawing/2014/main" id="{D7D506BD-485E-4AAC-B4AA-85E0078EF96B}"/>
              </a:ext>
            </a:extLst>
          </p:cNvPr>
          <p:cNvPicPr>
            <a:picLocks noChangeAspect="1"/>
          </p:cNvPicPr>
          <p:nvPr/>
        </p:nvPicPr>
        <p:blipFill>
          <a:blip r:embed="rId4"/>
          <a:stretch>
            <a:fillRect/>
          </a:stretch>
        </p:blipFill>
        <p:spPr>
          <a:xfrm>
            <a:off x="4154968" y="5098056"/>
            <a:ext cx="1109327" cy="623543"/>
          </a:xfrm>
          <a:prstGeom prst="rect">
            <a:avLst/>
          </a:prstGeom>
        </p:spPr>
      </p:pic>
      <p:pic>
        <p:nvPicPr>
          <p:cNvPr id="22" name="Picture 21" descr="A picture containing plant&#10;&#10;Description automatically generated">
            <a:extLst>
              <a:ext uri="{FF2B5EF4-FFF2-40B4-BE49-F238E27FC236}">
                <a16:creationId xmlns:a16="http://schemas.microsoft.com/office/drawing/2014/main" id="{D9775588-7C05-4616-AA76-7C618B41C219}"/>
              </a:ext>
            </a:extLst>
          </p:cNvPr>
          <p:cNvPicPr>
            <a:picLocks noChangeAspect="1"/>
          </p:cNvPicPr>
          <p:nvPr/>
        </p:nvPicPr>
        <p:blipFill>
          <a:blip r:embed="rId5"/>
          <a:stretch>
            <a:fillRect/>
          </a:stretch>
        </p:blipFill>
        <p:spPr>
          <a:xfrm>
            <a:off x="5385815" y="4812340"/>
            <a:ext cx="1204009" cy="1301630"/>
          </a:xfrm>
          <a:prstGeom prst="rect">
            <a:avLst/>
          </a:prstGeom>
        </p:spPr>
      </p:pic>
    </p:spTree>
    <p:extLst>
      <p:ext uri="{BB962C8B-B14F-4D97-AF65-F5344CB8AC3E}">
        <p14:creationId xmlns:p14="http://schemas.microsoft.com/office/powerpoint/2010/main" val="61688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228600"/>
            <a:ext cx="8534400" cy="19050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4000" b="1" dirty="0"/>
              <a:t>Claim</a:t>
            </a:r>
            <a:endParaRPr lang="en-US" sz="3200" b="1" dirty="0"/>
          </a:p>
          <a:p>
            <a:pPr algn="ctr"/>
            <a:r>
              <a:rPr lang="en-US" sz="3200" dirty="0"/>
              <a:t>GS – with the jockey proposing – results in a horse-pessimal matching</a:t>
            </a:r>
          </a:p>
        </p:txBody>
      </p:sp>
      <mc:AlternateContent xmlns:mc="http://schemas.openxmlformats.org/markup-compatibility/2006">
        <mc:Choice xmlns:a14="http://schemas.microsoft.com/office/drawing/2010/main" Requires="a14">
          <p:sp>
            <p:nvSpPr>
              <p:cNvPr id="5" name="Rounded Rectangle 4"/>
              <p:cNvSpPr/>
              <p:nvPr/>
            </p:nvSpPr>
            <p:spPr>
              <a:xfrm>
                <a:off x="304800" y="2286000"/>
                <a:ext cx="4479851" cy="4343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200" b="1" dirty="0"/>
                  <a:t>Proof by contradiction:</a:t>
                </a:r>
                <a:endParaRPr lang="en-US" sz="2200" i="1" dirty="0"/>
              </a:p>
              <a:p>
                <a:pPr marL="457200" indent="-457200">
                  <a:buFont typeface="Arial"/>
                  <a:buChar char="•"/>
                </a:pPr>
                <a14:m>
                  <m:oMath xmlns:m="http://schemas.openxmlformats.org/officeDocument/2006/math">
                    <m:r>
                      <a:rPr lang="en-US" sz="2200" i="1">
                        <a:latin typeface="Cambria Math" panose="02040503050406030204" pitchFamily="18" charset="0"/>
                      </a:rPr>
                      <m:t>𝒋</m:t>
                    </m:r>
                  </m:oMath>
                </a14:m>
                <a:r>
                  <a:rPr lang="en-US" sz="2200" dirty="0"/>
                  <a:t> and </a:t>
                </a:r>
                <a14:m>
                  <m:oMath xmlns:m="http://schemas.openxmlformats.org/officeDocument/2006/math">
                    <m:r>
                      <a:rPr lang="en-US" sz="2200" b="1" i="1">
                        <a:latin typeface="Cambria Math" panose="02040503050406030204" pitchFamily="18" charset="0"/>
                      </a:rPr>
                      <m:t>𝒉</m:t>
                    </m:r>
                  </m:oMath>
                </a14:m>
                <a:r>
                  <a:rPr lang="en-US" sz="2200" i="1" dirty="0"/>
                  <a:t> </a:t>
                </a:r>
                <a:r>
                  <a:rPr lang="en-US" sz="2200" dirty="0"/>
                  <a:t>matched in </a:t>
                </a:r>
                <a14:m>
                  <m:oMath xmlns:m="http://schemas.openxmlformats.org/officeDocument/2006/math">
                    <m:r>
                      <a:rPr lang="en-US" sz="2200" i="1">
                        <a:latin typeface="Cambria Math" panose="02040503050406030204" pitchFamily="18" charset="0"/>
                      </a:rPr>
                      <m:t>𝑆</m:t>
                    </m:r>
                  </m:oMath>
                </a14:m>
                <a:r>
                  <a:rPr lang="en-US" sz="2200" dirty="0"/>
                  <a:t>, </a:t>
                </a:r>
                <a14:m>
                  <m:oMath xmlns:m="http://schemas.openxmlformats.org/officeDocument/2006/math">
                    <m:r>
                      <a:rPr lang="en-US" sz="2200" i="1">
                        <a:latin typeface="Cambria Math" panose="02040503050406030204" pitchFamily="18" charset="0"/>
                      </a:rPr>
                      <m:t>𝒋</m:t>
                    </m:r>
                  </m:oMath>
                </a14:m>
                <a:r>
                  <a:rPr lang="en-US" sz="2200" dirty="0"/>
                  <a:t> is not worst valid </a:t>
                </a:r>
              </a:p>
              <a:p>
                <a:pPr marL="457200" indent="-457200">
                  <a:buFont typeface="Arial"/>
                  <a:buChar char="•"/>
                </a:pPr>
                <a:r>
                  <a:rPr lang="en-US" sz="2200" dirty="0">
                    <a:sym typeface="Wingdings"/>
                  </a:rPr>
                  <a:t> </a:t>
                </a:r>
                <a:r>
                  <a:rPr lang="en-US" sz="2200" dirty="0"/>
                  <a:t>exists stable </a:t>
                </a:r>
                <a14:m>
                  <m:oMath xmlns:m="http://schemas.openxmlformats.org/officeDocument/2006/math">
                    <m:r>
                      <a:rPr lang="en-US" sz="2200" i="1">
                        <a:latin typeface="Cambria Math" panose="02040503050406030204" pitchFamily="18" charset="0"/>
                      </a:rPr>
                      <m:t>𝑆</m:t>
                    </m:r>
                    <m:r>
                      <a:rPr lang="en-US" sz="2200" b="0" i="1" smtClean="0">
                        <a:latin typeface="Cambria Math" panose="02040503050406030204" pitchFamily="18" charset="0"/>
                      </a:rPr>
                      <m:t>′</m:t>
                    </m:r>
                  </m:oMath>
                </a14:m>
                <a:r>
                  <a:rPr lang="en-US" sz="2200" dirty="0"/>
                  <a:t> with </a:t>
                </a:r>
                <a14:m>
                  <m:oMath xmlns:m="http://schemas.openxmlformats.org/officeDocument/2006/math">
                    <m:r>
                      <a:rPr lang="en-US" sz="2200" b="1" i="1" smtClean="0">
                        <a:latin typeface="Cambria Math" panose="02040503050406030204" pitchFamily="18" charset="0"/>
                      </a:rPr>
                      <m:t>𝒉</m:t>
                    </m:r>
                  </m:oMath>
                </a14:m>
                <a:r>
                  <a:rPr lang="en-US" sz="2200" dirty="0"/>
                  <a:t> paired to </a:t>
                </a:r>
                <a14:m>
                  <m:oMath xmlns:m="http://schemas.openxmlformats.org/officeDocument/2006/math">
                    <m:sSup>
                      <m:sSupPr>
                        <m:ctrlPr>
                          <a:rPr lang="en-US" sz="2200" b="0" i="1" smtClean="0">
                            <a:latin typeface="Cambria Math" panose="02040503050406030204" pitchFamily="18" charset="0"/>
                          </a:rPr>
                        </m:ctrlPr>
                      </m:sSupPr>
                      <m:e>
                        <m:r>
                          <a:rPr lang="en-US" sz="2200" i="1">
                            <a:latin typeface="Cambria Math" panose="02040503050406030204" pitchFamily="18" charset="0"/>
                          </a:rPr>
                          <m:t>𝒋</m:t>
                        </m:r>
                      </m:e>
                      <m:sup>
                        <m:r>
                          <a:rPr lang="en-US" sz="2200" b="0" i="1" smtClean="0">
                            <a:latin typeface="Cambria Math" panose="02040503050406030204" pitchFamily="18" charset="0"/>
                          </a:rPr>
                          <m:t>′</m:t>
                        </m:r>
                      </m:sup>
                    </m:sSup>
                  </m:oMath>
                </a14:m>
                <a:r>
                  <a:rPr lang="en-US" sz="2200" dirty="0"/>
                  <a:t>, where </a:t>
                </a:r>
                <a14:m>
                  <m:oMath xmlns:m="http://schemas.openxmlformats.org/officeDocument/2006/math">
                    <m:r>
                      <a:rPr lang="en-US" sz="2200" b="1" i="1">
                        <a:latin typeface="Cambria Math" panose="02040503050406030204" pitchFamily="18" charset="0"/>
                      </a:rPr>
                      <m:t>𝒉</m:t>
                    </m:r>
                  </m:oMath>
                </a14:m>
                <a:r>
                  <a:rPr lang="en-US" sz="2200" dirty="0"/>
                  <a:t> prefers to </a:t>
                </a:r>
                <a14:m>
                  <m:oMath xmlns:m="http://schemas.openxmlformats.org/officeDocument/2006/math">
                    <m:r>
                      <a:rPr lang="en-US" sz="2200" i="1">
                        <a:latin typeface="Cambria Math" panose="02040503050406030204" pitchFamily="18" charset="0"/>
                      </a:rPr>
                      <m:t>𝒋</m:t>
                    </m:r>
                  </m:oMath>
                </a14:m>
                <a:r>
                  <a:rPr lang="en-US" sz="2200" dirty="0"/>
                  <a:t> to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𝒋</m:t>
                        </m:r>
                      </m:e>
                      <m:sup>
                        <m:r>
                          <a:rPr lang="en-US" sz="2200" i="1">
                            <a:latin typeface="Cambria Math" panose="02040503050406030204" pitchFamily="18" charset="0"/>
                          </a:rPr>
                          <m:t>′</m:t>
                        </m:r>
                      </m:sup>
                    </m:sSup>
                  </m:oMath>
                </a14:m>
                <a:endParaRPr lang="en-US" sz="2200" dirty="0"/>
              </a:p>
              <a:p>
                <a:pPr marL="457200" indent="-457200">
                  <a:buFont typeface="Arial"/>
                  <a:buChar char="•"/>
                </a:pPr>
                <a:r>
                  <a:rPr lang="en-US" sz="2200" dirty="0"/>
                  <a:t>Let </a:t>
                </a:r>
                <a14:m>
                  <m:oMath xmlns:m="http://schemas.openxmlformats.org/officeDocument/2006/math">
                    <m:r>
                      <a:rPr lang="en-US" sz="2200" b="1" i="1">
                        <a:latin typeface="Cambria Math" panose="02040503050406030204" pitchFamily="18" charset="0"/>
                      </a:rPr>
                      <m:t>𝒉</m:t>
                    </m:r>
                    <m:r>
                      <a:rPr lang="en-US" sz="2200" b="1" i="1" smtClean="0">
                        <a:latin typeface="Cambria Math" panose="02040503050406030204" pitchFamily="18" charset="0"/>
                      </a:rPr>
                      <m:t>′</m:t>
                    </m:r>
                  </m:oMath>
                </a14:m>
                <a:r>
                  <a:rPr lang="en-US" sz="2200" dirty="0"/>
                  <a:t> be partner of </a:t>
                </a:r>
                <a14:m>
                  <m:oMath xmlns:m="http://schemas.openxmlformats.org/officeDocument/2006/math">
                    <m:r>
                      <a:rPr lang="en-US" sz="2200" i="1">
                        <a:latin typeface="Cambria Math" panose="02040503050406030204" pitchFamily="18" charset="0"/>
                      </a:rPr>
                      <m:t>𝒋</m:t>
                    </m:r>
                  </m:oMath>
                </a14:m>
                <a:r>
                  <a:rPr lang="en-US" sz="2200" dirty="0"/>
                  <a:t> in </a:t>
                </a:r>
                <a14:m>
                  <m:oMath xmlns:m="http://schemas.openxmlformats.org/officeDocument/2006/math">
                    <m:r>
                      <a:rPr lang="en-US" sz="2200" i="1">
                        <a:latin typeface="Cambria Math" panose="02040503050406030204" pitchFamily="18" charset="0"/>
                      </a:rPr>
                      <m:t>𝑆</m:t>
                    </m:r>
                    <m:r>
                      <a:rPr lang="en-US" sz="2200" b="0" i="1" smtClean="0">
                        <a:latin typeface="Cambria Math" panose="02040503050406030204" pitchFamily="18" charset="0"/>
                      </a:rPr>
                      <m:t>′</m:t>
                    </m:r>
                  </m:oMath>
                </a14:m>
                <a:endParaRPr lang="en-US" sz="2200" dirty="0"/>
              </a:p>
              <a:p>
                <a:pPr marL="457200" indent="-457200">
                  <a:buFont typeface="Arial"/>
                  <a:buChar char="•"/>
                </a:pPr>
                <a14:m>
                  <m:oMath xmlns:m="http://schemas.openxmlformats.org/officeDocument/2006/math">
                    <m:r>
                      <a:rPr lang="en-US" sz="2200" i="1" smtClean="0">
                        <a:solidFill>
                          <a:schemeClr val="bg1"/>
                        </a:solidFill>
                        <a:latin typeface="Cambria Math" panose="02040503050406030204" pitchFamily="18" charset="0"/>
                      </a:rPr>
                      <m:t>𝒋</m:t>
                    </m:r>
                  </m:oMath>
                </a14:m>
                <a:r>
                  <a:rPr lang="en-US" sz="2200" dirty="0">
                    <a:solidFill>
                      <a:schemeClr val="bg1"/>
                    </a:solidFill>
                  </a:rPr>
                  <a:t> prefers to </a:t>
                </a:r>
                <a14:m>
                  <m:oMath xmlns:m="http://schemas.openxmlformats.org/officeDocument/2006/math">
                    <m:r>
                      <a:rPr lang="en-US" sz="2200" b="1" i="1">
                        <a:solidFill>
                          <a:schemeClr val="bg1"/>
                        </a:solidFill>
                        <a:latin typeface="Cambria Math" panose="02040503050406030204" pitchFamily="18" charset="0"/>
                      </a:rPr>
                      <m:t>𝒉</m:t>
                    </m:r>
                  </m:oMath>
                </a14:m>
                <a:r>
                  <a:rPr lang="en-US" sz="2200" dirty="0">
                    <a:solidFill>
                      <a:schemeClr val="bg1"/>
                    </a:solidFill>
                  </a:rPr>
                  <a:t> to </a:t>
                </a:r>
                <a14:m>
                  <m:oMath xmlns:m="http://schemas.openxmlformats.org/officeDocument/2006/math">
                    <m:r>
                      <a:rPr lang="en-US" sz="2200" b="1" i="1">
                        <a:solidFill>
                          <a:schemeClr val="bg1"/>
                        </a:solidFill>
                        <a:latin typeface="Cambria Math" panose="02040503050406030204" pitchFamily="18" charset="0"/>
                      </a:rPr>
                      <m:t>𝒉</m:t>
                    </m:r>
                    <m:r>
                      <a:rPr lang="en-US" sz="2200" b="1" i="1" smtClean="0">
                        <a:solidFill>
                          <a:schemeClr val="bg1"/>
                        </a:solidFill>
                        <a:latin typeface="Cambria Math" panose="02040503050406030204" pitchFamily="18" charset="0"/>
                      </a:rPr>
                      <m:t>′</m:t>
                    </m:r>
                  </m:oMath>
                </a14:m>
                <a:r>
                  <a:rPr lang="en-US" sz="2200" dirty="0">
                    <a:solidFill>
                      <a:schemeClr val="bg1"/>
                    </a:solidFill>
                  </a:rPr>
                  <a:t> (by jockey-optimality of </a:t>
                </a:r>
                <a14:m>
                  <m:oMath xmlns:m="http://schemas.openxmlformats.org/officeDocument/2006/math">
                    <m:r>
                      <a:rPr lang="en-US" sz="2200" i="1">
                        <a:solidFill>
                          <a:schemeClr val="bg1"/>
                        </a:solidFill>
                        <a:latin typeface="Cambria Math" panose="02040503050406030204" pitchFamily="18" charset="0"/>
                      </a:rPr>
                      <m:t>𝑆</m:t>
                    </m:r>
                  </m:oMath>
                </a14:m>
                <a:r>
                  <a:rPr lang="en-US" sz="2200" dirty="0">
                    <a:solidFill>
                      <a:schemeClr val="bg1"/>
                    </a:solidFill>
                  </a:rPr>
                  <a:t>)</a:t>
                </a:r>
              </a:p>
              <a:p>
                <a:pPr marL="457200" indent="-457200">
                  <a:buFont typeface="Arial"/>
                  <a:buChar char="•"/>
                </a:pPr>
                <a:r>
                  <a:rPr lang="en-US" sz="2200" dirty="0">
                    <a:solidFill>
                      <a:srgbClr val="7A7A7A"/>
                    </a:solidFill>
                  </a:rPr>
                  <a:t> </a:t>
                </a:r>
                <a:r>
                  <a:rPr lang="en-US" sz="2200" i="1" dirty="0">
                    <a:solidFill>
                      <a:srgbClr val="7A7A7A"/>
                    </a:solidFill>
                    <a:sym typeface="Wingdings"/>
                  </a:rPr>
                  <a:t> </a:t>
                </a:r>
                <a14:m>
                  <m:oMath xmlns:m="http://schemas.openxmlformats.org/officeDocument/2006/math">
                    <m:r>
                      <a:rPr lang="en-US" sz="2200" i="1">
                        <a:solidFill>
                          <a:srgbClr val="7A7A7A"/>
                        </a:solidFill>
                        <a:latin typeface="Cambria Math" panose="02040503050406030204" pitchFamily="18" charset="0"/>
                      </a:rPr>
                      <m:t>𝒋</m:t>
                    </m:r>
                  </m:oMath>
                </a14:m>
                <a:r>
                  <a:rPr lang="en-US" sz="2200" i="1" dirty="0">
                    <a:solidFill>
                      <a:srgbClr val="7A7A7A"/>
                    </a:solidFill>
                    <a:sym typeface="Wingdings"/>
                  </a:rPr>
                  <a:t> </a:t>
                </a:r>
                <a:r>
                  <a:rPr lang="en-US" sz="2200" dirty="0">
                    <a:solidFill>
                      <a:srgbClr val="7A7A7A"/>
                    </a:solidFill>
                    <a:sym typeface="Wingdings"/>
                  </a:rPr>
                  <a:t>and </a:t>
                </a:r>
                <a14:m>
                  <m:oMath xmlns:m="http://schemas.openxmlformats.org/officeDocument/2006/math">
                    <m:r>
                      <a:rPr lang="en-US" sz="2200" b="1" i="1">
                        <a:solidFill>
                          <a:srgbClr val="7A7A7A"/>
                        </a:solidFill>
                        <a:latin typeface="Cambria Math" panose="02040503050406030204" pitchFamily="18" charset="0"/>
                      </a:rPr>
                      <m:t>𝒉</m:t>
                    </m:r>
                  </m:oMath>
                </a14:m>
                <a:r>
                  <a:rPr lang="en-US" sz="2200" dirty="0">
                    <a:solidFill>
                      <a:srgbClr val="7A7A7A"/>
                    </a:solidFill>
                    <a:sym typeface="Wingdings"/>
                  </a:rPr>
                  <a:t> form blocking pair in </a:t>
                </a:r>
                <a14:m>
                  <m:oMath xmlns:m="http://schemas.openxmlformats.org/officeDocument/2006/math">
                    <m:r>
                      <a:rPr lang="en-US" sz="2200" i="1">
                        <a:solidFill>
                          <a:srgbClr val="7A7A7A"/>
                        </a:solidFill>
                        <a:latin typeface="Cambria Math" panose="02040503050406030204" pitchFamily="18" charset="0"/>
                      </a:rPr>
                      <m:t>𝑆</m:t>
                    </m:r>
                  </m:oMath>
                </a14:m>
                <a:r>
                  <a:rPr lang="en-US" sz="2200" dirty="0">
                    <a:solidFill>
                      <a:srgbClr val="7A7A7A"/>
                    </a:solidFill>
                    <a:sym typeface="Wingdings"/>
                  </a:rPr>
                  <a:t>’  &gt;&lt;</a:t>
                </a:r>
                <a:endParaRPr lang="en-US" sz="2200" i="1" dirty="0">
                  <a:solidFill>
                    <a:schemeClr val="bg1"/>
                  </a:solidFill>
                </a:endParaRPr>
              </a:p>
            </p:txBody>
          </p:sp>
        </mc:Choice>
        <mc:Fallback>
          <p:sp>
            <p:nvSpPr>
              <p:cNvPr id="5" name="Rounded Rectangle 4"/>
              <p:cNvSpPr>
                <a:spLocks noRot="1" noChangeAspect="1" noMove="1" noResize="1" noEditPoints="1" noAdjustHandles="1" noChangeArrowheads="1" noChangeShapeType="1" noTextEdit="1"/>
              </p:cNvSpPr>
              <p:nvPr/>
            </p:nvSpPr>
            <p:spPr>
              <a:xfrm>
                <a:off x="304800" y="2286000"/>
                <a:ext cx="4479851" cy="4343400"/>
              </a:xfrm>
              <a:prstGeom prst="roundRect">
                <a:avLst/>
              </a:prstGeom>
              <a:blipFill>
                <a:blip r:embed="rId3"/>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1E044BB5-1CCD-E243-A1CA-00DF64C1E955}"/>
              </a:ext>
            </a:extLst>
          </p:cNvPr>
          <p:cNvSpPr>
            <a:spLocks noGrp="1"/>
          </p:cNvSpPr>
          <p:nvPr>
            <p:ph type="sldNum" sz="quarter" idx="12"/>
          </p:nvPr>
        </p:nvSpPr>
        <p:spPr/>
        <p:txBody>
          <a:bodyPr/>
          <a:lstStyle/>
          <a:p>
            <a:fld id="{A2EF37A0-74FC-AB4F-AE4C-D9BFC6719E9F}" type="slidenum">
              <a:rPr lang="en-US" smtClean="0"/>
              <a:t>40</a:t>
            </a:fld>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F5AA459-E13E-473F-99F0-79E8A0F97552}"/>
                  </a:ext>
                </a:extLst>
              </p:cNvPr>
              <p:cNvSpPr txBox="1"/>
              <p:nvPr/>
            </p:nvSpPr>
            <p:spPr>
              <a:xfrm>
                <a:off x="5388049" y="3815706"/>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𝒋</m:t>
                      </m:r>
                    </m:oMath>
                  </m:oMathPara>
                </a14:m>
                <a:endParaRPr lang="en-US" dirty="0"/>
              </a:p>
            </p:txBody>
          </p:sp>
        </mc:Choice>
        <mc:Fallback>
          <p:sp>
            <p:nvSpPr>
              <p:cNvPr id="6" name="TextBox 5">
                <a:extLst>
                  <a:ext uri="{FF2B5EF4-FFF2-40B4-BE49-F238E27FC236}">
                    <a16:creationId xmlns:a16="http://schemas.microsoft.com/office/drawing/2014/main" id="{CF5AA459-E13E-473F-99F0-79E8A0F97552}"/>
                  </a:ext>
                </a:extLst>
              </p:cNvPr>
              <p:cNvSpPr txBox="1">
                <a:spLocks noRot="1" noChangeAspect="1" noMove="1" noResize="1" noEditPoints="1" noAdjustHandles="1" noChangeArrowheads="1" noChangeShapeType="1" noTextEdit="1"/>
              </p:cNvSpPr>
              <p:nvPr/>
            </p:nvSpPr>
            <p:spPr>
              <a:xfrm>
                <a:off x="5388049" y="3815706"/>
                <a:ext cx="465174" cy="369332"/>
              </a:xfrm>
              <a:prstGeom prst="rect">
                <a:avLst/>
              </a:prstGeom>
              <a:blipFill>
                <a:blip r:embed="rId4"/>
                <a:stretch>
                  <a:fillRect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0BD716A-170B-400F-8D26-CE6BCF6E0D56}"/>
                  </a:ext>
                </a:extLst>
              </p:cNvPr>
              <p:cNvSpPr txBox="1"/>
              <p:nvPr/>
            </p:nvSpPr>
            <p:spPr>
              <a:xfrm>
                <a:off x="7658987" y="3815706"/>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𝒉</m:t>
                      </m:r>
                    </m:oMath>
                  </m:oMathPara>
                </a14:m>
                <a:endParaRPr lang="en-US" dirty="0"/>
              </a:p>
            </p:txBody>
          </p:sp>
        </mc:Choice>
        <mc:Fallback>
          <p:sp>
            <p:nvSpPr>
              <p:cNvPr id="7" name="TextBox 6">
                <a:extLst>
                  <a:ext uri="{FF2B5EF4-FFF2-40B4-BE49-F238E27FC236}">
                    <a16:creationId xmlns:a16="http://schemas.microsoft.com/office/drawing/2014/main" id="{A0BD716A-170B-400F-8D26-CE6BCF6E0D56}"/>
                  </a:ext>
                </a:extLst>
              </p:cNvPr>
              <p:cNvSpPr txBox="1">
                <a:spLocks noRot="1" noChangeAspect="1" noMove="1" noResize="1" noEditPoints="1" noAdjustHandles="1" noChangeArrowheads="1" noChangeShapeType="1" noTextEdit="1"/>
              </p:cNvSpPr>
              <p:nvPr/>
            </p:nvSpPr>
            <p:spPr>
              <a:xfrm>
                <a:off x="7658987" y="3815706"/>
                <a:ext cx="46517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38ADB9A-B29C-4AE0-A33A-382C6320BE9A}"/>
                  </a:ext>
                </a:extLst>
              </p:cNvPr>
              <p:cNvSpPr txBox="1"/>
              <p:nvPr/>
            </p:nvSpPr>
            <p:spPr>
              <a:xfrm>
                <a:off x="5423494" y="2748856"/>
                <a:ext cx="3018757" cy="923330"/>
              </a:xfrm>
              <a:prstGeom prst="rect">
                <a:avLst/>
              </a:prstGeom>
              <a:noFill/>
            </p:spPr>
            <p:txBody>
              <a:bodyPr wrap="square">
                <a:spAutoFit/>
              </a:bodyPr>
              <a:lstStyle/>
              <a:p>
                <a14:m>
                  <m:oMath xmlns:m="http://schemas.openxmlformats.org/officeDocument/2006/math">
                    <m:r>
                      <a:rPr lang="en-US" b="1" i="1" smtClean="0">
                        <a:latin typeface="Cambria Math" panose="02040503050406030204" pitchFamily="18" charset="0"/>
                      </a:rPr>
                      <m:t>𝒋</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matched in </a:t>
                </a:r>
                <a14:m>
                  <m:oMath xmlns:m="http://schemas.openxmlformats.org/officeDocument/2006/math">
                    <m:r>
                      <a:rPr lang="en-US" i="1">
                        <a:latin typeface="Cambria Math" panose="02040503050406030204" pitchFamily="18" charset="0"/>
                      </a:rPr>
                      <m:t>𝑆</m:t>
                    </m:r>
                  </m:oMath>
                </a14:m>
                <a:endParaRPr lang="en-US" dirty="0"/>
              </a:p>
              <a:p>
                <a14:m>
                  <m:oMath xmlns:m="http://schemas.openxmlformats.org/officeDocument/2006/math">
                    <m:r>
                      <a:rPr lang="en-US" b="1" i="1">
                        <a:latin typeface="Cambria Math" panose="02040503050406030204" pitchFamily="18" charset="0"/>
                      </a:rPr>
                      <m:t>𝒋</m:t>
                    </m:r>
                    <m:r>
                      <a:rPr lang="en-US" b="1" i="1">
                        <a:latin typeface="Cambria Math" panose="02040503050406030204" pitchFamily="18" charset="0"/>
                      </a:rPr>
                      <m:t>′</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matched in </a:t>
                </a:r>
                <a14:m>
                  <m:oMath xmlns:m="http://schemas.openxmlformats.org/officeDocument/2006/math">
                    <m:r>
                      <a:rPr lang="en-US" i="1">
                        <a:latin typeface="Cambria Math" panose="02040503050406030204" pitchFamily="18" charset="0"/>
                      </a:rPr>
                      <m:t>𝑆</m:t>
                    </m:r>
                    <m:r>
                      <a:rPr lang="en-US" b="0" i="1" smtClean="0">
                        <a:latin typeface="Cambria Math" panose="02040503050406030204" pitchFamily="18" charset="0"/>
                      </a:rPr>
                      <m:t>′</m:t>
                    </m:r>
                  </m:oMath>
                </a14:m>
                <a:endParaRPr lang="en-US" dirty="0"/>
              </a:p>
              <a:p>
                <a14:m>
                  <m:oMath xmlns:m="http://schemas.openxmlformats.org/officeDocument/2006/math">
                    <m:r>
                      <a:rPr lang="en-US" b="1" i="1">
                        <a:latin typeface="Cambria Math" panose="02040503050406030204" pitchFamily="18" charset="0"/>
                      </a:rPr>
                      <m:t>𝒋</m:t>
                    </m:r>
                  </m:oMath>
                </a14:m>
                <a:r>
                  <a:rPr lang="en-US" dirty="0"/>
                  <a:t> and </a:t>
                </a:r>
                <a14:m>
                  <m:oMath xmlns:m="http://schemas.openxmlformats.org/officeDocument/2006/math">
                    <m:r>
                      <a:rPr lang="en-US" b="1" i="1">
                        <a:latin typeface="Cambria Math" panose="02040503050406030204" pitchFamily="18" charset="0"/>
                      </a:rPr>
                      <m:t>𝒉</m:t>
                    </m:r>
                    <m:r>
                      <a:rPr lang="en-US" b="1" i="1" smtClean="0">
                        <a:latin typeface="Cambria Math" panose="02040503050406030204" pitchFamily="18" charset="0"/>
                      </a:rPr>
                      <m:t>′</m:t>
                    </m:r>
                  </m:oMath>
                </a14:m>
                <a:r>
                  <a:rPr lang="en-US" dirty="0"/>
                  <a:t> are matched in </a:t>
                </a:r>
                <a14:m>
                  <m:oMath xmlns:m="http://schemas.openxmlformats.org/officeDocument/2006/math">
                    <m:r>
                      <a:rPr lang="en-US" i="1">
                        <a:latin typeface="Cambria Math" panose="02040503050406030204" pitchFamily="18" charset="0"/>
                      </a:rPr>
                      <m:t>𝑆</m:t>
                    </m:r>
                    <m:r>
                      <a:rPr lang="en-US" b="0" i="1" smtClean="0">
                        <a:latin typeface="Cambria Math" panose="02040503050406030204" pitchFamily="18" charset="0"/>
                      </a:rPr>
                      <m:t>′</m:t>
                    </m:r>
                  </m:oMath>
                </a14:m>
                <a:endParaRPr lang="en-US" dirty="0"/>
              </a:p>
            </p:txBody>
          </p:sp>
        </mc:Choice>
        <mc:Fallback>
          <p:sp>
            <p:nvSpPr>
              <p:cNvPr id="8" name="TextBox 7">
                <a:extLst>
                  <a:ext uri="{FF2B5EF4-FFF2-40B4-BE49-F238E27FC236}">
                    <a16:creationId xmlns:a16="http://schemas.microsoft.com/office/drawing/2014/main" id="{F38ADB9A-B29C-4AE0-A33A-382C6320BE9A}"/>
                  </a:ext>
                </a:extLst>
              </p:cNvPr>
              <p:cNvSpPr txBox="1">
                <a:spLocks noRot="1" noChangeAspect="1" noMove="1" noResize="1" noEditPoints="1" noAdjustHandles="1" noChangeArrowheads="1" noChangeShapeType="1" noTextEdit="1"/>
              </p:cNvSpPr>
              <p:nvPr/>
            </p:nvSpPr>
            <p:spPr>
              <a:xfrm>
                <a:off x="5423494" y="2748856"/>
                <a:ext cx="3018757" cy="923330"/>
              </a:xfrm>
              <a:prstGeom prst="rect">
                <a:avLst/>
              </a:prstGeom>
              <a:blipFill>
                <a:blip r:embed="rId6"/>
                <a:stretch>
                  <a:fillRect l="-808" t="-3974" b="-99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121E411-E784-47F4-9E0E-FB1A16F87DA9}"/>
                  </a:ext>
                </a:extLst>
              </p:cNvPr>
              <p:cNvSpPr txBox="1"/>
              <p:nvPr/>
            </p:nvSpPr>
            <p:spPr>
              <a:xfrm>
                <a:off x="5388049" y="4245877"/>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𝒋</m:t>
                      </m:r>
                      <m:r>
                        <a:rPr lang="en-US" sz="1800" b="1" i="1" smtClean="0">
                          <a:latin typeface="Cambria Math" panose="02040503050406030204" pitchFamily="18" charset="0"/>
                        </a:rPr>
                        <m:t>′</m:t>
                      </m:r>
                    </m:oMath>
                  </m:oMathPara>
                </a14:m>
                <a:endParaRPr lang="en-US" dirty="0"/>
              </a:p>
            </p:txBody>
          </p:sp>
        </mc:Choice>
        <mc:Fallback>
          <p:sp>
            <p:nvSpPr>
              <p:cNvPr id="9" name="TextBox 8">
                <a:extLst>
                  <a:ext uri="{FF2B5EF4-FFF2-40B4-BE49-F238E27FC236}">
                    <a16:creationId xmlns:a16="http://schemas.microsoft.com/office/drawing/2014/main" id="{5121E411-E784-47F4-9E0E-FB1A16F87DA9}"/>
                  </a:ext>
                </a:extLst>
              </p:cNvPr>
              <p:cNvSpPr txBox="1">
                <a:spLocks noRot="1" noChangeAspect="1" noMove="1" noResize="1" noEditPoints="1" noAdjustHandles="1" noChangeArrowheads="1" noChangeShapeType="1" noTextEdit="1"/>
              </p:cNvSpPr>
              <p:nvPr/>
            </p:nvSpPr>
            <p:spPr>
              <a:xfrm>
                <a:off x="5388049" y="4245877"/>
                <a:ext cx="465174" cy="369332"/>
              </a:xfrm>
              <a:prstGeom prst="rect">
                <a:avLst/>
              </a:prstGeom>
              <a:blipFill>
                <a:blip r:embed="rId7"/>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B07ADDF-ECDC-4BA2-96D7-09B9C4E30646}"/>
                  </a:ext>
                </a:extLst>
              </p:cNvPr>
              <p:cNvSpPr txBox="1"/>
              <p:nvPr/>
            </p:nvSpPr>
            <p:spPr>
              <a:xfrm>
                <a:off x="7658987" y="4245877"/>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r>
                        <a:rPr lang="en-US" b="1" i="1" smtClean="0">
                          <a:latin typeface="Cambria Math" panose="02040503050406030204" pitchFamily="18" charset="0"/>
                        </a:rPr>
                        <m:t>′</m:t>
                      </m:r>
                    </m:oMath>
                  </m:oMathPara>
                </a14:m>
                <a:endParaRPr lang="en-US" dirty="0"/>
              </a:p>
            </p:txBody>
          </p:sp>
        </mc:Choice>
        <mc:Fallback>
          <p:sp>
            <p:nvSpPr>
              <p:cNvPr id="10" name="TextBox 9">
                <a:extLst>
                  <a:ext uri="{FF2B5EF4-FFF2-40B4-BE49-F238E27FC236}">
                    <a16:creationId xmlns:a16="http://schemas.microsoft.com/office/drawing/2014/main" id="{AB07ADDF-ECDC-4BA2-96D7-09B9C4E30646}"/>
                  </a:ext>
                </a:extLst>
              </p:cNvPr>
              <p:cNvSpPr txBox="1">
                <a:spLocks noRot="1" noChangeAspect="1" noMove="1" noResize="1" noEditPoints="1" noAdjustHandles="1" noChangeArrowheads="1" noChangeShapeType="1" noTextEdit="1"/>
              </p:cNvSpPr>
              <p:nvPr/>
            </p:nvSpPr>
            <p:spPr>
              <a:xfrm>
                <a:off x="7658987" y="4245877"/>
                <a:ext cx="465174" cy="369332"/>
              </a:xfrm>
              <a:prstGeom prst="rect">
                <a:avLst/>
              </a:prstGeom>
              <a:blipFill>
                <a:blip r:embed="rId8"/>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9C20C420-5956-4EDF-9BB7-2B1CCC18D14A}"/>
              </a:ext>
            </a:extLst>
          </p:cNvPr>
          <p:cNvCxnSpPr>
            <a:cxnSpLocks/>
            <a:stCxn id="9" idx="3"/>
            <a:endCxn id="7" idx="1"/>
          </p:cNvCxnSpPr>
          <p:nvPr/>
        </p:nvCxnSpPr>
        <p:spPr>
          <a:xfrm flipV="1">
            <a:off x="5853223" y="4000372"/>
            <a:ext cx="1805764" cy="43017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65D85E8-47CD-487A-A185-D1A102F0A213}"/>
              </a:ext>
            </a:extLst>
          </p:cNvPr>
          <p:cNvCxnSpPr>
            <a:cxnSpLocks/>
          </p:cNvCxnSpPr>
          <p:nvPr/>
        </p:nvCxnSpPr>
        <p:spPr>
          <a:xfrm>
            <a:off x="5853223" y="3986713"/>
            <a:ext cx="1805764" cy="13659"/>
          </a:xfrm>
          <a:prstGeom prst="line">
            <a:avLst/>
          </a:prstGeom>
          <a:ln>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83B7527-C440-49C7-AD14-BC2FC11FBD2E}"/>
                  </a:ext>
                </a:extLst>
              </p:cNvPr>
              <p:cNvSpPr txBox="1"/>
              <p:nvPr/>
            </p:nvSpPr>
            <p:spPr>
              <a:xfrm>
                <a:off x="6969167" y="4015845"/>
                <a:ext cx="3907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r>
                        <a:rPr lang="en-US" sz="1800" b="0" i="1" smtClean="0">
                          <a:latin typeface="Cambria Math" panose="02040503050406030204" pitchFamily="18" charset="0"/>
                        </a:rPr>
                        <m:t>′</m:t>
                      </m:r>
                    </m:oMath>
                  </m:oMathPara>
                </a14:m>
                <a:endParaRPr lang="en-US" sz="1800" i="1" dirty="0"/>
              </a:p>
            </p:txBody>
          </p:sp>
        </mc:Choice>
        <mc:Fallback>
          <p:sp>
            <p:nvSpPr>
              <p:cNvPr id="13" name="TextBox 12">
                <a:extLst>
                  <a:ext uri="{FF2B5EF4-FFF2-40B4-BE49-F238E27FC236}">
                    <a16:creationId xmlns:a16="http://schemas.microsoft.com/office/drawing/2014/main" id="{A83B7527-C440-49C7-AD14-BC2FC11FBD2E}"/>
                  </a:ext>
                </a:extLst>
              </p:cNvPr>
              <p:cNvSpPr txBox="1">
                <a:spLocks noRot="1" noChangeAspect="1" noMove="1" noResize="1" noEditPoints="1" noAdjustHandles="1" noChangeArrowheads="1" noChangeShapeType="1" noTextEdit="1"/>
              </p:cNvSpPr>
              <p:nvPr/>
            </p:nvSpPr>
            <p:spPr>
              <a:xfrm>
                <a:off x="6969167" y="4015845"/>
                <a:ext cx="39074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5EB7D17-6ED1-4FF3-8E9A-B21DAB3D5C73}"/>
                  </a:ext>
                </a:extLst>
              </p:cNvPr>
              <p:cNvSpPr txBox="1"/>
              <p:nvPr/>
            </p:nvSpPr>
            <p:spPr>
              <a:xfrm>
                <a:off x="6522152" y="3657228"/>
                <a:ext cx="3907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oMath>
                  </m:oMathPara>
                </a14:m>
                <a:endParaRPr lang="en-US" sz="1800" b="0" i="1" dirty="0"/>
              </a:p>
            </p:txBody>
          </p:sp>
        </mc:Choice>
        <mc:Fallback>
          <p:sp>
            <p:nvSpPr>
              <p:cNvPr id="14" name="TextBox 13">
                <a:extLst>
                  <a:ext uri="{FF2B5EF4-FFF2-40B4-BE49-F238E27FC236}">
                    <a16:creationId xmlns:a16="http://schemas.microsoft.com/office/drawing/2014/main" id="{35EB7D17-6ED1-4FF3-8E9A-B21DAB3D5C73}"/>
                  </a:ext>
                </a:extLst>
              </p:cNvPr>
              <p:cNvSpPr txBox="1">
                <a:spLocks noRot="1" noChangeAspect="1" noMove="1" noResize="1" noEditPoints="1" noAdjustHandles="1" noChangeArrowheads="1" noChangeShapeType="1" noTextEdit="1"/>
              </p:cNvSpPr>
              <p:nvPr/>
            </p:nvSpPr>
            <p:spPr>
              <a:xfrm>
                <a:off x="6522152" y="3657228"/>
                <a:ext cx="390746" cy="369332"/>
              </a:xfrm>
              <a:prstGeom prst="rect">
                <a:avLst/>
              </a:prstGeom>
              <a:blipFill>
                <a:blip r:embed="rId10"/>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D83E812-B915-43BA-AF42-489A7FFC8121}"/>
              </a:ext>
            </a:extLst>
          </p:cNvPr>
          <p:cNvCxnSpPr>
            <a:cxnSpLocks/>
            <a:stCxn id="6" idx="3"/>
            <a:endCxn id="10" idx="1"/>
          </p:cNvCxnSpPr>
          <p:nvPr/>
        </p:nvCxnSpPr>
        <p:spPr>
          <a:xfrm>
            <a:off x="5853223" y="4000372"/>
            <a:ext cx="1805764" cy="430171"/>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4DA0711-9664-43FB-A040-7979F814D4A6}"/>
                  </a:ext>
                </a:extLst>
              </p:cNvPr>
              <p:cNvSpPr txBox="1"/>
              <p:nvPr/>
            </p:nvSpPr>
            <p:spPr>
              <a:xfrm>
                <a:off x="6930176" y="4253309"/>
                <a:ext cx="3907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r>
                        <a:rPr lang="en-US" sz="1800" b="0" i="1" smtClean="0">
                          <a:latin typeface="Cambria Math" panose="02040503050406030204" pitchFamily="18" charset="0"/>
                        </a:rPr>
                        <m:t>′</m:t>
                      </m:r>
                    </m:oMath>
                  </m:oMathPara>
                </a14:m>
                <a:endParaRPr lang="en-US" sz="1800" i="1" dirty="0"/>
              </a:p>
            </p:txBody>
          </p:sp>
        </mc:Choice>
        <mc:Fallback>
          <p:sp>
            <p:nvSpPr>
              <p:cNvPr id="16" name="TextBox 15">
                <a:extLst>
                  <a:ext uri="{FF2B5EF4-FFF2-40B4-BE49-F238E27FC236}">
                    <a16:creationId xmlns:a16="http://schemas.microsoft.com/office/drawing/2014/main" id="{44DA0711-9664-43FB-A040-7979F814D4A6}"/>
                  </a:ext>
                </a:extLst>
              </p:cNvPr>
              <p:cNvSpPr txBox="1">
                <a:spLocks noRot="1" noChangeAspect="1" noMove="1" noResize="1" noEditPoints="1" noAdjustHandles="1" noChangeArrowheads="1" noChangeShapeType="1" noTextEdit="1"/>
              </p:cNvSpPr>
              <p:nvPr/>
            </p:nvSpPr>
            <p:spPr>
              <a:xfrm>
                <a:off x="6930176" y="4253309"/>
                <a:ext cx="390746"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8530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228600"/>
            <a:ext cx="8534400" cy="19050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4000" b="1" dirty="0"/>
              <a:t>Claim</a:t>
            </a:r>
            <a:endParaRPr lang="en-US" sz="3200" b="1" dirty="0"/>
          </a:p>
          <a:p>
            <a:pPr algn="ctr"/>
            <a:r>
              <a:rPr lang="en-US" sz="3200" dirty="0"/>
              <a:t>GS – with the jockey proposing – results in a horse-pessimal matching</a:t>
            </a:r>
          </a:p>
        </p:txBody>
      </p:sp>
      <mc:AlternateContent xmlns:mc="http://schemas.openxmlformats.org/markup-compatibility/2006">
        <mc:Choice xmlns:a14="http://schemas.microsoft.com/office/drawing/2010/main" Requires="a14">
          <p:sp>
            <p:nvSpPr>
              <p:cNvPr id="5" name="Rounded Rectangle 4"/>
              <p:cNvSpPr/>
              <p:nvPr/>
            </p:nvSpPr>
            <p:spPr>
              <a:xfrm>
                <a:off x="304800" y="2286000"/>
                <a:ext cx="4479851" cy="4343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200" b="1" dirty="0"/>
                  <a:t>Proof by contradiction:</a:t>
                </a:r>
                <a:endParaRPr lang="en-US" sz="2200" i="1" dirty="0"/>
              </a:p>
              <a:p>
                <a:pPr marL="457200" indent="-457200">
                  <a:buFont typeface="Arial"/>
                  <a:buChar char="•"/>
                </a:pPr>
                <a14:m>
                  <m:oMath xmlns:m="http://schemas.openxmlformats.org/officeDocument/2006/math">
                    <m:r>
                      <a:rPr lang="en-US" sz="2200" i="1">
                        <a:latin typeface="Cambria Math" panose="02040503050406030204" pitchFamily="18" charset="0"/>
                      </a:rPr>
                      <m:t>𝒋</m:t>
                    </m:r>
                  </m:oMath>
                </a14:m>
                <a:r>
                  <a:rPr lang="en-US" sz="2200" dirty="0"/>
                  <a:t> and </a:t>
                </a:r>
                <a14:m>
                  <m:oMath xmlns:m="http://schemas.openxmlformats.org/officeDocument/2006/math">
                    <m:r>
                      <a:rPr lang="en-US" sz="2200" b="1" i="1">
                        <a:latin typeface="Cambria Math" panose="02040503050406030204" pitchFamily="18" charset="0"/>
                      </a:rPr>
                      <m:t>𝒉</m:t>
                    </m:r>
                  </m:oMath>
                </a14:m>
                <a:r>
                  <a:rPr lang="en-US" sz="2200" i="1" dirty="0"/>
                  <a:t> </a:t>
                </a:r>
                <a:r>
                  <a:rPr lang="en-US" sz="2200" dirty="0"/>
                  <a:t>matched in </a:t>
                </a:r>
                <a14:m>
                  <m:oMath xmlns:m="http://schemas.openxmlformats.org/officeDocument/2006/math">
                    <m:r>
                      <a:rPr lang="en-US" sz="2200" i="1">
                        <a:latin typeface="Cambria Math" panose="02040503050406030204" pitchFamily="18" charset="0"/>
                      </a:rPr>
                      <m:t>𝑆</m:t>
                    </m:r>
                  </m:oMath>
                </a14:m>
                <a:r>
                  <a:rPr lang="en-US" sz="2200" dirty="0"/>
                  <a:t>, </a:t>
                </a:r>
                <a14:m>
                  <m:oMath xmlns:m="http://schemas.openxmlformats.org/officeDocument/2006/math">
                    <m:r>
                      <a:rPr lang="en-US" sz="2200" i="1">
                        <a:latin typeface="Cambria Math" panose="02040503050406030204" pitchFamily="18" charset="0"/>
                      </a:rPr>
                      <m:t>𝒋</m:t>
                    </m:r>
                  </m:oMath>
                </a14:m>
                <a:r>
                  <a:rPr lang="en-US" sz="2200" dirty="0"/>
                  <a:t> is not worst valid </a:t>
                </a:r>
              </a:p>
              <a:p>
                <a:pPr marL="457200" indent="-457200">
                  <a:buFont typeface="Arial"/>
                  <a:buChar char="•"/>
                </a:pPr>
                <a:r>
                  <a:rPr lang="en-US" sz="2200" dirty="0">
                    <a:sym typeface="Wingdings"/>
                  </a:rPr>
                  <a:t> </a:t>
                </a:r>
                <a:r>
                  <a:rPr lang="en-US" sz="2200" dirty="0"/>
                  <a:t>exists stable </a:t>
                </a:r>
                <a14:m>
                  <m:oMath xmlns:m="http://schemas.openxmlformats.org/officeDocument/2006/math">
                    <m:r>
                      <a:rPr lang="en-US" sz="2200" i="1">
                        <a:latin typeface="Cambria Math" panose="02040503050406030204" pitchFamily="18" charset="0"/>
                      </a:rPr>
                      <m:t>𝑆</m:t>
                    </m:r>
                    <m:r>
                      <a:rPr lang="en-US" sz="2200" b="0" i="1" smtClean="0">
                        <a:latin typeface="Cambria Math" panose="02040503050406030204" pitchFamily="18" charset="0"/>
                      </a:rPr>
                      <m:t>′</m:t>
                    </m:r>
                  </m:oMath>
                </a14:m>
                <a:r>
                  <a:rPr lang="en-US" sz="2200" dirty="0"/>
                  <a:t> with </a:t>
                </a:r>
                <a14:m>
                  <m:oMath xmlns:m="http://schemas.openxmlformats.org/officeDocument/2006/math">
                    <m:r>
                      <a:rPr lang="en-US" sz="2200" b="1" i="1" smtClean="0">
                        <a:latin typeface="Cambria Math" panose="02040503050406030204" pitchFamily="18" charset="0"/>
                      </a:rPr>
                      <m:t>𝒉</m:t>
                    </m:r>
                  </m:oMath>
                </a14:m>
                <a:r>
                  <a:rPr lang="en-US" sz="2200" dirty="0"/>
                  <a:t> paired to </a:t>
                </a:r>
                <a14:m>
                  <m:oMath xmlns:m="http://schemas.openxmlformats.org/officeDocument/2006/math">
                    <m:sSup>
                      <m:sSupPr>
                        <m:ctrlPr>
                          <a:rPr lang="en-US" sz="2200" b="0" i="1" smtClean="0">
                            <a:latin typeface="Cambria Math" panose="02040503050406030204" pitchFamily="18" charset="0"/>
                          </a:rPr>
                        </m:ctrlPr>
                      </m:sSupPr>
                      <m:e>
                        <m:r>
                          <a:rPr lang="en-US" sz="2200" i="1">
                            <a:latin typeface="Cambria Math" panose="02040503050406030204" pitchFamily="18" charset="0"/>
                          </a:rPr>
                          <m:t>𝒋</m:t>
                        </m:r>
                      </m:e>
                      <m:sup>
                        <m:r>
                          <a:rPr lang="en-US" sz="2200" b="0" i="1" smtClean="0">
                            <a:latin typeface="Cambria Math" panose="02040503050406030204" pitchFamily="18" charset="0"/>
                          </a:rPr>
                          <m:t>′</m:t>
                        </m:r>
                      </m:sup>
                    </m:sSup>
                  </m:oMath>
                </a14:m>
                <a:r>
                  <a:rPr lang="en-US" sz="2200" dirty="0"/>
                  <a:t>, where </a:t>
                </a:r>
                <a14:m>
                  <m:oMath xmlns:m="http://schemas.openxmlformats.org/officeDocument/2006/math">
                    <m:r>
                      <a:rPr lang="en-US" sz="2200" b="1" i="1">
                        <a:latin typeface="Cambria Math" panose="02040503050406030204" pitchFamily="18" charset="0"/>
                      </a:rPr>
                      <m:t>𝒉</m:t>
                    </m:r>
                  </m:oMath>
                </a14:m>
                <a:r>
                  <a:rPr lang="en-US" sz="2200" dirty="0"/>
                  <a:t> prefers to </a:t>
                </a:r>
                <a14:m>
                  <m:oMath xmlns:m="http://schemas.openxmlformats.org/officeDocument/2006/math">
                    <m:r>
                      <a:rPr lang="en-US" sz="2200" i="1">
                        <a:latin typeface="Cambria Math" panose="02040503050406030204" pitchFamily="18" charset="0"/>
                      </a:rPr>
                      <m:t>𝒋</m:t>
                    </m:r>
                  </m:oMath>
                </a14:m>
                <a:r>
                  <a:rPr lang="en-US" sz="2200" dirty="0"/>
                  <a:t> to </a:t>
                </a:r>
                <a14:m>
                  <m:oMath xmlns:m="http://schemas.openxmlformats.org/officeDocument/2006/math">
                    <m:sSup>
                      <m:sSupPr>
                        <m:ctrlPr>
                          <a:rPr lang="en-US" sz="2200" i="1">
                            <a:latin typeface="Cambria Math" panose="02040503050406030204" pitchFamily="18" charset="0"/>
                          </a:rPr>
                        </m:ctrlPr>
                      </m:sSupPr>
                      <m:e>
                        <m:r>
                          <a:rPr lang="en-US" sz="2200" i="1">
                            <a:latin typeface="Cambria Math" panose="02040503050406030204" pitchFamily="18" charset="0"/>
                          </a:rPr>
                          <m:t>𝒋</m:t>
                        </m:r>
                      </m:e>
                      <m:sup>
                        <m:r>
                          <a:rPr lang="en-US" sz="2200" i="1">
                            <a:latin typeface="Cambria Math" panose="02040503050406030204" pitchFamily="18" charset="0"/>
                          </a:rPr>
                          <m:t>′</m:t>
                        </m:r>
                      </m:sup>
                    </m:sSup>
                  </m:oMath>
                </a14:m>
                <a:endParaRPr lang="en-US" sz="2200" dirty="0"/>
              </a:p>
              <a:p>
                <a:pPr marL="457200" indent="-457200">
                  <a:buFont typeface="Arial"/>
                  <a:buChar char="•"/>
                </a:pPr>
                <a:r>
                  <a:rPr lang="en-US" sz="2200" dirty="0"/>
                  <a:t>Let </a:t>
                </a:r>
                <a14:m>
                  <m:oMath xmlns:m="http://schemas.openxmlformats.org/officeDocument/2006/math">
                    <m:r>
                      <a:rPr lang="en-US" sz="2200" b="1" i="1">
                        <a:latin typeface="Cambria Math" panose="02040503050406030204" pitchFamily="18" charset="0"/>
                      </a:rPr>
                      <m:t>𝒉</m:t>
                    </m:r>
                    <m:r>
                      <a:rPr lang="en-US" sz="2200" b="1" i="1" smtClean="0">
                        <a:latin typeface="Cambria Math" panose="02040503050406030204" pitchFamily="18" charset="0"/>
                      </a:rPr>
                      <m:t>′</m:t>
                    </m:r>
                  </m:oMath>
                </a14:m>
                <a:r>
                  <a:rPr lang="en-US" sz="2200" dirty="0"/>
                  <a:t> be partner of </a:t>
                </a:r>
                <a14:m>
                  <m:oMath xmlns:m="http://schemas.openxmlformats.org/officeDocument/2006/math">
                    <m:r>
                      <a:rPr lang="en-US" sz="2200" i="1">
                        <a:latin typeface="Cambria Math" panose="02040503050406030204" pitchFamily="18" charset="0"/>
                      </a:rPr>
                      <m:t>𝒋</m:t>
                    </m:r>
                  </m:oMath>
                </a14:m>
                <a:r>
                  <a:rPr lang="en-US" sz="2200" dirty="0"/>
                  <a:t> in </a:t>
                </a:r>
                <a14:m>
                  <m:oMath xmlns:m="http://schemas.openxmlformats.org/officeDocument/2006/math">
                    <m:r>
                      <a:rPr lang="en-US" sz="2200" i="1">
                        <a:latin typeface="Cambria Math" panose="02040503050406030204" pitchFamily="18" charset="0"/>
                      </a:rPr>
                      <m:t>𝑆</m:t>
                    </m:r>
                    <m:r>
                      <a:rPr lang="en-US" sz="2200" b="0" i="1" smtClean="0">
                        <a:latin typeface="Cambria Math" panose="02040503050406030204" pitchFamily="18" charset="0"/>
                      </a:rPr>
                      <m:t>′</m:t>
                    </m:r>
                  </m:oMath>
                </a14:m>
                <a:endParaRPr lang="en-US" sz="2200" dirty="0"/>
              </a:p>
              <a:p>
                <a:pPr marL="457200" indent="-457200">
                  <a:buFont typeface="Arial"/>
                  <a:buChar char="•"/>
                </a:pPr>
                <a14:m>
                  <m:oMath xmlns:m="http://schemas.openxmlformats.org/officeDocument/2006/math">
                    <m:r>
                      <a:rPr lang="en-US" sz="2200" i="1" smtClean="0">
                        <a:solidFill>
                          <a:schemeClr val="bg1"/>
                        </a:solidFill>
                        <a:latin typeface="Cambria Math" panose="02040503050406030204" pitchFamily="18" charset="0"/>
                      </a:rPr>
                      <m:t>𝒋</m:t>
                    </m:r>
                  </m:oMath>
                </a14:m>
                <a:r>
                  <a:rPr lang="en-US" sz="2200" dirty="0">
                    <a:solidFill>
                      <a:schemeClr val="bg1"/>
                    </a:solidFill>
                  </a:rPr>
                  <a:t> prefers to </a:t>
                </a:r>
                <a14:m>
                  <m:oMath xmlns:m="http://schemas.openxmlformats.org/officeDocument/2006/math">
                    <m:r>
                      <a:rPr lang="en-US" sz="2200" b="1" i="1">
                        <a:solidFill>
                          <a:schemeClr val="bg1"/>
                        </a:solidFill>
                        <a:latin typeface="Cambria Math" panose="02040503050406030204" pitchFamily="18" charset="0"/>
                      </a:rPr>
                      <m:t>𝒉</m:t>
                    </m:r>
                  </m:oMath>
                </a14:m>
                <a:r>
                  <a:rPr lang="en-US" sz="2200" dirty="0">
                    <a:solidFill>
                      <a:schemeClr val="bg1"/>
                    </a:solidFill>
                  </a:rPr>
                  <a:t> to </a:t>
                </a:r>
                <a14:m>
                  <m:oMath xmlns:m="http://schemas.openxmlformats.org/officeDocument/2006/math">
                    <m:r>
                      <a:rPr lang="en-US" sz="2200" b="1" i="1">
                        <a:solidFill>
                          <a:schemeClr val="bg1"/>
                        </a:solidFill>
                        <a:latin typeface="Cambria Math" panose="02040503050406030204" pitchFamily="18" charset="0"/>
                      </a:rPr>
                      <m:t>𝒉</m:t>
                    </m:r>
                    <m:r>
                      <a:rPr lang="en-US" sz="2200" b="1" i="1" smtClean="0">
                        <a:solidFill>
                          <a:schemeClr val="bg1"/>
                        </a:solidFill>
                        <a:latin typeface="Cambria Math" panose="02040503050406030204" pitchFamily="18" charset="0"/>
                      </a:rPr>
                      <m:t>′</m:t>
                    </m:r>
                  </m:oMath>
                </a14:m>
                <a:r>
                  <a:rPr lang="en-US" sz="2200" dirty="0">
                    <a:solidFill>
                      <a:schemeClr val="bg1"/>
                    </a:solidFill>
                  </a:rPr>
                  <a:t> (by jockey-optimality of </a:t>
                </a:r>
                <a14:m>
                  <m:oMath xmlns:m="http://schemas.openxmlformats.org/officeDocument/2006/math">
                    <m:r>
                      <a:rPr lang="en-US" sz="2200" i="1">
                        <a:solidFill>
                          <a:schemeClr val="bg1"/>
                        </a:solidFill>
                        <a:latin typeface="Cambria Math" panose="02040503050406030204" pitchFamily="18" charset="0"/>
                      </a:rPr>
                      <m:t>𝑆</m:t>
                    </m:r>
                  </m:oMath>
                </a14:m>
                <a:r>
                  <a:rPr lang="en-US" sz="2200" dirty="0">
                    <a:solidFill>
                      <a:schemeClr val="bg1"/>
                    </a:solidFill>
                  </a:rPr>
                  <a:t>)</a:t>
                </a:r>
              </a:p>
              <a:p>
                <a:pPr marL="457200" indent="-457200">
                  <a:buFont typeface="Arial"/>
                  <a:buChar char="•"/>
                </a:pPr>
                <a:r>
                  <a:rPr lang="en-US" sz="2200" dirty="0">
                    <a:solidFill>
                      <a:schemeClr val="bg1"/>
                    </a:solidFill>
                  </a:rPr>
                  <a:t> </a:t>
                </a:r>
                <a:r>
                  <a:rPr lang="en-US" sz="2200" i="1" dirty="0">
                    <a:solidFill>
                      <a:schemeClr val="bg1"/>
                    </a:solidFill>
                    <a:sym typeface="Wingdings"/>
                  </a:rPr>
                  <a:t> </a:t>
                </a:r>
                <a14:m>
                  <m:oMath xmlns:m="http://schemas.openxmlformats.org/officeDocument/2006/math">
                    <m:r>
                      <a:rPr lang="en-US" sz="2200" i="1">
                        <a:solidFill>
                          <a:schemeClr val="bg1"/>
                        </a:solidFill>
                        <a:latin typeface="Cambria Math" panose="02040503050406030204" pitchFamily="18" charset="0"/>
                      </a:rPr>
                      <m:t>𝒋</m:t>
                    </m:r>
                  </m:oMath>
                </a14:m>
                <a:r>
                  <a:rPr lang="en-US" sz="2200" i="1" dirty="0">
                    <a:solidFill>
                      <a:schemeClr val="bg1"/>
                    </a:solidFill>
                    <a:sym typeface="Wingdings"/>
                  </a:rPr>
                  <a:t> </a:t>
                </a:r>
                <a:r>
                  <a:rPr lang="en-US" sz="2200" dirty="0">
                    <a:solidFill>
                      <a:schemeClr val="bg1"/>
                    </a:solidFill>
                    <a:sym typeface="Wingdings"/>
                  </a:rPr>
                  <a:t>and </a:t>
                </a:r>
                <a14:m>
                  <m:oMath xmlns:m="http://schemas.openxmlformats.org/officeDocument/2006/math">
                    <m:r>
                      <a:rPr lang="en-US" sz="2200" b="1" i="1">
                        <a:solidFill>
                          <a:schemeClr val="bg1"/>
                        </a:solidFill>
                        <a:latin typeface="Cambria Math" panose="02040503050406030204" pitchFamily="18" charset="0"/>
                      </a:rPr>
                      <m:t>𝒉</m:t>
                    </m:r>
                  </m:oMath>
                </a14:m>
                <a:r>
                  <a:rPr lang="en-US" sz="2200" dirty="0">
                    <a:solidFill>
                      <a:schemeClr val="bg1"/>
                    </a:solidFill>
                    <a:sym typeface="Wingdings"/>
                  </a:rPr>
                  <a:t> form blocking pair in </a:t>
                </a:r>
                <a14:m>
                  <m:oMath xmlns:m="http://schemas.openxmlformats.org/officeDocument/2006/math">
                    <m:r>
                      <a:rPr lang="en-US" sz="2200" i="1">
                        <a:solidFill>
                          <a:schemeClr val="bg1"/>
                        </a:solidFill>
                        <a:latin typeface="Cambria Math" panose="02040503050406030204" pitchFamily="18" charset="0"/>
                      </a:rPr>
                      <m:t>𝑆</m:t>
                    </m:r>
                  </m:oMath>
                </a14:m>
                <a:r>
                  <a:rPr lang="en-US" sz="2200" dirty="0">
                    <a:solidFill>
                      <a:schemeClr val="bg1"/>
                    </a:solidFill>
                    <a:sym typeface="Wingdings"/>
                  </a:rPr>
                  <a:t>’  &gt;&lt;</a:t>
                </a:r>
                <a:endParaRPr lang="en-US" sz="2200" i="1" dirty="0">
                  <a:solidFill>
                    <a:schemeClr val="bg1"/>
                  </a:solidFill>
                </a:endParaRPr>
              </a:p>
            </p:txBody>
          </p:sp>
        </mc:Choice>
        <mc:Fallback>
          <p:sp>
            <p:nvSpPr>
              <p:cNvPr id="5" name="Rounded Rectangle 4"/>
              <p:cNvSpPr>
                <a:spLocks noRot="1" noChangeAspect="1" noMove="1" noResize="1" noEditPoints="1" noAdjustHandles="1" noChangeArrowheads="1" noChangeShapeType="1" noTextEdit="1"/>
              </p:cNvSpPr>
              <p:nvPr/>
            </p:nvSpPr>
            <p:spPr>
              <a:xfrm>
                <a:off x="304800" y="2286000"/>
                <a:ext cx="4479851" cy="4343400"/>
              </a:xfrm>
              <a:prstGeom prst="roundRect">
                <a:avLst/>
              </a:prstGeom>
              <a:blipFill>
                <a:blip r:embed="rId3"/>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1E044BB5-1CCD-E243-A1CA-00DF64C1E955}"/>
              </a:ext>
            </a:extLst>
          </p:cNvPr>
          <p:cNvSpPr>
            <a:spLocks noGrp="1"/>
          </p:cNvSpPr>
          <p:nvPr>
            <p:ph type="sldNum" sz="quarter" idx="12"/>
          </p:nvPr>
        </p:nvSpPr>
        <p:spPr/>
        <p:txBody>
          <a:bodyPr/>
          <a:lstStyle/>
          <a:p>
            <a:fld id="{A2EF37A0-74FC-AB4F-AE4C-D9BFC6719E9F}" type="slidenum">
              <a:rPr lang="en-US" smtClean="0"/>
              <a:t>41</a:t>
            </a:fld>
            <a:endParaRPr lang="en-US"/>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F5AA459-E13E-473F-99F0-79E8A0F97552}"/>
                  </a:ext>
                </a:extLst>
              </p:cNvPr>
              <p:cNvSpPr txBox="1"/>
              <p:nvPr/>
            </p:nvSpPr>
            <p:spPr>
              <a:xfrm>
                <a:off x="5388049" y="3815706"/>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𝒋</m:t>
                      </m:r>
                    </m:oMath>
                  </m:oMathPara>
                </a14:m>
                <a:endParaRPr lang="en-US" dirty="0"/>
              </a:p>
            </p:txBody>
          </p:sp>
        </mc:Choice>
        <mc:Fallback>
          <p:sp>
            <p:nvSpPr>
              <p:cNvPr id="6" name="TextBox 5">
                <a:extLst>
                  <a:ext uri="{FF2B5EF4-FFF2-40B4-BE49-F238E27FC236}">
                    <a16:creationId xmlns:a16="http://schemas.microsoft.com/office/drawing/2014/main" id="{CF5AA459-E13E-473F-99F0-79E8A0F97552}"/>
                  </a:ext>
                </a:extLst>
              </p:cNvPr>
              <p:cNvSpPr txBox="1">
                <a:spLocks noRot="1" noChangeAspect="1" noMove="1" noResize="1" noEditPoints="1" noAdjustHandles="1" noChangeArrowheads="1" noChangeShapeType="1" noTextEdit="1"/>
              </p:cNvSpPr>
              <p:nvPr/>
            </p:nvSpPr>
            <p:spPr>
              <a:xfrm>
                <a:off x="5388049" y="3815706"/>
                <a:ext cx="465174" cy="369332"/>
              </a:xfrm>
              <a:prstGeom prst="rect">
                <a:avLst/>
              </a:prstGeom>
              <a:blipFill>
                <a:blip r:embed="rId4"/>
                <a:stretch>
                  <a:fillRect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0BD716A-170B-400F-8D26-CE6BCF6E0D56}"/>
                  </a:ext>
                </a:extLst>
              </p:cNvPr>
              <p:cNvSpPr txBox="1"/>
              <p:nvPr/>
            </p:nvSpPr>
            <p:spPr>
              <a:xfrm>
                <a:off x="7658987" y="3815706"/>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𝒉</m:t>
                      </m:r>
                    </m:oMath>
                  </m:oMathPara>
                </a14:m>
                <a:endParaRPr lang="en-US" dirty="0"/>
              </a:p>
            </p:txBody>
          </p:sp>
        </mc:Choice>
        <mc:Fallback>
          <p:sp>
            <p:nvSpPr>
              <p:cNvPr id="7" name="TextBox 6">
                <a:extLst>
                  <a:ext uri="{FF2B5EF4-FFF2-40B4-BE49-F238E27FC236}">
                    <a16:creationId xmlns:a16="http://schemas.microsoft.com/office/drawing/2014/main" id="{A0BD716A-170B-400F-8D26-CE6BCF6E0D56}"/>
                  </a:ext>
                </a:extLst>
              </p:cNvPr>
              <p:cNvSpPr txBox="1">
                <a:spLocks noRot="1" noChangeAspect="1" noMove="1" noResize="1" noEditPoints="1" noAdjustHandles="1" noChangeArrowheads="1" noChangeShapeType="1" noTextEdit="1"/>
              </p:cNvSpPr>
              <p:nvPr/>
            </p:nvSpPr>
            <p:spPr>
              <a:xfrm>
                <a:off x="7658987" y="3815706"/>
                <a:ext cx="465174"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38ADB9A-B29C-4AE0-A33A-382C6320BE9A}"/>
                  </a:ext>
                </a:extLst>
              </p:cNvPr>
              <p:cNvSpPr txBox="1"/>
              <p:nvPr/>
            </p:nvSpPr>
            <p:spPr>
              <a:xfrm>
                <a:off x="5423494" y="2748856"/>
                <a:ext cx="3018757" cy="923330"/>
              </a:xfrm>
              <a:prstGeom prst="rect">
                <a:avLst/>
              </a:prstGeom>
              <a:noFill/>
            </p:spPr>
            <p:txBody>
              <a:bodyPr wrap="square">
                <a:spAutoFit/>
              </a:bodyPr>
              <a:lstStyle/>
              <a:p>
                <a14:m>
                  <m:oMath xmlns:m="http://schemas.openxmlformats.org/officeDocument/2006/math">
                    <m:r>
                      <a:rPr lang="en-US" b="1" i="1" smtClean="0">
                        <a:latin typeface="Cambria Math" panose="02040503050406030204" pitchFamily="18" charset="0"/>
                      </a:rPr>
                      <m:t>𝒋</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matched in </a:t>
                </a:r>
                <a14:m>
                  <m:oMath xmlns:m="http://schemas.openxmlformats.org/officeDocument/2006/math">
                    <m:r>
                      <a:rPr lang="en-US" i="1">
                        <a:latin typeface="Cambria Math" panose="02040503050406030204" pitchFamily="18" charset="0"/>
                      </a:rPr>
                      <m:t>𝑆</m:t>
                    </m:r>
                  </m:oMath>
                </a14:m>
                <a:endParaRPr lang="en-US" dirty="0"/>
              </a:p>
              <a:p>
                <a14:m>
                  <m:oMath xmlns:m="http://schemas.openxmlformats.org/officeDocument/2006/math">
                    <m:r>
                      <a:rPr lang="en-US" b="1" i="1">
                        <a:latin typeface="Cambria Math" panose="02040503050406030204" pitchFamily="18" charset="0"/>
                      </a:rPr>
                      <m:t>𝒋</m:t>
                    </m:r>
                    <m:r>
                      <a:rPr lang="en-US" b="1" i="1">
                        <a:latin typeface="Cambria Math" panose="02040503050406030204" pitchFamily="18" charset="0"/>
                      </a:rPr>
                      <m:t>′</m:t>
                    </m:r>
                  </m:oMath>
                </a14:m>
                <a:r>
                  <a:rPr lang="en-US" dirty="0"/>
                  <a:t> and </a:t>
                </a:r>
                <a14:m>
                  <m:oMath xmlns:m="http://schemas.openxmlformats.org/officeDocument/2006/math">
                    <m:r>
                      <a:rPr lang="en-US" b="1" i="1">
                        <a:latin typeface="Cambria Math" panose="02040503050406030204" pitchFamily="18" charset="0"/>
                      </a:rPr>
                      <m:t>𝒉</m:t>
                    </m:r>
                  </m:oMath>
                </a14:m>
                <a:r>
                  <a:rPr lang="en-US" dirty="0"/>
                  <a:t> are matched in </a:t>
                </a:r>
                <a14:m>
                  <m:oMath xmlns:m="http://schemas.openxmlformats.org/officeDocument/2006/math">
                    <m:r>
                      <a:rPr lang="en-US" i="1">
                        <a:latin typeface="Cambria Math" panose="02040503050406030204" pitchFamily="18" charset="0"/>
                      </a:rPr>
                      <m:t>𝑆</m:t>
                    </m:r>
                    <m:r>
                      <a:rPr lang="en-US" b="0" i="1" smtClean="0">
                        <a:latin typeface="Cambria Math" panose="02040503050406030204" pitchFamily="18" charset="0"/>
                      </a:rPr>
                      <m:t>′</m:t>
                    </m:r>
                  </m:oMath>
                </a14:m>
                <a:endParaRPr lang="en-US" dirty="0"/>
              </a:p>
              <a:p>
                <a14:m>
                  <m:oMath xmlns:m="http://schemas.openxmlformats.org/officeDocument/2006/math">
                    <m:r>
                      <a:rPr lang="en-US" b="1" i="1">
                        <a:latin typeface="Cambria Math" panose="02040503050406030204" pitchFamily="18" charset="0"/>
                      </a:rPr>
                      <m:t>𝒋</m:t>
                    </m:r>
                  </m:oMath>
                </a14:m>
                <a:r>
                  <a:rPr lang="en-US" dirty="0"/>
                  <a:t> and </a:t>
                </a:r>
                <a14:m>
                  <m:oMath xmlns:m="http://schemas.openxmlformats.org/officeDocument/2006/math">
                    <m:r>
                      <a:rPr lang="en-US" b="1" i="1">
                        <a:latin typeface="Cambria Math" panose="02040503050406030204" pitchFamily="18" charset="0"/>
                      </a:rPr>
                      <m:t>𝒉</m:t>
                    </m:r>
                    <m:r>
                      <a:rPr lang="en-US" b="1" i="1" smtClean="0">
                        <a:latin typeface="Cambria Math" panose="02040503050406030204" pitchFamily="18" charset="0"/>
                      </a:rPr>
                      <m:t>′</m:t>
                    </m:r>
                  </m:oMath>
                </a14:m>
                <a:r>
                  <a:rPr lang="en-US" dirty="0"/>
                  <a:t> are matched in </a:t>
                </a:r>
                <a14:m>
                  <m:oMath xmlns:m="http://schemas.openxmlformats.org/officeDocument/2006/math">
                    <m:r>
                      <a:rPr lang="en-US" i="1">
                        <a:latin typeface="Cambria Math" panose="02040503050406030204" pitchFamily="18" charset="0"/>
                      </a:rPr>
                      <m:t>𝑆</m:t>
                    </m:r>
                    <m:r>
                      <a:rPr lang="en-US" b="0" i="1" smtClean="0">
                        <a:latin typeface="Cambria Math" panose="02040503050406030204" pitchFamily="18" charset="0"/>
                      </a:rPr>
                      <m:t>′</m:t>
                    </m:r>
                  </m:oMath>
                </a14:m>
                <a:endParaRPr lang="en-US" dirty="0"/>
              </a:p>
            </p:txBody>
          </p:sp>
        </mc:Choice>
        <mc:Fallback>
          <p:sp>
            <p:nvSpPr>
              <p:cNvPr id="8" name="TextBox 7">
                <a:extLst>
                  <a:ext uri="{FF2B5EF4-FFF2-40B4-BE49-F238E27FC236}">
                    <a16:creationId xmlns:a16="http://schemas.microsoft.com/office/drawing/2014/main" id="{F38ADB9A-B29C-4AE0-A33A-382C6320BE9A}"/>
                  </a:ext>
                </a:extLst>
              </p:cNvPr>
              <p:cNvSpPr txBox="1">
                <a:spLocks noRot="1" noChangeAspect="1" noMove="1" noResize="1" noEditPoints="1" noAdjustHandles="1" noChangeArrowheads="1" noChangeShapeType="1" noTextEdit="1"/>
              </p:cNvSpPr>
              <p:nvPr/>
            </p:nvSpPr>
            <p:spPr>
              <a:xfrm>
                <a:off x="5423494" y="2748856"/>
                <a:ext cx="3018757" cy="923330"/>
              </a:xfrm>
              <a:prstGeom prst="rect">
                <a:avLst/>
              </a:prstGeom>
              <a:blipFill>
                <a:blip r:embed="rId6"/>
                <a:stretch>
                  <a:fillRect l="-808" t="-3974" b="-993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121E411-E784-47F4-9E0E-FB1A16F87DA9}"/>
                  </a:ext>
                </a:extLst>
              </p:cNvPr>
              <p:cNvSpPr txBox="1"/>
              <p:nvPr/>
            </p:nvSpPr>
            <p:spPr>
              <a:xfrm>
                <a:off x="5388049" y="4245877"/>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𝒋</m:t>
                      </m:r>
                      <m:r>
                        <a:rPr lang="en-US" sz="1800" b="1" i="1" smtClean="0">
                          <a:latin typeface="Cambria Math" panose="02040503050406030204" pitchFamily="18" charset="0"/>
                        </a:rPr>
                        <m:t>′</m:t>
                      </m:r>
                    </m:oMath>
                  </m:oMathPara>
                </a14:m>
                <a:endParaRPr lang="en-US" dirty="0"/>
              </a:p>
            </p:txBody>
          </p:sp>
        </mc:Choice>
        <mc:Fallback>
          <p:sp>
            <p:nvSpPr>
              <p:cNvPr id="9" name="TextBox 8">
                <a:extLst>
                  <a:ext uri="{FF2B5EF4-FFF2-40B4-BE49-F238E27FC236}">
                    <a16:creationId xmlns:a16="http://schemas.microsoft.com/office/drawing/2014/main" id="{5121E411-E784-47F4-9E0E-FB1A16F87DA9}"/>
                  </a:ext>
                </a:extLst>
              </p:cNvPr>
              <p:cNvSpPr txBox="1">
                <a:spLocks noRot="1" noChangeAspect="1" noMove="1" noResize="1" noEditPoints="1" noAdjustHandles="1" noChangeArrowheads="1" noChangeShapeType="1" noTextEdit="1"/>
              </p:cNvSpPr>
              <p:nvPr/>
            </p:nvSpPr>
            <p:spPr>
              <a:xfrm>
                <a:off x="5388049" y="4245877"/>
                <a:ext cx="465174" cy="369332"/>
              </a:xfrm>
              <a:prstGeom prst="rect">
                <a:avLst/>
              </a:prstGeom>
              <a:blipFill>
                <a:blip r:embed="rId7"/>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B07ADDF-ECDC-4BA2-96D7-09B9C4E30646}"/>
                  </a:ext>
                </a:extLst>
              </p:cNvPr>
              <p:cNvSpPr txBox="1"/>
              <p:nvPr/>
            </p:nvSpPr>
            <p:spPr>
              <a:xfrm>
                <a:off x="7658987" y="4245877"/>
                <a:ext cx="46517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𝒉</m:t>
                      </m:r>
                      <m:r>
                        <a:rPr lang="en-US" b="1" i="1" smtClean="0">
                          <a:latin typeface="Cambria Math" panose="02040503050406030204" pitchFamily="18" charset="0"/>
                        </a:rPr>
                        <m:t>′</m:t>
                      </m:r>
                    </m:oMath>
                  </m:oMathPara>
                </a14:m>
                <a:endParaRPr lang="en-US" dirty="0"/>
              </a:p>
            </p:txBody>
          </p:sp>
        </mc:Choice>
        <mc:Fallback>
          <p:sp>
            <p:nvSpPr>
              <p:cNvPr id="10" name="TextBox 9">
                <a:extLst>
                  <a:ext uri="{FF2B5EF4-FFF2-40B4-BE49-F238E27FC236}">
                    <a16:creationId xmlns:a16="http://schemas.microsoft.com/office/drawing/2014/main" id="{AB07ADDF-ECDC-4BA2-96D7-09B9C4E30646}"/>
                  </a:ext>
                </a:extLst>
              </p:cNvPr>
              <p:cNvSpPr txBox="1">
                <a:spLocks noRot="1" noChangeAspect="1" noMove="1" noResize="1" noEditPoints="1" noAdjustHandles="1" noChangeArrowheads="1" noChangeShapeType="1" noTextEdit="1"/>
              </p:cNvSpPr>
              <p:nvPr/>
            </p:nvSpPr>
            <p:spPr>
              <a:xfrm>
                <a:off x="7658987" y="4245877"/>
                <a:ext cx="465174" cy="369332"/>
              </a:xfrm>
              <a:prstGeom prst="rect">
                <a:avLst/>
              </a:prstGeom>
              <a:blipFill>
                <a:blip r:embed="rId8"/>
                <a:stretch>
                  <a:fillRect/>
                </a:stretch>
              </a:blipFill>
            </p:spPr>
            <p:txBody>
              <a:bodyPr/>
              <a:lstStyle/>
              <a:p>
                <a:r>
                  <a:rPr lang="en-US">
                    <a:noFill/>
                  </a:rPr>
                  <a:t> </a:t>
                </a:r>
              </a:p>
            </p:txBody>
          </p:sp>
        </mc:Fallback>
      </mc:AlternateContent>
      <p:cxnSp>
        <p:nvCxnSpPr>
          <p:cNvPr id="11" name="Straight Connector 10">
            <a:extLst>
              <a:ext uri="{FF2B5EF4-FFF2-40B4-BE49-F238E27FC236}">
                <a16:creationId xmlns:a16="http://schemas.microsoft.com/office/drawing/2014/main" id="{9C20C420-5956-4EDF-9BB7-2B1CCC18D14A}"/>
              </a:ext>
            </a:extLst>
          </p:cNvPr>
          <p:cNvCxnSpPr>
            <a:cxnSpLocks/>
            <a:stCxn id="9" idx="3"/>
            <a:endCxn id="7" idx="1"/>
          </p:cNvCxnSpPr>
          <p:nvPr/>
        </p:nvCxnSpPr>
        <p:spPr>
          <a:xfrm flipV="1">
            <a:off x="5853223" y="4000372"/>
            <a:ext cx="1805764" cy="43017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65D85E8-47CD-487A-A185-D1A102F0A213}"/>
              </a:ext>
            </a:extLst>
          </p:cNvPr>
          <p:cNvCxnSpPr>
            <a:cxnSpLocks/>
          </p:cNvCxnSpPr>
          <p:nvPr/>
        </p:nvCxnSpPr>
        <p:spPr>
          <a:xfrm>
            <a:off x="5853223" y="3986713"/>
            <a:ext cx="1805764" cy="13659"/>
          </a:xfrm>
          <a:prstGeom prst="line">
            <a:avLst/>
          </a:prstGeom>
          <a:ln>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83B7527-C440-49C7-AD14-BC2FC11FBD2E}"/>
                  </a:ext>
                </a:extLst>
              </p:cNvPr>
              <p:cNvSpPr txBox="1"/>
              <p:nvPr/>
            </p:nvSpPr>
            <p:spPr>
              <a:xfrm>
                <a:off x="6969167" y="4015845"/>
                <a:ext cx="3907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r>
                        <a:rPr lang="en-US" sz="1800" b="0" i="1" smtClean="0">
                          <a:latin typeface="Cambria Math" panose="02040503050406030204" pitchFamily="18" charset="0"/>
                        </a:rPr>
                        <m:t>′</m:t>
                      </m:r>
                    </m:oMath>
                  </m:oMathPara>
                </a14:m>
                <a:endParaRPr lang="en-US" sz="1800" i="1" dirty="0"/>
              </a:p>
            </p:txBody>
          </p:sp>
        </mc:Choice>
        <mc:Fallback>
          <p:sp>
            <p:nvSpPr>
              <p:cNvPr id="13" name="TextBox 12">
                <a:extLst>
                  <a:ext uri="{FF2B5EF4-FFF2-40B4-BE49-F238E27FC236}">
                    <a16:creationId xmlns:a16="http://schemas.microsoft.com/office/drawing/2014/main" id="{A83B7527-C440-49C7-AD14-BC2FC11FBD2E}"/>
                  </a:ext>
                </a:extLst>
              </p:cNvPr>
              <p:cNvSpPr txBox="1">
                <a:spLocks noRot="1" noChangeAspect="1" noMove="1" noResize="1" noEditPoints="1" noAdjustHandles="1" noChangeArrowheads="1" noChangeShapeType="1" noTextEdit="1"/>
              </p:cNvSpPr>
              <p:nvPr/>
            </p:nvSpPr>
            <p:spPr>
              <a:xfrm>
                <a:off x="6969167" y="4015845"/>
                <a:ext cx="39074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5EB7D17-6ED1-4FF3-8E9A-B21DAB3D5C73}"/>
                  </a:ext>
                </a:extLst>
              </p:cNvPr>
              <p:cNvSpPr txBox="1"/>
              <p:nvPr/>
            </p:nvSpPr>
            <p:spPr>
              <a:xfrm>
                <a:off x="6522152" y="3657228"/>
                <a:ext cx="3907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oMath>
                  </m:oMathPara>
                </a14:m>
                <a:endParaRPr lang="en-US" sz="1800" b="0" i="1" dirty="0"/>
              </a:p>
            </p:txBody>
          </p:sp>
        </mc:Choice>
        <mc:Fallback>
          <p:sp>
            <p:nvSpPr>
              <p:cNvPr id="14" name="TextBox 13">
                <a:extLst>
                  <a:ext uri="{FF2B5EF4-FFF2-40B4-BE49-F238E27FC236}">
                    <a16:creationId xmlns:a16="http://schemas.microsoft.com/office/drawing/2014/main" id="{35EB7D17-6ED1-4FF3-8E9A-B21DAB3D5C73}"/>
                  </a:ext>
                </a:extLst>
              </p:cNvPr>
              <p:cNvSpPr txBox="1">
                <a:spLocks noRot="1" noChangeAspect="1" noMove="1" noResize="1" noEditPoints="1" noAdjustHandles="1" noChangeArrowheads="1" noChangeShapeType="1" noTextEdit="1"/>
              </p:cNvSpPr>
              <p:nvPr/>
            </p:nvSpPr>
            <p:spPr>
              <a:xfrm>
                <a:off x="6522152" y="3657228"/>
                <a:ext cx="390746" cy="369332"/>
              </a:xfrm>
              <a:prstGeom prst="rect">
                <a:avLst/>
              </a:prstGeom>
              <a:blipFill>
                <a:blip r:embed="rId10"/>
                <a:stretch>
                  <a:fillRect/>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AD83E812-B915-43BA-AF42-489A7FFC8121}"/>
              </a:ext>
            </a:extLst>
          </p:cNvPr>
          <p:cNvCxnSpPr>
            <a:cxnSpLocks/>
            <a:stCxn id="6" idx="3"/>
            <a:endCxn id="10" idx="1"/>
          </p:cNvCxnSpPr>
          <p:nvPr/>
        </p:nvCxnSpPr>
        <p:spPr>
          <a:xfrm>
            <a:off x="5853223" y="4000372"/>
            <a:ext cx="1805764" cy="430171"/>
          </a:xfrm>
          <a:prstGeom prst="line">
            <a:avLst/>
          </a:prstGeom>
          <a:ln>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4DA0711-9664-43FB-A040-7979F814D4A6}"/>
                  </a:ext>
                </a:extLst>
              </p:cNvPr>
              <p:cNvSpPr txBox="1"/>
              <p:nvPr/>
            </p:nvSpPr>
            <p:spPr>
              <a:xfrm>
                <a:off x="6930176" y="4253309"/>
                <a:ext cx="3907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𝑆</m:t>
                      </m:r>
                      <m:r>
                        <a:rPr lang="en-US" sz="1800" b="0" i="1" smtClean="0">
                          <a:latin typeface="Cambria Math" panose="02040503050406030204" pitchFamily="18" charset="0"/>
                        </a:rPr>
                        <m:t>′</m:t>
                      </m:r>
                    </m:oMath>
                  </m:oMathPara>
                </a14:m>
                <a:endParaRPr lang="en-US" sz="1800" i="1" dirty="0"/>
              </a:p>
            </p:txBody>
          </p:sp>
        </mc:Choice>
        <mc:Fallback>
          <p:sp>
            <p:nvSpPr>
              <p:cNvPr id="16" name="TextBox 15">
                <a:extLst>
                  <a:ext uri="{FF2B5EF4-FFF2-40B4-BE49-F238E27FC236}">
                    <a16:creationId xmlns:a16="http://schemas.microsoft.com/office/drawing/2014/main" id="{44DA0711-9664-43FB-A040-7979F814D4A6}"/>
                  </a:ext>
                </a:extLst>
              </p:cNvPr>
              <p:cNvSpPr txBox="1">
                <a:spLocks noRot="1" noChangeAspect="1" noMove="1" noResize="1" noEditPoints="1" noAdjustHandles="1" noChangeArrowheads="1" noChangeShapeType="1" noTextEdit="1"/>
              </p:cNvSpPr>
              <p:nvPr/>
            </p:nvSpPr>
            <p:spPr>
              <a:xfrm>
                <a:off x="6930176" y="4253309"/>
                <a:ext cx="390746" cy="369332"/>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2360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Incentive issues</a:t>
            </a:r>
          </a:p>
        </p:txBody>
      </p:sp>
      <p:sp>
        <p:nvSpPr>
          <p:cNvPr id="3" name="Content Placeholder 2"/>
          <p:cNvSpPr>
            <a:spLocks noGrp="1"/>
          </p:cNvSpPr>
          <p:nvPr>
            <p:ph idx="1"/>
          </p:nvPr>
        </p:nvSpPr>
        <p:spPr>
          <a:xfrm>
            <a:off x="457200" y="1600200"/>
            <a:ext cx="8229600" cy="1828800"/>
          </a:xfrm>
        </p:spPr>
        <p:txBody>
          <a:bodyPr>
            <a:normAutofit/>
          </a:bodyPr>
          <a:lstStyle/>
          <a:p>
            <a:r>
              <a:rPr lang="en-US" dirty="0"/>
              <a:t>Can either side benefit by misreporting?</a:t>
            </a:r>
          </a:p>
          <a:p>
            <a:pPr lvl="1"/>
            <a:r>
              <a:rPr lang="en-US" dirty="0"/>
              <a:t>(Slight extension for rest of talk: participants can mark possible matches as unacceptable – a form of preference list truncation)</a:t>
            </a:r>
          </a:p>
        </p:txBody>
      </p:sp>
      <p:sp>
        <p:nvSpPr>
          <p:cNvPr id="7" name="Rounded Rectangle 6"/>
          <p:cNvSpPr/>
          <p:nvPr/>
        </p:nvSpPr>
        <p:spPr>
          <a:xfrm>
            <a:off x="457200" y="2895600"/>
            <a:ext cx="8229600" cy="30480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600" dirty="0"/>
              <a:t>Any algorithm that yields a jockey- (horse-)optimal matching</a:t>
            </a:r>
            <a:br>
              <a:rPr lang="en-US" sz="3600" dirty="0"/>
            </a:br>
            <a:r>
              <a:rPr lang="en-US" sz="3600" dirty="0">
                <a:sym typeface="Wingdings"/>
              </a:rPr>
              <a:t></a:t>
            </a:r>
            <a:br>
              <a:rPr lang="en-US" sz="3600" dirty="0">
                <a:sym typeface="Wingdings"/>
              </a:rPr>
            </a:br>
            <a:r>
              <a:rPr lang="en-US" sz="3600" dirty="0">
                <a:sym typeface="Wingdings"/>
              </a:rPr>
              <a:t>truthful revelation by jockeys (horses) is dominant strategy [Roth 1982]</a:t>
            </a:r>
            <a:endParaRPr lang="en-US" sz="3600" dirty="0"/>
          </a:p>
        </p:txBody>
      </p:sp>
      <p:sp>
        <p:nvSpPr>
          <p:cNvPr id="4" name="Slide Number Placeholder 3">
            <a:extLst>
              <a:ext uri="{FF2B5EF4-FFF2-40B4-BE49-F238E27FC236}">
                <a16:creationId xmlns:a16="http://schemas.microsoft.com/office/drawing/2014/main" id="{0A1AF4C2-E5B3-B54B-9F58-0CB107A6F896}"/>
              </a:ext>
            </a:extLst>
          </p:cNvPr>
          <p:cNvSpPr>
            <a:spLocks noGrp="1"/>
          </p:cNvSpPr>
          <p:nvPr>
            <p:ph type="sldNum" sz="quarter" idx="12"/>
          </p:nvPr>
        </p:nvSpPr>
        <p:spPr/>
        <p:txBody>
          <a:bodyPr/>
          <a:lstStyle/>
          <a:p>
            <a:fld id="{A2EF37A0-74FC-AB4F-AE4C-D9BFC6719E9F}" type="slidenum">
              <a:rPr lang="en-US" smtClean="0"/>
              <a:t>42</a:t>
            </a:fld>
            <a:endParaRPr lang="en-US"/>
          </a:p>
        </p:txBody>
      </p:sp>
    </p:spTree>
    <p:extLst>
      <p:ext uri="{BB962C8B-B14F-4D97-AF65-F5344CB8AC3E}">
        <p14:creationId xmlns:p14="http://schemas.microsoft.com/office/powerpoint/2010/main" val="154771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457200" y="2458720"/>
          <a:ext cx="3429000" cy="741680"/>
        </p:xfrm>
        <a:graphic>
          <a:graphicData uri="http://schemas.openxmlformats.org/drawingml/2006/table">
            <a:tbl>
              <a:tblPr firstCol="1" bandRow="1">
                <a:tableStyleId>{5C22544A-7EE6-4342-B048-85BDC9FD1C3A}</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70840">
                <a:tc>
                  <a:txBody>
                    <a:bodyPr/>
                    <a:lstStyle/>
                    <a:p>
                      <a:r>
                        <a:rPr lang="en-US" dirty="0"/>
                        <a:t>Alice</a:t>
                      </a:r>
                    </a:p>
                  </a:txBody>
                  <a:tcPr/>
                </a:tc>
                <a:tc>
                  <a:txBody>
                    <a:bodyPr/>
                    <a:lstStyle/>
                    <a:p>
                      <a:r>
                        <a:rPr lang="en-US" dirty="0"/>
                        <a:t>Donkey</a:t>
                      </a:r>
                    </a:p>
                  </a:txBody>
                  <a:tcPr/>
                </a:tc>
                <a:tc>
                  <a:txBody>
                    <a:bodyPr/>
                    <a:lstStyle/>
                    <a:p>
                      <a:r>
                        <a:rPr lang="en-US" dirty="0"/>
                        <a:t>Spirit</a:t>
                      </a:r>
                    </a:p>
                  </a:txBody>
                  <a:tcPr/>
                </a:tc>
                <a:extLst>
                  <a:ext uri="{0D108BD9-81ED-4DB2-BD59-A6C34878D82A}">
                    <a16:rowId xmlns:a16="http://schemas.microsoft.com/office/drawing/2014/main" val="10000"/>
                  </a:ext>
                </a:extLst>
              </a:tr>
              <a:tr h="370840">
                <a:tc>
                  <a:txBody>
                    <a:bodyPr/>
                    <a:lstStyle/>
                    <a:p>
                      <a:r>
                        <a:rPr lang="en-US" dirty="0"/>
                        <a:t>Bob</a:t>
                      </a:r>
                    </a:p>
                  </a:txBody>
                  <a:tcPr/>
                </a:tc>
                <a:tc>
                  <a:txBody>
                    <a:bodyPr/>
                    <a:lstStyle/>
                    <a:p>
                      <a:r>
                        <a:rPr lang="en-US" dirty="0"/>
                        <a:t>Spirit</a:t>
                      </a:r>
                    </a:p>
                  </a:txBody>
                  <a:tcPr/>
                </a:tc>
                <a:tc>
                  <a:txBody>
                    <a:bodyPr/>
                    <a:lstStyle/>
                    <a:p>
                      <a:r>
                        <a:rPr lang="en-US" dirty="0"/>
                        <a:t>Donkey</a:t>
                      </a:r>
                    </a:p>
                  </a:txBody>
                  <a:tcP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nvGraphicFramePr>
        <p:xfrm>
          <a:off x="4495800" y="2458720"/>
          <a:ext cx="3962400" cy="741680"/>
        </p:xfrm>
        <a:graphic>
          <a:graphicData uri="http://schemas.openxmlformats.org/drawingml/2006/table">
            <a:tbl>
              <a:tblPr firstCol="1" bandRow="1">
                <a:tableStyleId>{5C22544A-7EE6-4342-B048-85BDC9FD1C3A}</a:tableStyleId>
              </a:tblPr>
              <a:tblGrid>
                <a:gridCol w="13208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370840">
                <a:tc>
                  <a:txBody>
                    <a:bodyPr/>
                    <a:lstStyle/>
                    <a:p>
                      <a:r>
                        <a:rPr lang="en-US" dirty="0"/>
                        <a:t>Donkey</a:t>
                      </a:r>
                    </a:p>
                  </a:txBody>
                  <a:tcPr/>
                </a:tc>
                <a:tc>
                  <a:txBody>
                    <a:bodyPr/>
                    <a:lstStyle/>
                    <a:p>
                      <a:r>
                        <a:rPr lang="en-US" dirty="0"/>
                        <a:t>Bob</a:t>
                      </a:r>
                    </a:p>
                  </a:txBody>
                  <a:tcPr/>
                </a:tc>
                <a:tc>
                  <a:txBody>
                    <a:bodyPr/>
                    <a:lstStyle/>
                    <a:p>
                      <a:r>
                        <a:rPr lang="en-US" dirty="0"/>
                        <a:t>Alice</a:t>
                      </a:r>
                    </a:p>
                  </a:txBody>
                  <a:tcPr/>
                </a:tc>
                <a:extLst>
                  <a:ext uri="{0D108BD9-81ED-4DB2-BD59-A6C34878D82A}">
                    <a16:rowId xmlns:a16="http://schemas.microsoft.com/office/drawing/2014/main" val="10000"/>
                  </a:ext>
                </a:extLst>
              </a:tr>
              <a:tr h="370840">
                <a:tc>
                  <a:txBody>
                    <a:bodyPr/>
                    <a:lstStyle/>
                    <a:p>
                      <a:r>
                        <a:rPr lang="en-US" dirty="0"/>
                        <a:t>Spirit</a:t>
                      </a:r>
                    </a:p>
                  </a:txBody>
                  <a:tcPr/>
                </a:tc>
                <a:tc>
                  <a:txBody>
                    <a:bodyPr/>
                    <a:lstStyle/>
                    <a:p>
                      <a:r>
                        <a:rPr lang="en-US" dirty="0"/>
                        <a:t>Alice</a:t>
                      </a:r>
                    </a:p>
                  </a:txBody>
                  <a:tcPr/>
                </a:tc>
                <a:tc>
                  <a:txBody>
                    <a:bodyPr/>
                    <a:lstStyle/>
                    <a:p>
                      <a:r>
                        <a:rPr lang="en-US" dirty="0"/>
                        <a:t>Bob</a:t>
                      </a:r>
                    </a:p>
                  </a:txBody>
                  <a:tcPr/>
                </a:tc>
                <a:extLst>
                  <a:ext uri="{0D108BD9-81ED-4DB2-BD59-A6C34878D82A}">
                    <a16:rowId xmlns:a16="http://schemas.microsoft.com/office/drawing/2014/main" val="10001"/>
                  </a:ext>
                </a:extLst>
              </a:tr>
            </a:tbl>
          </a:graphicData>
        </a:graphic>
      </p:graphicFrame>
      <p:sp>
        <p:nvSpPr>
          <p:cNvPr id="6" name="Rounded Rectangle 5"/>
          <p:cNvSpPr/>
          <p:nvPr/>
        </p:nvSpPr>
        <p:spPr>
          <a:xfrm>
            <a:off x="457200" y="228600"/>
            <a:ext cx="8229600" cy="16002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3500" dirty="0"/>
              <a:t>In GS with jockey proposing, horses can benefit by misreporting preferences</a:t>
            </a:r>
          </a:p>
        </p:txBody>
      </p:sp>
      <p:graphicFrame>
        <p:nvGraphicFramePr>
          <p:cNvPr id="7" name="Table 6"/>
          <p:cNvGraphicFramePr>
            <a:graphicFrameLocks noGrp="1"/>
          </p:cNvGraphicFramePr>
          <p:nvPr/>
        </p:nvGraphicFramePr>
        <p:xfrm>
          <a:off x="457200" y="3352800"/>
          <a:ext cx="3429000" cy="741680"/>
        </p:xfrm>
        <a:graphic>
          <a:graphicData uri="http://schemas.openxmlformats.org/drawingml/2006/table">
            <a:tbl>
              <a:tblPr firstCol="1" bandRow="1">
                <a:tableStyleId>{5C22544A-7EE6-4342-B048-85BDC9FD1C3A}</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70840">
                <a:tc>
                  <a:txBody>
                    <a:bodyPr/>
                    <a:lstStyle/>
                    <a:p>
                      <a:r>
                        <a:rPr lang="en-US" dirty="0"/>
                        <a:t>Alice</a:t>
                      </a:r>
                    </a:p>
                  </a:txBody>
                  <a:tcPr>
                    <a:solidFill>
                      <a:srgbClr val="C0504D"/>
                    </a:solidFill>
                  </a:tcPr>
                </a:tc>
                <a:tc>
                  <a:txBody>
                    <a:bodyPr/>
                    <a:lstStyle/>
                    <a:p>
                      <a:r>
                        <a:rPr lang="en-US" dirty="0"/>
                        <a:t>Donkey</a:t>
                      </a:r>
                    </a:p>
                  </a:txBody>
                  <a:tcPr>
                    <a:solidFill>
                      <a:srgbClr val="C0504D"/>
                    </a:solidFill>
                  </a:tcPr>
                </a:tc>
                <a:tc>
                  <a:txBody>
                    <a:bodyPr/>
                    <a:lstStyle/>
                    <a:p>
                      <a:r>
                        <a:rPr lang="en-US" dirty="0"/>
                        <a:t>Spirit</a:t>
                      </a:r>
                    </a:p>
                  </a:txBody>
                  <a:tcPr/>
                </a:tc>
                <a:extLst>
                  <a:ext uri="{0D108BD9-81ED-4DB2-BD59-A6C34878D82A}">
                    <a16:rowId xmlns:a16="http://schemas.microsoft.com/office/drawing/2014/main" val="10000"/>
                  </a:ext>
                </a:extLst>
              </a:tr>
              <a:tr h="370840">
                <a:tc>
                  <a:txBody>
                    <a:bodyPr/>
                    <a:lstStyle/>
                    <a:p>
                      <a:r>
                        <a:rPr lang="en-US" dirty="0"/>
                        <a:t>Bob</a:t>
                      </a:r>
                    </a:p>
                  </a:txBody>
                  <a:tcPr>
                    <a:solidFill>
                      <a:srgbClr val="C0504D"/>
                    </a:solidFill>
                  </a:tcPr>
                </a:tc>
                <a:tc>
                  <a:txBody>
                    <a:bodyPr/>
                    <a:lstStyle/>
                    <a:p>
                      <a:r>
                        <a:rPr lang="en-US" dirty="0"/>
                        <a:t>Spirit</a:t>
                      </a:r>
                    </a:p>
                  </a:txBody>
                  <a:tcPr>
                    <a:solidFill>
                      <a:srgbClr val="C0504D"/>
                    </a:solidFill>
                  </a:tcPr>
                </a:tc>
                <a:tc>
                  <a:txBody>
                    <a:bodyPr/>
                    <a:lstStyle/>
                    <a:p>
                      <a:r>
                        <a:rPr lang="en-US" dirty="0"/>
                        <a:t>Donkey</a:t>
                      </a:r>
                    </a:p>
                  </a:txBody>
                  <a:tcPr/>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p:nvGraphicFramePr>
        <p:xfrm>
          <a:off x="4495800" y="3352800"/>
          <a:ext cx="3962400" cy="741680"/>
        </p:xfrm>
        <a:graphic>
          <a:graphicData uri="http://schemas.openxmlformats.org/drawingml/2006/table">
            <a:tbl>
              <a:tblPr firstCol="1" bandRow="1">
                <a:tableStyleId>{5C22544A-7EE6-4342-B048-85BDC9FD1C3A}</a:tableStyleId>
              </a:tblPr>
              <a:tblGrid>
                <a:gridCol w="13208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370840">
                <a:tc>
                  <a:txBody>
                    <a:bodyPr/>
                    <a:lstStyle/>
                    <a:p>
                      <a:r>
                        <a:rPr lang="en-US" dirty="0"/>
                        <a:t>Donkey</a:t>
                      </a:r>
                    </a:p>
                  </a:txBody>
                  <a:tcPr>
                    <a:solidFill>
                      <a:srgbClr val="C0504D"/>
                    </a:solidFill>
                  </a:tcPr>
                </a:tc>
                <a:tc>
                  <a:txBody>
                    <a:bodyPr/>
                    <a:lstStyle/>
                    <a:p>
                      <a:r>
                        <a:rPr lang="en-US" dirty="0"/>
                        <a:t>Bob</a:t>
                      </a:r>
                    </a:p>
                  </a:txBody>
                  <a:tcPr/>
                </a:tc>
                <a:tc>
                  <a:txBody>
                    <a:bodyPr/>
                    <a:lstStyle/>
                    <a:p>
                      <a:r>
                        <a:rPr lang="en-US" dirty="0"/>
                        <a:t>Alice</a:t>
                      </a:r>
                    </a:p>
                  </a:txBody>
                  <a:tcPr>
                    <a:solidFill>
                      <a:srgbClr val="C0504D"/>
                    </a:solidFill>
                  </a:tcPr>
                </a:tc>
                <a:extLst>
                  <a:ext uri="{0D108BD9-81ED-4DB2-BD59-A6C34878D82A}">
                    <a16:rowId xmlns:a16="http://schemas.microsoft.com/office/drawing/2014/main" val="10000"/>
                  </a:ext>
                </a:extLst>
              </a:tr>
              <a:tr h="370840">
                <a:tc>
                  <a:txBody>
                    <a:bodyPr/>
                    <a:lstStyle/>
                    <a:p>
                      <a:r>
                        <a:rPr lang="en-US" dirty="0"/>
                        <a:t>Spirit</a:t>
                      </a:r>
                    </a:p>
                  </a:txBody>
                  <a:tcPr>
                    <a:solidFill>
                      <a:srgbClr val="C0504D"/>
                    </a:solidFill>
                  </a:tcPr>
                </a:tc>
                <a:tc>
                  <a:txBody>
                    <a:bodyPr/>
                    <a:lstStyle/>
                    <a:p>
                      <a:r>
                        <a:rPr lang="en-US" dirty="0"/>
                        <a:t>Alice</a:t>
                      </a:r>
                    </a:p>
                  </a:txBody>
                  <a:tcPr/>
                </a:tc>
                <a:tc>
                  <a:txBody>
                    <a:bodyPr/>
                    <a:lstStyle/>
                    <a:p>
                      <a:r>
                        <a:rPr lang="en-US" dirty="0"/>
                        <a:t>Bob</a:t>
                      </a:r>
                    </a:p>
                  </a:txBody>
                  <a:tcPr>
                    <a:solidFill>
                      <a:srgbClr val="C0504D"/>
                    </a:solidFill>
                  </a:tcPr>
                </a:tc>
                <a:extLst>
                  <a:ext uri="{0D108BD9-81ED-4DB2-BD59-A6C34878D82A}">
                    <a16:rowId xmlns:a16="http://schemas.microsoft.com/office/drawing/2014/main" val="10001"/>
                  </a:ext>
                </a:extLst>
              </a:tr>
            </a:tbl>
          </a:graphicData>
        </a:graphic>
      </p:graphicFrame>
      <p:cxnSp>
        <p:nvCxnSpPr>
          <p:cNvPr id="10" name="Straight Connector 9"/>
          <p:cNvCxnSpPr/>
          <p:nvPr/>
        </p:nvCxnSpPr>
        <p:spPr>
          <a:xfrm>
            <a:off x="114300" y="4191000"/>
            <a:ext cx="8915400"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590800" y="1981200"/>
            <a:ext cx="3962400" cy="369332"/>
          </a:xfrm>
          <a:prstGeom prst="rect">
            <a:avLst/>
          </a:prstGeom>
          <a:noFill/>
        </p:spPr>
        <p:txBody>
          <a:bodyPr wrap="square" rtlCol="0">
            <a:spAutoFit/>
          </a:bodyPr>
          <a:lstStyle/>
          <a:p>
            <a:pPr algn="ctr"/>
            <a:r>
              <a:rPr lang="en-US" dirty="0"/>
              <a:t>Truthful reporting</a:t>
            </a:r>
          </a:p>
        </p:txBody>
      </p:sp>
      <p:sp>
        <p:nvSpPr>
          <p:cNvPr id="13" name="TextBox 12"/>
          <p:cNvSpPr txBox="1"/>
          <p:nvPr/>
        </p:nvSpPr>
        <p:spPr>
          <a:xfrm>
            <a:off x="2590800" y="4267200"/>
            <a:ext cx="3962400" cy="369332"/>
          </a:xfrm>
          <a:prstGeom prst="rect">
            <a:avLst/>
          </a:prstGeom>
          <a:noFill/>
        </p:spPr>
        <p:txBody>
          <a:bodyPr wrap="square" rtlCol="0">
            <a:spAutoFit/>
          </a:bodyPr>
          <a:lstStyle/>
          <a:p>
            <a:pPr algn="ctr"/>
            <a:r>
              <a:rPr lang="en-US" dirty="0"/>
              <a:t>Strategic reporting</a:t>
            </a:r>
          </a:p>
        </p:txBody>
      </p:sp>
      <p:graphicFrame>
        <p:nvGraphicFramePr>
          <p:cNvPr id="14" name="Table 13"/>
          <p:cNvGraphicFramePr>
            <a:graphicFrameLocks noGrp="1"/>
          </p:cNvGraphicFramePr>
          <p:nvPr/>
        </p:nvGraphicFramePr>
        <p:xfrm>
          <a:off x="457200" y="4724400"/>
          <a:ext cx="3429000" cy="741680"/>
        </p:xfrm>
        <a:graphic>
          <a:graphicData uri="http://schemas.openxmlformats.org/drawingml/2006/table">
            <a:tbl>
              <a:tblPr firstCol="1" bandRow="1">
                <a:tableStyleId>{5C22544A-7EE6-4342-B048-85BDC9FD1C3A}</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70840">
                <a:tc>
                  <a:txBody>
                    <a:bodyPr/>
                    <a:lstStyle/>
                    <a:p>
                      <a:r>
                        <a:rPr lang="en-US" dirty="0"/>
                        <a:t>Alice</a:t>
                      </a:r>
                    </a:p>
                  </a:txBody>
                  <a:tcPr/>
                </a:tc>
                <a:tc>
                  <a:txBody>
                    <a:bodyPr/>
                    <a:lstStyle/>
                    <a:p>
                      <a:r>
                        <a:rPr lang="en-US" dirty="0"/>
                        <a:t>Donkey</a:t>
                      </a:r>
                    </a:p>
                  </a:txBody>
                  <a:tcPr/>
                </a:tc>
                <a:tc>
                  <a:txBody>
                    <a:bodyPr/>
                    <a:lstStyle/>
                    <a:p>
                      <a:r>
                        <a:rPr lang="en-US" dirty="0"/>
                        <a:t>Spirit</a:t>
                      </a:r>
                    </a:p>
                  </a:txBody>
                  <a:tcPr/>
                </a:tc>
                <a:extLst>
                  <a:ext uri="{0D108BD9-81ED-4DB2-BD59-A6C34878D82A}">
                    <a16:rowId xmlns:a16="http://schemas.microsoft.com/office/drawing/2014/main" val="10000"/>
                  </a:ext>
                </a:extLst>
              </a:tr>
              <a:tr h="370840">
                <a:tc>
                  <a:txBody>
                    <a:bodyPr/>
                    <a:lstStyle/>
                    <a:p>
                      <a:r>
                        <a:rPr lang="en-US" dirty="0"/>
                        <a:t>Bob</a:t>
                      </a:r>
                    </a:p>
                  </a:txBody>
                  <a:tcPr/>
                </a:tc>
                <a:tc>
                  <a:txBody>
                    <a:bodyPr/>
                    <a:lstStyle/>
                    <a:p>
                      <a:r>
                        <a:rPr lang="en-US" dirty="0"/>
                        <a:t>Spirit</a:t>
                      </a:r>
                    </a:p>
                  </a:txBody>
                  <a:tcPr/>
                </a:tc>
                <a:tc>
                  <a:txBody>
                    <a:bodyPr/>
                    <a:lstStyle/>
                    <a:p>
                      <a:r>
                        <a:rPr lang="en-US" dirty="0"/>
                        <a:t>Donkey</a:t>
                      </a:r>
                    </a:p>
                  </a:txBody>
                  <a:tcPr/>
                </a:tc>
                <a:extLst>
                  <a:ext uri="{0D108BD9-81ED-4DB2-BD59-A6C34878D82A}">
                    <a16:rowId xmlns:a16="http://schemas.microsoft.com/office/drawing/2014/main" val="10001"/>
                  </a:ext>
                </a:extLst>
              </a:tr>
            </a:tbl>
          </a:graphicData>
        </a:graphic>
      </p:graphicFrame>
      <p:graphicFrame>
        <p:nvGraphicFramePr>
          <p:cNvPr id="15" name="Table 14"/>
          <p:cNvGraphicFramePr>
            <a:graphicFrameLocks noGrp="1"/>
          </p:cNvGraphicFramePr>
          <p:nvPr/>
        </p:nvGraphicFramePr>
        <p:xfrm>
          <a:off x="4495800" y="4724400"/>
          <a:ext cx="3962400" cy="741680"/>
        </p:xfrm>
        <a:graphic>
          <a:graphicData uri="http://schemas.openxmlformats.org/drawingml/2006/table">
            <a:tbl>
              <a:tblPr firstCol="1" bandRow="1">
                <a:tableStyleId>{5C22544A-7EE6-4342-B048-85BDC9FD1C3A}</a:tableStyleId>
              </a:tblPr>
              <a:tblGrid>
                <a:gridCol w="13208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370840">
                <a:tc>
                  <a:txBody>
                    <a:bodyPr/>
                    <a:lstStyle/>
                    <a:p>
                      <a:r>
                        <a:rPr lang="en-US" dirty="0"/>
                        <a:t>Donkey</a:t>
                      </a:r>
                    </a:p>
                  </a:txBody>
                  <a:tcPr/>
                </a:tc>
                <a:tc>
                  <a:txBody>
                    <a:bodyPr/>
                    <a:lstStyle/>
                    <a:p>
                      <a:r>
                        <a:rPr lang="en-US" dirty="0"/>
                        <a:t>Bob</a:t>
                      </a:r>
                    </a:p>
                  </a:txBody>
                  <a:tcPr/>
                </a:tc>
                <a:tc>
                  <a:txBody>
                    <a:bodyPr/>
                    <a:lstStyle/>
                    <a:p>
                      <a:r>
                        <a:rPr lang="en-US" dirty="0">
                          <a:latin typeface="Webdings"/>
                          <a:ea typeface="Webdings"/>
                          <a:cs typeface="Webdings"/>
                          <a:sym typeface="Webdings"/>
                        </a:rPr>
                        <a:t></a:t>
                      </a:r>
                      <a:endParaRPr lang="en-US" dirty="0"/>
                    </a:p>
                  </a:txBody>
                  <a:tcPr/>
                </a:tc>
                <a:extLst>
                  <a:ext uri="{0D108BD9-81ED-4DB2-BD59-A6C34878D82A}">
                    <a16:rowId xmlns:a16="http://schemas.microsoft.com/office/drawing/2014/main" val="10000"/>
                  </a:ext>
                </a:extLst>
              </a:tr>
              <a:tr h="370840">
                <a:tc>
                  <a:txBody>
                    <a:bodyPr/>
                    <a:lstStyle/>
                    <a:p>
                      <a:r>
                        <a:rPr lang="en-US" dirty="0"/>
                        <a:t>Spirit</a:t>
                      </a:r>
                    </a:p>
                  </a:txBody>
                  <a:tcPr/>
                </a:tc>
                <a:tc>
                  <a:txBody>
                    <a:bodyPr/>
                    <a:lstStyle/>
                    <a:p>
                      <a:r>
                        <a:rPr lang="en-US" dirty="0"/>
                        <a:t>Alice</a:t>
                      </a:r>
                    </a:p>
                  </a:txBody>
                  <a:tcPr/>
                </a:tc>
                <a:tc>
                  <a:txBody>
                    <a:bodyPr/>
                    <a:lstStyle/>
                    <a:p>
                      <a:r>
                        <a:rPr lang="en-US" dirty="0"/>
                        <a:t>Bob</a:t>
                      </a:r>
                    </a:p>
                  </a:txBody>
                  <a:tcPr/>
                </a:tc>
                <a:extLst>
                  <a:ext uri="{0D108BD9-81ED-4DB2-BD59-A6C34878D82A}">
                    <a16:rowId xmlns:a16="http://schemas.microsoft.com/office/drawing/2014/main" val="10001"/>
                  </a:ext>
                </a:extLst>
              </a:tr>
            </a:tbl>
          </a:graphicData>
        </a:graphic>
      </p:graphicFrame>
      <p:graphicFrame>
        <p:nvGraphicFramePr>
          <p:cNvPr id="16" name="Table 15"/>
          <p:cNvGraphicFramePr>
            <a:graphicFrameLocks noGrp="1"/>
          </p:cNvGraphicFramePr>
          <p:nvPr/>
        </p:nvGraphicFramePr>
        <p:xfrm>
          <a:off x="457200" y="5638800"/>
          <a:ext cx="3429000" cy="741680"/>
        </p:xfrm>
        <a:graphic>
          <a:graphicData uri="http://schemas.openxmlformats.org/drawingml/2006/table">
            <a:tbl>
              <a:tblPr firstCol="1" bandRow="1">
                <a:tableStyleId>{5C22544A-7EE6-4342-B048-85BDC9FD1C3A}</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70840">
                <a:tc>
                  <a:txBody>
                    <a:bodyPr/>
                    <a:lstStyle/>
                    <a:p>
                      <a:r>
                        <a:rPr lang="en-US" dirty="0"/>
                        <a:t>Alice</a:t>
                      </a:r>
                    </a:p>
                  </a:txBody>
                  <a:tcPr>
                    <a:solidFill>
                      <a:srgbClr val="C0504D"/>
                    </a:solidFill>
                  </a:tcPr>
                </a:tc>
                <a:tc>
                  <a:txBody>
                    <a:bodyPr/>
                    <a:lstStyle/>
                    <a:p>
                      <a:r>
                        <a:rPr lang="en-US" dirty="0"/>
                        <a:t>Donkey</a:t>
                      </a:r>
                    </a:p>
                  </a:txBody>
                  <a:tcPr/>
                </a:tc>
                <a:tc>
                  <a:txBody>
                    <a:bodyPr/>
                    <a:lstStyle/>
                    <a:p>
                      <a:r>
                        <a:rPr lang="en-US" dirty="0"/>
                        <a:t>Spirit</a:t>
                      </a:r>
                    </a:p>
                  </a:txBody>
                  <a:tcPr>
                    <a:solidFill>
                      <a:srgbClr val="C0504D"/>
                    </a:solidFill>
                  </a:tcPr>
                </a:tc>
                <a:extLst>
                  <a:ext uri="{0D108BD9-81ED-4DB2-BD59-A6C34878D82A}">
                    <a16:rowId xmlns:a16="http://schemas.microsoft.com/office/drawing/2014/main" val="10000"/>
                  </a:ext>
                </a:extLst>
              </a:tr>
              <a:tr h="370840">
                <a:tc>
                  <a:txBody>
                    <a:bodyPr/>
                    <a:lstStyle/>
                    <a:p>
                      <a:r>
                        <a:rPr lang="en-US" dirty="0"/>
                        <a:t>Bob</a:t>
                      </a:r>
                    </a:p>
                  </a:txBody>
                  <a:tcPr>
                    <a:solidFill>
                      <a:srgbClr val="C0504D"/>
                    </a:solidFill>
                  </a:tcPr>
                </a:tc>
                <a:tc>
                  <a:txBody>
                    <a:bodyPr/>
                    <a:lstStyle/>
                    <a:p>
                      <a:r>
                        <a:rPr lang="en-US" dirty="0"/>
                        <a:t>Spirit</a:t>
                      </a:r>
                    </a:p>
                  </a:txBody>
                  <a:tcPr/>
                </a:tc>
                <a:tc>
                  <a:txBody>
                    <a:bodyPr/>
                    <a:lstStyle/>
                    <a:p>
                      <a:r>
                        <a:rPr lang="en-US" dirty="0"/>
                        <a:t>Donkey</a:t>
                      </a:r>
                    </a:p>
                  </a:txBody>
                  <a:tcPr>
                    <a:solidFill>
                      <a:srgbClr val="C0504D"/>
                    </a:solidFill>
                  </a:tcPr>
                </a:tc>
                <a:extLst>
                  <a:ext uri="{0D108BD9-81ED-4DB2-BD59-A6C34878D82A}">
                    <a16:rowId xmlns:a16="http://schemas.microsoft.com/office/drawing/2014/main" val="10001"/>
                  </a:ext>
                </a:extLst>
              </a:tr>
            </a:tbl>
          </a:graphicData>
        </a:graphic>
      </p:graphicFrame>
      <p:graphicFrame>
        <p:nvGraphicFramePr>
          <p:cNvPr id="17" name="Table 16"/>
          <p:cNvGraphicFramePr>
            <a:graphicFrameLocks noGrp="1"/>
          </p:cNvGraphicFramePr>
          <p:nvPr/>
        </p:nvGraphicFramePr>
        <p:xfrm>
          <a:off x="4495800" y="5638800"/>
          <a:ext cx="3962400" cy="741680"/>
        </p:xfrm>
        <a:graphic>
          <a:graphicData uri="http://schemas.openxmlformats.org/drawingml/2006/table">
            <a:tbl>
              <a:tblPr firstCol="1" bandRow="1">
                <a:tableStyleId>{5C22544A-7EE6-4342-B048-85BDC9FD1C3A}</a:tableStyleId>
              </a:tblPr>
              <a:tblGrid>
                <a:gridCol w="13208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370840">
                <a:tc>
                  <a:txBody>
                    <a:bodyPr/>
                    <a:lstStyle/>
                    <a:p>
                      <a:r>
                        <a:rPr lang="en-US" dirty="0"/>
                        <a:t>Donkey</a:t>
                      </a:r>
                    </a:p>
                  </a:txBody>
                  <a:tcPr>
                    <a:solidFill>
                      <a:srgbClr val="C0504D"/>
                    </a:solidFill>
                  </a:tcPr>
                </a:tc>
                <a:tc>
                  <a:txBody>
                    <a:bodyPr/>
                    <a:lstStyle/>
                    <a:p>
                      <a:r>
                        <a:rPr lang="en-US" dirty="0"/>
                        <a:t>Bob</a:t>
                      </a:r>
                    </a:p>
                  </a:txBody>
                  <a:tcPr>
                    <a:solidFill>
                      <a:srgbClr val="C0504D"/>
                    </a:solidFill>
                  </a:tcPr>
                </a:tc>
                <a:tc>
                  <a:txBody>
                    <a:bodyPr/>
                    <a:lstStyle/>
                    <a:p>
                      <a:r>
                        <a:rPr lang="en-US" dirty="0">
                          <a:latin typeface="Webdings"/>
                          <a:ea typeface="Webdings"/>
                          <a:cs typeface="Webdings"/>
                          <a:sym typeface="Webdings"/>
                        </a:rPr>
                        <a:t></a:t>
                      </a:r>
                      <a:endParaRPr lang="en-US" dirty="0"/>
                    </a:p>
                  </a:txBody>
                  <a:tcPr/>
                </a:tc>
                <a:extLst>
                  <a:ext uri="{0D108BD9-81ED-4DB2-BD59-A6C34878D82A}">
                    <a16:rowId xmlns:a16="http://schemas.microsoft.com/office/drawing/2014/main" val="10000"/>
                  </a:ext>
                </a:extLst>
              </a:tr>
              <a:tr h="370840">
                <a:tc>
                  <a:txBody>
                    <a:bodyPr/>
                    <a:lstStyle/>
                    <a:p>
                      <a:r>
                        <a:rPr lang="en-US" dirty="0"/>
                        <a:t>Spirit</a:t>
                      </a:r>
                    </a:p>
                  </a:txBody>
                  <a:tcPr>
                    <a:solidFill>
                      <a:srgbClr val="C0504D"/>
                    </a:solidFill>
                  </a:tcPr>
                </a:tc>
                <a:tc>
                  <a:txBody>
                    <a:bodyPr/>
                    <a:lstStyle/>
                    <a:p>
                      <a:r>
                        <a:rPr lang="en-US" dirty="0"/>
                        <a:t>Alice</a:t>
                      </a:r>
                    </a:p>
                  </a:txBody>
                  <a:tcPr>
                    <a:solidFill>
                      <a:srgbClr val="C0504D"/>
                    </a:solidFill>
                  </a:tcPr>
                </a:tc>
                <a:tc>
                  <a:txBody>
                    <a:bodyPr/>
                    <a:lstStyle/>
                    <a:p>
                      <a:r>
                        <a:rPr lang="en-US" dirty="0"/>
                        <a:t>Bob</a:t>
                      </a:r>
                    </a:p>
                  </a:txBody>
                  <a:tcPr/>
                </a:tc>
                <a:extLst>
                  <a:ext uri="{0D108BD9-81ED-4DB2-BD59-A6C34878D82A}">
                    <a16:rowId xmlns:a16="http://schemas.microsoft.com/office/drawing/2014/main" val="10001"/>
                  </a:ext>
                </a:extLst>
              </a:tr>
            </a:tbl>
          </a:graphicData>
        </a:graphic>
      </p:graphicFrame>
      <p:sp>
        <p:nvSpPr>
          <p:cNvPr id="2" name="Slide Number Placeholder 1">
            <a:extLst>
              <a:ext uri="{FF2B5EF4-FFF2-40B4-BE49-F238E27FC236}">
                <a16:creationId xmlns:a16="http://schemas.microsoft.com/office/drawing/2014/main" id="{EF6463E6-9E21-4E43-B712-B866BBE12A76}"/>
              </a:ext>
            </a:extLst>
          </p:cNvPr>
          <p:cNvSpPr>
            <a:spLocks noGrp="1"/>
          </p:cNvSpPr>
          <p:nvPr>
            <p:ph type="sldNum" sz="quarter" idx="12"/>
          </p:nvPr>
        </p:nvSpPr>
        <p:spPr/>
        <p:txBody>
          <a:bodyPr/>
          <a:lstStyle/>
          <a:p>
            <a:fld id="{A2EF37A0-74FC-AB4F-AE4C-D9BFC6719E9F}" type="slidenum">
              <a:rPr lang="en-US" smtClean="0"/>
              <a:t>43</a:t>
            </a:fld>
            <a:endParaRPr lang="en-US"/>
          </a:p>
        </p:txBody>
      </p:sp>
    </p:spTree>
    <p:extLst>
      <p:ext uri="{BB962C8B-B14F-4D97-AF65-F5344CB8AC3E}">
        <p14:creationId xmlns:p14="http://schemas.microsoft.com/office/powerpoint/2010/main" val="214019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1790700"/>
            <a:ext cx="8534400" cy="32766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4000" b="1" dirty="0"/>
              <a:t>Claim</a:t>
            </a:r>
            <a:endParaRPr lang="en-US" sz="3200" b="1" dirty="0"/>
          </a:p>
          <a:p>
            <a:pPr algn="ctr"/>
            <a:r>
              <a:rPr lang="en-US" sz="3200" dirty="0"/>
              <a:t>There is </a:t>
            </a:r>
            <a:r>
              <a:rPr lang="en-US" sz="3200" b="1" dirty="0"/>
              <a:t>no</a:t>
            </a:r>
            <a:r>
              <a:rPr lang="en-US" sz="3200" dirty="0"/>
              <a:t> matching mechanism that:</a:t>
            </a:r>
          </a:p>
          <a:p>
            <a:pPr marL="514350" indent="-514350">
              <a:buFont typeface="+mj-lt"/>
              <a:buAutoNum type="arabicPeriod"/>
            </a:pPr>
            <a:r>
              <a:rPr lang="en-US" sz="3200" dirty="0"/>
              <a:t>is strategy proof (for both sides); and</a:t>
            </a:r>
          </a:p>
          <a:p>
            <a:pPr marL="514350" indent="-514350">
              <a:buFont typeface="+mj-lt"/>
              <a:buAutoNum type="arabicPeriod"/>
            </a:pPr>
            <a:r>
              <a:rPr lang="en-US" sz="3200" dirty="0"/>
              <a:t>always results in a stable outcome (given revealed preferences)</a:t>
            </a:r>
          </a:p>
        </p:txBody>
      </p:sp>
      <p:sp>
        <p:nvSpPr>
          <p:cNvPr id="2" name="Slide Number Placeholder 1">
            <a:extLst>
              <a:ext uri="{FF2B5EF4-FFF2-40B4-BE49-F238E27FC236}">
                <a16:creationId xmlns:a16="http://schemas.microsoft.com/office/drawing/2014/main" id="{7B52FCE3-3CA0-AB41-BD67-D8DB0A3ECDD2}"/>
              </a:ext>
            </a:extLst>
          </p:cNvPr>
          <p:cNvSpPr>
            <a:spLocks noGrp="1"/>
          </p:cNvSpPr>
          <p:nvPr>
            <p:ph type="sldNum" sz="quarter" idx="12"/>
          </p:nvPr>
        </p:nvSpPr>
        <p:spPr/>
        <p:txBody>
          <a:bodyPr/>
          <a:lstStyle/>
          <a:p>
            <a:fld id="{A2EF37A0-74FC-AB4F-AE4C-D9BFC6719E9F}" type="slidenum">
              <a:rPr lang="en-US" smtClean="0"/>
              <a:t>44</a:t>
            </a:fld>
            <a:endParaRPr lang="en-US"/>
          </a:p>
        </p:txBody>
      </p:sp>
    </p:spTree>
    <p:extLst>
      <p:ext uri="{BB962C8B-B14F-4D97-AF65-F5344CB8AC3E}">
        <p14:creationId xmlns:p14="http://schemas.microsoft.com/office/powerpoint/2010/main" val="1977272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normAutofit fontScale="90000"/>
          </a:bodyPr>
          <a:lstStyle/>
          <a:p>
            <a:r>
              <a:rPr lang="en-US" dirty="0"/>
              <a:t>Extensions to stable Matching</a:t>
            </a:r>
          </a:p>
        </p:txBody>
      </p:sp>
      <p:sp>
        <p:nvSpPr>
          <p:cNvPr id="3" name="Slide Number Placeholder 2">
            <a:extLst>
              <a:ext uri="{FF2B5EF4-FFF2-40B4-BE49-F238E27FC236}">
                <a16:creationId xmlns:a16="http://schemas.microsoft.com/office/drawing/2014/main" id="{022DD468-682E-8E4F-8263-E131F987C7EC}"/>
              </a:ext>
            </a:extLst>
          </p:cNvPr>
          <p:cNvSpPr>
            <a:spLocks noGrp="1"/>
          </p:cNvSpPr>
          <p:nvPr>
            <p:ph type="sldNum" sz="quarter" idx="12"/>
          </p:nvPr>
        </p:nvSpPr>
        <p:spPr/>
        <p:txBody>
          <a:bodyPr/>
          <a:lstStyle/>
          <a:p>
            <a:fld id="{A2EF37A0-74FC-AB4F-AE4C-D9BFC6719E9F}" type="slidenum">
              <a:rPr lang="en-US" smtClean="0"/>
              <a:t>45</a:t>
            </a:fld>
            <a:endParaRPr lang="en-US"/>
          </a:p>
        </p:txBody>
      </p:sp>
    </p:spTree>
    <p:extLst>
      <p:ext uri="{BB962C8B-B14F-4D97-AF65-F5344CB8AC3E}">
        <p14:creationId xmlns:p14="http://schemas.microsoft.com/office/powerpoint/2010/main" val="18609875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20050" cy="1371600"/>
          </a:xfrm>
        </p:spPr>
        <p:txBody>
          <a:bodyPr>
            <a:normAutofit/>
          </a:bodyPr>
          <a:lstStyle/>
          <a:p>
            <a:r>
              <a:rPr lang="en-US" dirty="0"/>
              <a:t>Imbalance </a:t>
            </a:r>
            <a:r>
              <a:rPr lang="en-US" sz="1800" dirty="0"/>
              <a:t>[</a:t>
            </a:r>
            <a:r>
              <a:rPr lang="en-US" sz="1800" dirty="0" err="1"/>
              <a:t>Ashlagi</a:t>
            </a:r>
            <a:r>
              <a:rPr lang="en-US" sz="1800" dirty="0"/>
              <a:t> et al. 2013]</a:t>
            </a:r>
            <a:endParaRPr lang="en-US" dirty="0"/>
          </a:p>
        </p:txBody>
      </p:sp>
      <p:sp>
        <p:nvSpPr>
          <p:cNvPr id="3" name="Content Placeholder 2"/>
          <p:cNvSpPr>
            <a:spLocks noGrp="1"/>
          </p:cNvSpPr>
          <p:nvPr>
            <p:ph idx="1"/>
          </p:nvPr>
        </p:nvSpPr>
        <p:spPr>
          <a:xfrm>
            <a:off x="457200" y="1600201"/>
            <a:ext cx="8229600" cy="1600200"/>
          </a:xfrm>
        </p:spPr>
        <p:txBody>
          <a:bodyPr/>
          <a:lstStyle/>
          <a:p>
            <a:r>
              <a:rPr lang="en-US" dirty="0"/>
              <a:t>What if we have </a:t>
            </a:r>
            <a:r>
              <a:rPr lang="en-US" i="1" dirty="0"/>
              <a:t>n </a:t>
            </a:r>
            <a:r>
              <a:rPr lang="en-US" dirty="0"/>
              <a:t>jockeys and </a:t>
            </a:r>
            <a:r>
              <a:rPr lang="en-US" i="1" dirty="0"/>
              <a:t>n’</a:t>
            </a:r>
            <a:r>
              <a:rPr lang="en-US" dirty="0"/>
              <a:t> ≠ </a:t>
            </a:r>
            <a:r>
              <a:rPr lang="en-US" i="1" dirty="0"/>
              <a:t>n </a:t>
            </a:r>
            <a:r>
              <a:rPr lang="en-US" dirty="0"/>
              <a:t>horses?</a:t>
            </a:r>
          </a:p>
          <a:p>
            <a:r>
              <a:rPr lang="en-US" dirty="0"/>
              <a:t>How does this affect participants?  Core size?</a:t>
            </a:r>
          </a:p>
        </p:txBody>
      </p:sp>
      <p:pic>
        <p:nvPicPr>
          <p:cNvPr id="6" name="Picture 5" descr="ashlagi_graph.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543" y="2449783"/>
            <a:ext cx="4876800" cy="3657600"/>
          </a:xfrm>
          <a:prstGeom prst="roundRect">
            <a:avLst>
              <a:gd name="adj" fmla="val 8594"/>
            </a:avLst>
          </a:prstGeom>
          <a:solidFill>
            <a:srgbClr val="FFFFFF">
              <a:shade val="85000"/>
            </a:srgbClr>
          </a:solidFill>
          <a:ln>
            <a:noFill/>
          </a:ln>
          <a:effectLst/>
        </p:spPr>
      </p:pic>
      <p:sp>
        <p:nvSpPr>
          <p:cNvPr id="7" name="Content Placeholder 2"/>
          <p:cNvSpPr txBox="1">
            <a:spLocks/>
          </p:cNvSpPr>
          <p:nvPr/>
        </p:nvSpPr>
        <p:spPr>
          <a:xfrm>
            <a:off x="5029200" y="3009900"/>
            <a:ext cx="3962400" cy="31051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Being on short side of market: good!</a:t>
            </a:r>
          </a:p>
          <a:p>
            <a:r>
              <a:rPr lang="en-US" sz="2400" dirty="0" err="1"/>
              <a:t>W.h.p</a:t>
            </a:r>
            <a:r>
              <a:rPr lang="en-US" sz="2400" dirty="0"/>
              <a:t>., short side get rank ~</a:t>
            </a:r>
            <a:r>
              <a:rPr lang="en-US" sz="2400" i="1" dirty="0"/>
              <a:t>log</a:t>
            </a:r>
            <a:r>
              <a:rPr lang="en-US" sz="2400" dirty="0"/>
              <a:t>(</a:t>
            </a:r>
            <a:r>
              <a:rPr lang="en-US" sz="2400" i="1" dirty="0"/>
              <a:t>n</a:t>
            </a:r>
            <a:r>
              <a:rPr lang="en-US" sz="2400" dirty="0"/>
              <a:t>)</a:t>
            </a:r>
          </a:p>
          <a:p>
            <a:r>
              <a:rPr lang="en-US" sz="2400" i="1" dirty="0"/>
              <a:t>…</a:t>
            </a:r>
            <a:r>
              <a:rPr lang="en-US" sz="2400" dirty="0"/>
              <a:t> long side gets</a:t>
            </a:r>
            <a:br>
              <a:rPr lang="en-US" sz="2400" dirty="0"/>
            </a:br>
            <a:r>
              <a:rPr lang="en-US" sz="2400" dirty="0"/>
              <a:t>rank ~random</a:t>
            </a:r>
          </a:p>
        </p:txBody>
      </p:sp>
      <p:sp>
        <p:nvSpPr>
          <p:cNvPr id="4" name="TextBox 3"/>
          <p:cNvSpPr txBox="1"/>
          <p:nvPr/>
        </p:nvSpPr>
        <p:spPr>
          <a:xfrm>
            <a:off x="457199" y="5791884"/>
            <a:ext cx="4534287" cy="307777"/>
          </a:xfrm>
          <a:prstGeom prst="rect">
            <a:avLst/>
          </a:prstGeom>
          <a:noFill/>
        </p:spPr>
        <p:txBody>
          <a:bodyPr wrap="square" rtlCol="0">
            <a:spAutoFit/>
          </a:bodyPr>
          <a:lstStyle/>
          <a:p>
            <a:pPr algn="ctr"/>
            <a:r>
              <a:rPr lang="en-US" sz="1400" i="1" dirty="0"/>
              <a:t># horses held constant at n’ = 40</a:t>
            </a:r>
          </a:p>
        </p:txBody>
      </p:sp>
      <p:sp>
        <p:nvSpPr>
          <p:cNvPr id="5" name="Slide Number Placeholder 4">
            <a:extLst>
              <a:ext uri="{FF2B5EF4-FFF2-40B4-BE49-F238E27FC236}">
                <a16:creationId xmlns:a16="http://schemas.microsoft.com/office/drawing/2014/main" id="{4E082DC4-F48E-C740-91EF-6C20A8342441}"/>
              </a:ext>
            </a:extLst>
          </p:cNvPr>
          <p:cNvSpPr>
            <a:spLocks noGrp="1"/>
          </p:cNvSpPr>
          <p:nvPr>
            <p:ph type="sldNum" sz="quarter" idx="12"/>
          </p:nvPr>
        </p:nvSpPr>
        <p:spPr/>
        <p:txBody>
          <a:bodyPr/>
          <a:lstStyle/>
          <a:p>
            <a:fld id="{A2EF37A0-74FC-AB4F-AE4C-D9BFC6719E9F}" type="slidenum">
              <a:rPr lang="en-US" smtClean="0"/>
              <a:t>46</a:t>
            </a:fld>
            <a:endParaRPr lang="en-US"/>
          </a:p>
        </p:txBody>
      </p:sp>
      <p:sp>
        <p:nvSpPr>
          <p:cNvPr id="8" name="Rectangle 7">
            <a:extLst>
              <a:ext uri="{FF2B5EF4-FFF2-40B4-BE49-F238E27FC236}">
                <a16:creationId xmlns:a16="http://schemas.microsoft.com/office/drawing/2014/main" id="{F64D95E2-30E5-4183-AE18-6A3195201780}"/>
              </a:ext>
            </a:extLst>
          </p:cNvPr>
          <p:cNvSpPr/>
          <p:nvPr/>
        </p:nvSpPr>
        <p:spPr>
          <a:xfrm>
            <a:off x="1862355" y="5494789"/>
            <a:ext cx="1241571" cy="201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jockeys</a:t>
            </a:r>
          </a:p>
        </p:txBody>
      </p:sp>
      <p:sp>
        <p:nvSpPr>
          <p:cNvPr id="9" name="Rectangle 8">
            <a:extLst>
              <a:ext uri="{FF2B5EF4-FFF2-40B4-BE49-F238E27FC236}">
                <a16:creationId xmlns:a16="http://schemas.microsoft.com/office/drawing/2014/main" id="{A498262C-CB70-4020-B8F6-A538183817B8}"/>
              </a:ext>
            </a:extLst>
          </p:cNvPr>
          <p:cNvSpPr/>
          <p:nvPr/>
        </p:nvSpPr>
        <p:spPr>
          <a:xfrm rot="16200000">
            <a:off x="-1131815" y="4317556"/>
            <a:ext cx="3379366" cy="201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Jockey avg rank of matches</a:t>
            </a:r>
          </a:p>
        </p:txBody>
      </p:sp>
    </p:spTree>
    <p:extLst>
      <p:ext uri="{BB962C8B-B14F-4D97-AF65-F5344CB8AC3E}">
        <p14:creationId xmlns:p14="http://schemas.microsoft.com/office/powerpoint/2010/main" val="214163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P spid="4" grpId="0"/>
      <p:bldP spid="8"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515100" cy="1371600"/>
          </a:xfrm>
        </p:spPr>
        <p:txBody>
          <a:bodyPr/>
          <a:lstStyle/>
          <a:p>
            <a:r>
              <a:rPr lang="en-US" dirty="0"/>
              <a:t>Imbalance </a:t>
            </a:r>
            <a:r>
              <a:rPr lang="en-US" sz="2000" dirty="0"/>
              <a:t>[</a:t>
            </a:r>
            <a:r>
              <a:rPr lang="en-US" sz="2000" dirty="0" err="1"/>
              <a:t>Ashlagi</a:t>
            </a:r>
            <a:r>
              <a:rPr lang="en-US" sz="2000" dirty="0"/>
              <a:t> et al. 2013]</a:t>
            </a:r>
            <a:endParaRPr lang="en-US" dirty="0"/>
          </a:p>
        </p:txBody>
      </p:sp>
      <p:sp>
        <p:nvSpPr>
          <p:cNvPr id="3" name="Content Placeholder 2"/>
          <p:cNvSpPr>
            <a:spLocks noGrp="1"/>
          </p:cNvSpPr>
          <p:nvPr>
            <p:ph idx="1"/>
          </p:nvPr>
        </p:nvSpPr>
        <p:spPr>
          <a:xfrm>
            <a:off x="457200" y="1600201"/>
            <a:ext cx="8229600" cy="1600200"/>
          </a:xfrm>
        </p:spPr>
        <p:txBody>
          <a:bodyPr/>
          <a:lstStyle/>
          <a:p>
            <a:r>
              <a:rPr lang="en-US" dirty="0"/>
              <a:t>Not many stable </a:t>
            </a:r>
            <a:r>
              <a:rPr lang="en-US" dirty="0" err="1"/>
              <a:t>matchings</a:t>
            </a:r>
            <a:r>
              <a:rPr lang="en-US" dirty="0"/>
              <a:t> with even small imbalances in the market</a:t>
            </a:r>
          </a:p>
        </p:txBody>
      </p:sp>
      <p:pic>
        <p:nvPicPr>
          <p:cNvPr id="5" name="Picture 4" descr="ashlagi_graph_2.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71393" y="2700372"/>
            <a:ext cx="6235700" cy="3987800"/>
          </a:xfrm>
          <a:prstGeom prst="roundRect">
            <a:avLst>
              <a:gd name="adj" fmla="val 8594"/>
            </a:avLst>
          </a:prstGeom>
          <a:solidFill>
            <a:srgbClr val="FFFFFF">
              <a:shade val="85000"/>
            </a:srgbClr>
          </a:solidFill>
          <a:ln>
            <a:noFill/>
          </a:ln>
          <a:effectLst/>
        </p:spPr>
      </p:pic>
      <p:sp>
        <p:nvSpPr>
          <p:cNvPr id="4" name="Slide Number Placeholder 3">
            <a:extLst>
              <a:ext uri="{FF2B5EF4-FFF2-40B4-BE49-F238E27FC236}">
                <a16:creationId xmlns:a16="http://schemas.microsoft.com/office/drawing/2014/main" id="{D97D8BAD-E572-2042-B804-2982239A80D4}"/>
              </a:ext>
            </a:extLst>
          </p:cNvPr>
          <p:cNvSpPr>
            <a:spLocks noGrp="1"/>
          </p:cNvSpPr>
          <p:nvPr>
            <p:ph type="sldNum" sz="quarter" idx="12"/>
          </p:nvPr>
        </p:nvSpPr>
        <p:spPr/>
        <p:txBody>
          <a:bodyPr/>
          <a:lstStyle/>
          <a:p>
            <a:fld id="{A2EF37A0-74FC-AB4F-AE4C-D9BFC6719E9F}" type="slidenum">
              <a:rPr lang="en-US" smtClean="0"/>
              <a:t>47</a:t>
            </a:fld>
            <a:endParaRPr lang="en-US"/>
          </a:p>
        </p:txBody>
      </p:sp>
      <p:sp>
        <p:nvSpPr>
          <p:cNvPr id="6" name="Rectangle 5">
            <a:extLst>
              <a:ext uri="{FF2B5EF4-FFF2-40B4-BE49-F238E27FC236}">
                <a16:creationId xmlns:a16="http://schemas.microsoft.com/office/drawing/2014/main" id="{10E429F5-1531-4EA3-80B1-D5620F17076E}"/>
              </a:ext>
            </a:extLst>
          </p:cNvPr>
          <p:cNvSpPr/>
          <p:nvPr/>
        </p:nvSpPr>
        <p:spPr>
          <a:xfrm>
            <a:off x="3907696" y="6107185"/>
            <a:ext cx="1654204" cy="201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jockeys</a:t>
            </a:r>
          </a:p>
        </p:txBody>
      </p:sp>
      <p:sp>
        <p:nvSpPr>
          <p:cNvPr id="7" name="Rectangle 6">
            <a:extLst>
              <a:ext uri="{FF2B5EF4-FFF2-40B4-BE49-F238E27FC236}">
                <a16:creationId xmlns:a16="http://schemas.microsoft.com/office/drawing/2014/main" id="{16A0F5C4-FF47-46A7-B60B-59FBD95E66D3}"/>
              </a:ext>
            </a:extLst>
          </p:cNvPr>
          <p:cNvSpPr/>
          <p:nvPr/>
        </p:nvSpPr>
        <p:spPr>
          <a:xfrm rot="16200000">
            <a:off x="-225515" y="4079892"/>
            <a:ext cx="3838663" cy="748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Avg percent of matched jockeys with multiple stable partners</a:t>
            </a:r>
          </a:p>
        </p:txBody>
      </p:sp>
    </p:spTree>
    <p:extLst>
      <p:ext uri="{BB962C8B-B14F-4D97-AF65-F5344CB8AC3E}">
        <p14:creationId xmlns:p14="http://schemas.microsoft.com/office/powerpoint/2010/main" val="4146078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438900" cy="1371600"/>
          </a:xfrm>
        </p:spPr>
        <p:txBody>
          <a:bodyPr/>
          <a:lstStyle/>
          <a:p>
            <a:r>
              <a:rPr lang="en-US" dirty="0"/>
              <a:t>Imbalance </a:t>
            </a:r>
            <a:r>
              <a:rPr lang="en-US" sz="2000" dirty="0"/>
              <a:t>[</a:t>
            </a:r>
            <a:r>
              <a:rPr lang="en-US" sz="2000" dirty="0" err="1"/>
              <a:t>Ashlagi</a:t>
            </a:r>
            <a:r>
              <a:rPr lang="en-US" sz="2000" dirty="0"/>
              <a:t> et al. 2013]</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“Rural hospital theorem” [Roth 1986]:</a:t>
                </a:r>
              </a:p>
              <a:p>
                <a:pPr lvl="1"/>
                <a:r>
                  <a:rPr lang="en-US" dirty="0"/>
                  <a:t>The set of jockeys and horses that are unmatched is </a:t>
                </a:r>
                <a:r>
                  <a:rPr lang="en-US" b="1" dirty="0"/>
                  <a:t>the same </a:t>
                </a:r>
                <a:r>
                  <a:rPr lang="en-US" dirty="0"/>
                  <a:t>for all stable matchings</a:t>
                </a:r>
              </a:p>
              <a:p>
                <a:r>
                  <a:rPr lang="en-US" dirty="0"/>
                  <a:t>Assume </a:t>
                </a:r>
                <a:r>
                  <a:rPr lang="en-US" i="1" dirty="0"/>
                  <a:t>n</a:t>
                </a:r>
                <a:r>
                  <a:rPr lang="en-US" dirty="0"/>
                  <a:t> jockeys, </a:t>
                </a:r>
                <a:r>
                  <a:rPr lang="en-US" i="1" dirty="0"/>
                  <a:t>n+1</a:t>
                </a:r>
                <a:r>
                  <a:rPr lang="en-US" dirty="0"/>
                  <a:t> horses</a:t>
                </a:r>
              </a:p>
              <a:p>
                <a:pPr lvl="1"/>
                <a:r>
                  <a:rPr lang="en-US" dirty="0"/>
                  <a:t>One horse </a:t>
                </a:r>
                <a14:m>
                  <m:oMath xmlns:m="http://schemas.openxmlformats.org/officeDocument/2006/math">
                    <m:r>
                      <a:rPr lang="en-US" b="1" i="1">
                        <a:latin typeface="Cambria Math" panose="02040503050406030204" pitchFamily="18" charset="0"/>
                      </a:rPr>
                      <m:t>𝒉</m:t>
                    </m:r>
                  </m:oMath>
                </a14:m>
                <a:r>
                  <a:rPr lang="en-US" dirty="0"/>
                  <a:t> unmatched in all stable matchings</a:t>
                </a:r>
              </a:p>
              <a:p>
                <a:pPr lvl="1"/>
                <a:r>
                  <a:rPr lang="en-US" dirty="0">
                    <a:sym typeface="Wingdings"/>
                  </a:rPr>
                  <a:t> Drop </a:t>
                </a:r>
                <a14:m>
                  <m:oMath xmlns:m="http://schemas.openxmlformats.org/officeDocument/2006/math">
                    <m:r>
                      <a:rPr lang="en-US" b="1" i="1">
                        <a:latin typeface="Cambria Math" panose="02040503050406030204" pitchFamily="18" charset="0"/>
                      </a:rPr>
                      <m:t>𝒉</m:t>
                    </m:r>
                  </m:oMath>
                </a14:m>
                <a:r>
                  <a:rPr lang="en-US" dirty="0">
                    <a:sym typeface="Wingdings"/>
                  </a:rPr>
                  <a:t>, same stable matchings</a:t>
                </a:r>
              </a:p>
              <a:p>
                <a:r>
                  <a:rPr lang="en-US" dirty="0">
                    <a:sym typeface="Wingdings"/>
                  </a:rPr>
                  <a:t>Take stable matchings with </a:t>
                </a:r>
                <a:r>
                  <a:rPr lang="en-US" i="1" dirty="0">
                    <a:sym typeface="Wingdings"/>
                  </a:rPr>
                  <a:t>n</a:t>
                </a:r>
                <a:r>
                  <a:rPr lang="en-US" dirty="0">
                    <a:sym typeface="Wingdings"/>
                  </a:rPr>
                  <a:t> horses</a:t>
                </a:r>
              </a:p>
              <a:p>
                <a:pPr lvl="1"/>
                <a:r>
                  <a:rPr lang="en-US" dirty="0">
                    <a:sym typeface="Wingdings"/>
                  </a:rPr>
                  <a:t>Stay stable when we add in </a:t>
                </a:r>
                <a14:m>
                  <m:oMath xmlns:m="http://schemas.openxmlformats.org/officeDocument/2006/math">
                    <m:r>
                      <a:rPr lang="en-US" b="1" i="1">
                        <a:latin typeface="Cambria Math" panose="02040503050406030204" pitchFamily="18" charset="0"/>
                      </a:rPr>
                      <m:t>𝒉</m:t>
                    </m:r>
                  </m:oMath>
                </a14:m>
                <a:r>
                  <a:rPr lang="en-US" dirty="0">
                    <a:sym typeface="Wingdings"/>
                  </a:rPr>
                  <a:t> </a:t>
                </a:r>
                <a:r>
                  <a:rPr lang="en-US" b="1" dirty="0">
                    <a:sym typeface="Wingdings"/>
                  </a:rPr>
                  <a:t>if</a:t>
                </a:r>
                <a:r>
                  <a:rPr lang="en-US" dirty="0">
                    <a:sym typeface="Wingdings"/>
                  </a:rPr>
                  <a:t> no jockeys prefer </a:t>
                </a:r>
                <a14:m>
                  <m:oMath xmlns:m="http://schemas.openxmlformats.org/officeDocument/2006/math">
                    <m:r>
                      <a:rPr lang="en-US" b="1" i="1">
                        <a:latin typeface="Cambria Math" panose="02040503050406030204" pitchFamily="18" charset="0"/>
                      </a:rPr>
                      <m:t>𝒉</m:t>
                    </m:r>
                  </m:oMath>
                </a14:m>
                <a:r>
                  <a:rPr lang="en-US" dirty="0">
                    <a:sym typeface="Wingdings"/>
                  </a:rPr>
                  <a:t> to their current match</a:t>
                </a:r>
              </a:p>
              <a:p>
                <a:pPr lvl="1"/>
                <a:r>
                  <a:rPr lang="en-US" dirty="0">
                    <a:sym typeface="Wingdings"/>
                  </a:rPr>
                  <a:t> average rank of jockey’s matches is low</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00" t="-6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41C5AEF-C858-D34E-AD63-CCEADF0A7E2E}"/>
              </a:ext>
            </a:extLst>
          </p:cNvPr>
          <p:cNvSpPr>
            <a:spLocks noGrp="1"/>
          </p:cNvSpPr>
          <p:nvPr>
            <p:ph type="sldNum" sz="quarter" idx="12"/>
          </p:nvPr>
        </p:nvSpPr>
        <p:spPr/>
        <p:txBody>
          <a:bodyPr/>
          <a:lstStyle/>
          <a:p>
            <a:fld id="{A2EF37A0-74FC-AB4F-AE4C-D9BFC6719E9F}" type="slidenum">
              <a:rPr lang="en-US" smtClean="0"/>
              <a:t>48</a:t>
            </a:fld>
            <a:endParaRPr lang="en-US"/>
          </a:p>
        </p:txBody>
      </p:sp>
    </p:spTree>
    <p:extLst>
      <p:ext uri="{BB962C8B-B14F-4D97-AF65-F5344CB8AC3E}">
        <p14:creationId xmlns:p14="http://schemas.microsoft.com/office/powerpoint/2010/main" val="187773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67650" cy="1371600"/>
          </a:xfrm>
        </p:spPr>
        <p:txBody>
          <a:bodyPr>
            <a:normAutofit/>
          </a:bodyPr>
          <a:lstStyle/>
          <a:p>
            <a:r>
              <a:rPr lang="en-US" dirty="0"/>
              <a:t>Online arrival </a:t>
            </a:r>
            <a:r>
              <a:rPr lang="en-US" sz="2000" dirty="0"/>
              <a:t>[</a:t>
            </a:r>
            <a:r>
              <a:rPr lang="en-US" sz="2000" dirty="0" err="1"/>
              <a:t>Khuller</a:t>
            </a:r>
            <a:r>
              <a:rPr lang="en-US" sz="2000" dirty="0"/>
              <a:t> et al. 1993]</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Random preferences, jockeys arrive over time, once matched nobody can switch</a:t>
                </a:r>
              </a:p>
              <a:p>
                <a:r>
                  <a:rPr lang="en-US" b="1" dirty="0"/>
                  <a:t>Algorithm</a:t>
                </a:r>
                <a:r>
                  <a:rPr lang="en-US" dirty="0"/>
                  <a:t>: match </a:t>
                </a:r>
                <a14:m>
                  <m:oMath xmlns:m="http://schemas.openxmlformats.org/officeDocument/2006/math">
                    <m:r>
                      <a:rPr lang="en-US" i="1">
                        <a:latin typeface="Cambria Math" panose="02040503050406030204" pitchFamily="18" charset="0"/>
                      </a:rPr>
                      <m:t>𝒋</m:t>
                    </m:r>
                  </m:oMath>
                </a14:m>
                <a:r>
                  <a:rPr lang="en-US" i="1" dirty="0"/>
                  <a:t> </a:t>
                </a:r>
                <a:r>
                  <a:rPr lang="en-US" dirty="0"/>
                  <a:t>to highest-ranked free </a:t>
                </a:r>
                <a14:m>
                  <m:oMath xmlns:m="http://schemas.openxmlformats.org/officeDocument/2006/math">
                    <m:r>
                      <a:rPr lang="en-US" i="1">
                        <a:latin typeface="Cambria Math" panose="02040503050406030204" pitchFamily="18" charset="0"/>
                      </a:rPr>
                      <m:t>𝒉</m:t>
                    </m:r>
                  </m:oMath>
                </a14:m>
                <a:endParaRPr lang="en-US" i="1" dirty="0"/>
              </a:p>
              <a:p>
                <a:pPr lvl="1"/>
                <a:r>
                  <a:rPr lang="en-US" dirty="0"/>
                  <a:t>On average, </a:t>
                </a:r>
                <a:r>
                  <a:rPr lang="en-US" i="1" dirty="0"/>
                  <a:t>O</a:t>
                </a:r>
                <a:r>
                  <a:rPr lang="en-US" dirty="0"/>
                  <a:t>(</a:t>
                </a:r>
                <a:r>
                  <a:rPr lang="en-US" i="1" dirty="0" err="1"/>
                  <a:t>nlog</a:t>
                </a:r>
                <a:r>
                  <a:rPr lang="en-US" dirty="0"/>
                  <a:t>(</a:t>
                </a:r>
                <a:r>
                  <a:rPr lang="en-US" i="1" dirty="0"/>
                  <a:t>n</a:t>
                </a:r>
                <a:r>
                  <a:rPr lang="en-US" dirty="0"/>
                  <a:t>)) unstable pairs</a:t>
                </a:r>
              </a:p>
              <a:p>
                <a:r>
                  <a:rPr lang="en-US" dirty="0"/>
                  <a:t>No deterministic </a:t>
                </a:r>
                <a:r>
                  <a:rPr lang="en-US" b="1" dirty="0"/>
                  <a:t>or randomized</a:t>
                </a:r>
                <a:r>
                  <a:rPr lang="en-US" dirty="0"/>
                  <a:t> algorithm can do better than </a:t>
                </a:r>
                <a:r>
                  <a:rPr lang="en-US" dirty="0" err="1"/>
                  <a:t>Ω</a:t>
                </a:r>
                <a:r>
                  <a:rPr lang="en-US" dirty="0"/>
                  <a:t>(n</a:t>
                </a:r>
                <a:r>
                  <a:rPr lang="en-US" baseline="30000" dirty="0"/>
                  <a:t>2</a:t>
                </a:r>
                <a:r>
                  <a:rPr lang="en-US" dirty="0"/>
                  <a:t>) unstable pairs!</a:t>
                </a:r>
              </a:p>
              <a:p>
                <a:pPr lvl="1"/>
                <a:r>
                  <a:rPr lang="en-US" dirty="0"/>
                  <a:t>Not better with randomization </a:t>
                </a:r>
                <a:r>
                  <a:rPr lang="en-US" dirty="0">
                    <a:sym typeface="Wingdings"/>
                  </a:rPr>
                  <a:t></a:t>
                </a:r>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00" t="-697" r="-128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AF0F1B6-9FD3-9247-83F9-1D52CEE0065C}"/>
              </a:ext>
            </a:extLst>
          </p:cNvPr>
          <p:cNvSpPr>
            <a:spLocks noGrp="1"/>
          </p:cNvSpPr>
          <p:nvPr>
            <p:ph type="sldNum" sz="quarter" idx="12"/>
          </p:nvPr>
        </p:nvSpPr>
        <p:spPr/>
        <p:txBody>
          <a:bodyPr/>
          <a:lstStyle/>
          <a:p>
            <a:fld id="{A2EF37A0-74FC-AB4F-AE4C-D9BFC6719E9F}" type="slidenum">
              <a:rPr lang="en-US" smtClean="0"/>
              <a:t>49</a:t>
            </a:fld>
            <a:endParaRPr lang="en-US"/>
          </a:p>
        </p:txBody>
      </p:sp>
    </p:spTree>
    <p:extLst>
      <p:ext uri="{BB962C8B-B14F-4D97-AF65-F5344CB8AC3E}">
        <p14:creationId xmlns:p14="http://schemas.microsoft.com/office/powerpoint/2010/main" val="188235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Stable Matching problem</a:t>
            </a:r>
          </a:p>
        </p:txBody>
      </p:sp>
      <p:sp>
        <p:nvSpPr>
          <p:cNvPr id="3" name="Content Placeholder 2"/>
          <p:cNvSpPr>
            <a:spLocks noGrp="1"/>
          </p:cNvSpPr>
          <p:nvPr>
            <p:ph idx="1"/>
          </p:nvPr>
        </p:nvSpPr>
        <p:spPr/>
        <p:txBody>
          <a:bodyPr/>
          <a:lstStyle/>
          <a:p>
            <a:r>
              <a:rPr lang="en-US" dirty="0"/>
              <a:t>Complete bipartite graph with equal sides:</a:t>
            </a:r>
          </a:p>
          <a:p>
            <a:pPr lvl="1"/>
            <a:r>
              <a:rPr lang="en-US" i="1" dirty="0"/>
              <a:t>n</a:t>
            </a:r>
            <a:r>
              <a:rPr lang="en-US" dirty="0"/>
              <a:t> horses and </a:t>
            </a:r>
            <a:r>
              <a:rPr lang="en-US" i="1" dirty="0"/>
              <a:t>n</a:t>
            </a:r>
            <a:r>
              <a:rPr lang="en-US" dirty="0"/>
              <a:t> jockeys</a:t>
            </a:r>
            <a:endParaRPr lang="en-US" dirty="0">
              <a:solidFill>
                <a:schemeClr val="tx1">
                  <a:lumMod val="65000"/>
                </a:schemeClr>
              </a:solidFill>
            </a:endParaRPr>
          </a:p>
          <a:p>
            <a:r>
              <a:rPr lang="en-US" dirty="0"/>
              <a:t>Each horse has a strict, complete preference ordering over jockeys, and vice versa</a:t>
            </a:r>
            <a:br>
              <a:rPr lang="en-US" dirty="0"/>
            </a:br>
            <a:endParaRPr lang="en-US" dirty="0"/>
          </a:p>
          <a:p>
            <a:r>
              <a:rPr lang="en-US" b="1" dirty="0"/>
              <a:t>Want</a:t>
            </a:r>
            <a:r>
              <a:rPr lang="en-US" dirty="0"/>
              <a:t>: a </a:t>
            </a:r>
            <a:r>
              <a:rPr lang="en-US" b="1" dirty="0"/>
              <a:t>stable</a:t>
            </a:r>
            <a:r>
              <a:rPr lang="en-US" dirty="0"/>
              <a:t> matching</a:t>
            </a:r>
            <a:br>
              <a:rPr lang="en-US" dirty="0"/>
            </a:br>
            <a:r>
              <a:rPr lang="en-US" dirty="0"/>
              <a:t>				</a:t>
            </a:r>
          </a:p>
        </p:txBody>
      </p:sp>
      <p:sp>
        <p:nvSpPr>
          <p:cNvPr id="5" name="Rounded Rectangle 4"/>
          <p:cNvSpPr/>
          <p:nvPr/>
        </p:nvSpPr>
        <p:spPr>
          <a:xfrm>
            <a:off x="304800" y="4324349"/>
            <a:ext cx="3849189" cy="214611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b="1" dirty="0"/>
              <a:t>Stable matching: </a:t>
            </a:r>
            <a:r>
              <a:rPr lang="en-US" sz="2800" dirty="0"/>
              <a:t>No unmatched horse and jockey both prefer each other to their current matches</a:t>
            </a:r>
          </a:p>
        </p:txBody>
      </p:sp>
      <p:sp>
        <p:nvSpPr>
          <p:cNvPr id="6" name="Slide Number Placeholder 5">
            <a:extLst>
              <a:ext uri="{FF2B5EF4-FFF2-40B4-BE49-F238E27FC236}">
                <a16:creationId xmlns:a16="http://schemas.microsoft.com/office/drawing/2014/main" id="{BA09BCF9-C9FE-CF4D-BD49-22B7A44A2E62}"/>
              </a:ext>
            </a:extLst>
          </p:cNvPr>
          <p:cNvSpPr>
            <a:spLocks noGrp="1"/>
          </p:cNvSpPr>
          <p:nvPr>
            <p:ph type="sldNum" sz="quarter" idx="12"/>
          </p:nvPr>
        </p:nvSpPr>
        <p:spPr/>
        <p:txBody>
          <a:bodyPr/>
          <a:lstStyle/>
          <a:p>
            <a:fld id="{A2EF37A0-74FC-AB4F-AE4C-D9BFC6719E9F}" type="slidenum">
              <a:rPr lang="en-US" smtClean="0"/>
              <a:t>5</a:t>
            </a:fld>
            <a:endParaRPr lang="en-US"/>
          </a:p>
        </p:txBody>
      </p:sp>
      <p:pic>
        <p:nvPicPr>
          <p:cNvPr id="8" name="Picture 7" descr="Jockeys racing horses on a track&#10;&#10;Description automatically generated with medium confidence">
            <a:extLst>
              <a:ext uri="{FF2B5EF4-FFF2-40B4-BE49-F238E27FC236}">
                <a16:creationId xmlns:a16="http://schemas.microsoft.com/office/drawing/2014/main" id="{16243555-9B18-4FAE-8AD3-EFA77B1526F9}"/>
              </a:ext>
            </a:extLst>
          </p:cNvPr>
          <p:cNvPicPr>
            <a:picLocks noChangeAspect="1"/>
          </p:cNvPicPr>
          <p:nvPr/>
        </p:nvPicPr>
        <p:blipFill>
          <a:blip r:embed="rId2"/>
          <a:stretch>
            <a:fillRect/>
          </a:stretch>
        </p:blipFill>
        <p:spPr>
          <a:xfrm>
            <a:off x="5639652" y="275050"/>
            <a:ext cx="2552520" cy="1456532"/>
          </a:xfrm>
          <a:prstGeom prst="rect">
            <a:avLst/>
          </a:prstGeom>
        </p:spPr>
      </p:pic>
      <p:pic>
        <p:nvPicPr>
          <p:cNvPr id="10" name="Picture 9" descr="A picture containing outdoor, mammal, horse, standing&#10;&#10;Description automatically generated">
            <a:extLst>
              <a:ext uri="{FF2B5EF4-FFF2-40B4-BE49-F238E27FC236}">
                <a16:creationId xmlns:a16="http://schemas.microsoft.com/office/drawing/2014/main" id="{ACAC2E28-54DF-44D1-88AA-17D05C9A600A}"/>
              </a:ext>
            </a:extLst>
          </p:cNvPr>
          <p:cNvPicPr>
            <a:picLocks noChangeAspect="1"/>
          </p:cNvPicPr>
          <p:nvPr/>
        </p:nvPicPr>
        <p:blipFill>
          <a:blip r:embed="rId3"/>
          <a:stretch>
            <a:fillRect/>
          </a:stretch>
        </p:blipFill>
        <p:spPr>
          <a:xfrm>
            <a:off x="4458244" y="2957719"/>
            <a:ext cx="2735036" cy="3625231"/>
          </a:xfrm>
          <a:prstGeom prst="rect">
            <a:avLst/>
          </a:prstGeom>
        </p:spPr>
      </p:pic>
      <p:sp>
        <p:nvSpPr>
          <p:cNvPr id="4" name="Multiplication Sign 3">
            <a:extLst>
              <a:ext uri="{FF2B5EF4-FFF2-40B4-BE49-F238E27FC236}">
                <a16:creationId xmlns:a16="http://schemas.microsoft.com/office/drawing/2014/main" id="{611C1CAE-879C-499C-83CE-83093DB15E0D}"/>
              </a:ext>
            </a:extLst>
          </p:cNvPr>
          <p:cNvSpPr/>
          <p:nvPr/>
        </p:nvSpPr>
        <p:spPr>
          <a:xfrm>
            <a:off x="4572000" y="3311554"/>
            <a:ext cx="2575421" cy="2409738"/>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91ED315-8B29-44BB-B349-7E885F959A9F}"/>
              </a:ext>
            </a:extLst>
          </p:cNvPr>
          <p:cNvSpPr txBox="1"/>
          <p:nvPr/>
        </p:nvSpPr>
        <p:spPr>
          <a:xfrm>
            <a:off x="5750088" y="1718573"/>
            <a:ext cx="2403984" cy="215444"/>
          </a:xfrm>
          <a:prstGeom prst="rect">
            <a:avLst/>
          </a:prstGeom>
          <a:noFill/>
        </p:spPr>
        <p:txBody>
          <a:bodyPr wrap="square">
            <a:spAutoFit/>
          </a:bodyPr>
          <a:lstStyle/>
          <a:p>
            <a:r>
              <a:rPr lang="en-US" sz="800" i="1" dirty="0"/>
              <a:t>Thanks Prof. </a:t>
            </a:r>
            <a:r>
              <a:rPr lang="en-US" sz="800" i="1" dirty="0" err="1"/>
              <a:t>Xanda</a:t>
            </a:r>
            <a:r>
              <a:rPr lang="en-US" sz="800" i="1" dirty="0"/>
              <a:t> Schofield for the example!</a:t>
            </a:r>
          </a:p>
        </p:txBody>
      </p:sp>
    </p:spTree>
    <p:extLst>
      <p:ext uri="{BB962C8B-B14F-4D97-AF65-F5344CB8AC3E}">
        <p14:creationId xmlns:p14="http://schemas.microsoft.com/office/powerpoint/2010/main" val="191804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Incomplete </a:t>
            </a:r>
            <a:r>
              <a:rPr lang="en-US" dirty="0" err="1"/>
              <a:t>prefs</a:t>
            </a:r>
            <a:r>
              <a:rPr lang="en-US" dirty="0"/>
              <a:t> </a:t>
            </a:r>
            <a:r>
              <a:rPr lang="en-US" sz="1800" dirty="0"/>
              <a:t>[</a:t>
            </a:r>
            <a:r>
              <a:rPr lang="en-US" sz="1800" dirty="0" err="1"/>
              <a:t>Manlove</a:t>
            </a:r>
            <a:r>
              <a:rPr lang="en-US" sz="1800" dirty="0"/>
              <a:t> et al. 2002]</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Before: complete + strict preferences</a:t>
                </a:r>
              </a:p>
              <a:p>
                <a:pPr lvl="1"/>
                <a:r>
                  <a:rPr lang="en-US" dirty="0"/>
                  <a:t>Easy to compute, lots of nice properties</a:t>
                </a:r>
              </a:p>
              <a:p>
                <a:r>
                  <a:rPr lang="en-US" dirty="0"/>
                  <a:t>Incomplete preferences</a:t>
                </a:r>
              </a:p>
              <a:p>
                <a:pPr lvl="1"/>
                <a:r>
                  <a:rPr lang="en-US" dirty="0"/>
                  <a:t>May exist: stable </a:t>
                </a:r>
                <a:r>
                  <a:rPr lang="en-US" dirty="0" err="1"/>
                  <a:t>matchings</a:t>
                </a:r>
                <a:r>
                  <a:rPr lang="en-US" dirty="0"/>
                  <a:t> of </a:t>
                </a:r>
                <a:r>
                  <a:rPr lang="en-US" b="1" dirty="0"/>
                  <a:t>different sizes</a:t>
                </a:r>
              </a:p>
              <a:p>
                <a:r>
                  <a:rPr lang="en-US" dirty="0"/>
                  <a:t>Everything becomes hard!</a:t>
                </a:r>
              </a:p>
              <a:p>
                <a:pPr lvl="1"/>
                <a:r>
                  <a:rPr lang="en-US" dirty="0"/>
                  <a:t>Finding max or min cardinality stable matching</a:t>
                </a:r>
              </a:p>
              <a:p>
                <a:pPr lvl="1"/>
                <a:r>
                  <a:rPr lang="en-US" dirty="0"/>
                  <a:t>Determining if &lt; </a:t>
                </a:r>
                <a14:m>
                  <m:oMath xmlns:m="http://schemas.openxmlformats.org/officeDocument/2006/math">
                    <m:r>
                      <a:rPr lang="en-US" i="1">
                        <a:latin typeface="Cambria Math" panose="02040503050406030204" pitchFamily="18" charset="0"/>
                      </a:rPr>
                      <m:t>𝒋</m:t>
                    </m:r>
                  </m:oMath>
                </a14:m>
                <a:r>
                  <a:rPr lang="en-US" dirty="0"/>
                  <a:t>,</a:t>
                </a:r>
                <a:r>
                  <a:rPr lang="en-US" b="1" dirty="0"/>
                  <a:t> </a:t>
                </a:r>
                <a14:m>
                  <m:oMath xmlns:m="http://schemas.openxmlformats.org/officeDocument/2006/math">
                    <m:r>
                      <a:rPr lang="en-US" b="1" i="1">
                        <a:latin typeface="Cambria Math" panose="02040503050406030204" pitchFamily="18" charset="0"/>
                      </a:rPr>
                      <m:t>𝒉</m:t>
                    </m:r>
                    <m:r>
                      <a:rPr lang="en-US" b="1" i="1">
                        <a:latin typeface="Cambria Math" panose="02040503050406030204" pitchFamily="18" charset="0"/>
                      </a:rPr>
                      <m:t> </m:t>
                    </m:r>
                  </m:oMath>
                </a14:m>
                <a:r>
                  <a:rPr lang="en-US" dirty="0"/>
                  <a:t>&gt; are stable</a:t>
                </a:r>
              </a:p>
              <a:p>
                <a:pPr lvl="1"/>
                <a:r>
                  <a:rPr lang="en-US" dirty="0"/>
                  <a:t>Finding/approx. finding “egalitarian” matching</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00" t="-6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04186D7-3D92-6341-9B05-9690B1FFCA53}"/>
              </a:ext>
            </a:extLst>
          </p:cNvPr>
          <p:cNvSpPr>
            <a:spLocks noGrp="1"/>
          </p:cNvSpPr>
          <p:nvPr>
            <p:ph type="sldNum" sz="quarter" idx="12"/>
          </p:nvPr>
        </p:nvSpPr>
        <p:spPr/>
        <p:txBody>
          <a:bodyPr/>
          <a:lstStyle/>
          <a:p>
            <a:fld id="{A2EF37A0-74FC-AB4F-AE4C-D9BFC6719E9F}" type="slidenum">
              <a:rPr lang="en-US" smtClean="0"/>
              <a:t>50</a:t>
            </a:fld>
            <a:endParaRPr lang="en-US"/>
          </a:p>
        </p:txBody>
      </p:sp>
    </p:spTree>
    <p:extLst>
      <p:ext uri="{BB962C8B-B14F-4D97-AF65-F5344CB8AC3E}">
        <p14:creationId xmlns:p14="http://schemas.microsoft.com/office/powerpoint/2010/main" val="4040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360276" cy="1371600"/>
          </a:xfrm>
        </p:spPr>
        <p:txBody>
          <a:bodyPr/>
          <a:lstStyle/>
          <a:p>
            <a:r>
              <a:rPr lang="en-US"/>
              <a:t>Non-bipartite graph …?</a:t>
            </a:r>
            <a:endParaRPr lang="en-US" dirty="0"/>
          </a:p>
        </p:txBody>
      </p:sp>
      <p:sp>
        <p:nvSpPr>
          <p:cNvPr id="3" name="Content Placeholder 2"/>
          <p:cNvSpPr>
            <a:spLocks noGrp="1"/>
          </p:cNvSpPr>
          <p:nvPr>
            <p:ph idx="1"/>
          </p:nvPr>
        </p:nvSpPr>
        <p:spPr/>
        <p:txBody>
          <a:bodyPr/>
          <a:lstStyle/>
          <a:p>
            <a:r>
              <a:rPr lang="en-US" dirty="0"/>
              <a:t>Matching is defined on general graphs:</a:t>
            </a:r>
          </a:p>
          <a:p>
            <a:pPr lvl="1"/>
            <a:r>
              <a:rPr lang="en-US" dirty="0"/>
              <a:t>“Set of edges, each vertex included at most once”</a:t>
            </a:r>
            <a:endParaRPr lang="en-US" dirty="0">
              <a:solidFill>
                <a:schemeClr val="bg1">
                  <a:lumMod val="50000"/>
                </a:schemeClr>
              </a:solidFill>
            </a:endParaRPr>
          </a:p>
          <a:p>
            <a:r>
              <a:rPr lang="en-US" dirty="0"/>
              <a:t>The stable roommates problem is bipartite stable matching generalized to any graph</a:t>
            </a:r>
          </a:p>
          <a:p>
            <a:r>
              <a:rPr lang="en-US" dirty="0"/>
              <a:t>Each vertex ranks all n-1 other vertices</a:t>
            </a:r>
          </a:p>
          <a:p>
            <a:pPr lvl="1"/>
            <a:r>
              <a:rPr lang="en-US" dirty="0"/>
              <a:t>(Variations with/without truncation)</a:t>
            </a:r>
          </a:p>
          <a:p>
            <a:r>
              <a:rPr lang="en-US"/>
              <a:t>Same </a:t>
            </a:r>
            <a:r>
              <a:rPr lang="en-US" dirty="0"/>
              <a:t>notion of stability</a:t>
            </a:r>
          </a:p>
        </p:txBody>
      </p:sp>
      <p:sp>
        <p:nvSpPr>
          <p:cNvPr id="4" name="Slide Number Placeholder 3">
            <a:extLst>
              <a:ext uri="{FF2B5EF4-FFF2-40B4-BE49-F238E27FC236}">
                <a16:creationId xmlns:a16="http://schemas.microsoft.com/office/drawing/2014/main" id="{06FBF6FB-DCA7-9940-A859-0CB52EC6F11E}"/>
              </a:ext>
            </a:extLst>
          </p:cNvPr>
          <p:cNvSpPr>
            <a:spLocks noGrp="1"/>
          </p:cNvSpPr>
          <p:nvPr>
            <p:ph type="sldNum" sz="quarter" idx="12"/>
          </p:nvPr>
        </p:nvSpPr>
        <p:spPr/>
        <p:txBody>
          <a:bodyPr/>
          <a:lstStyle/>
          <a:p>
            <a:fld id="{A2EF37A0-74FC-AB4F-AE4C-D9BFC6719E9F}" type="slidenum">
              <a:rPr lang="en-US" smtClean="0"/>
              <a:t>51</a:t>
            </a:fld>
            <a:endParaRPr lang="en-US"/>
          </a:p>
        </p:txBody>
      </p:sp>
    </p:spTree>
    <p:extLst>
      <p:ext uri="{BB962C8B-B14F-4D97-AF65-F5344CB8AC3E}">
        <p14:creationId xmlns:p14="http://schemas.microsoft.com/office/powerpoint/2010/main" val="72346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a:xfrm>
            <a:off x="457200" y="274638"/>
            <a:ext cx="8229600" cy="1143000"/>
          </a:xfrm>
        </p:spPr>
        <p:txBody>
          <a:bodyPr>
            <a:normAutofit fontScale="90000"/>
          </a:bodyPr>
          <a:lstStyle/>
          <a:p>
            <a:r>
              <a:rPr lang="en-US" dirty="0"/>
              <a:t>Is this different than Bipartite stable Matching?</a:t>
            </a:r>
          </a:p>
        </p:txBody>
      </p:sp>
      <p:graphicFrame>
        <p:nvGraphicFramePr>
          <p:cNvPr id="21" name="Content Placeholder 3"/>
          <p:cNvGraphicFramePr>
            <a:graphicFrameLocks noGrp="1"/>
          </p:cNvGraphicFramePr>
          <p:nvPr>
            <p:ph idx="1"/>
          </p:nvPr>
        </p:nvGraphicFramePr>
        <p:xfrm>
          <a:off x="457200" y="2545080"/>
          <a:ext cx="8229600" cy="18288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Alana</a:t>
                      </a:r>
                    </a:p>
                  </a:txBody>
                  <a:tcPr/>
                </a:tc>
                <a:tc>
                  <a:txBody>
                    <a:bodyPr/>
                    <a:lstStyle/>
                    <a:p>
                      <a:r>
                        <a:rPr lang="en-US" sz="2400" dirty="0"/>
                        <a:t>Brian</a:t>
                      </a:r>
                    </a:p>
                  </a:txBody>
                  <a:tcPr/>
                </a:tc>
                <a:tc>
                  <a:txBody>
                    <a:bodyPr/>
                    <a:lstStyle/>
                    <a:p>
                      <a:r>
                        <a:rPr lang="en-US" sz="2400" dirty="0"/>
                        <a:t>Cynthia</a:t>
                      </a:r>
                    </a:p>
                  </a:txBody>
                  <a:tcPr/>
                </a:tc>
                <a:tc>
                  <a:txBody>
                    <a:bodyPr/>
                    <a:lstStyle/>
                    <a:p>
                      <a:r>
                        <a:rPr lang="en-US" sz="2400" dirty="0"/>
                        <a:t>Dracula</a:t>
                      </a:r>
                    </a:p>
                  </a:txBody>
                  <a:tcPr/>
                </a:tc>
                <a:extLst>
                  <a:ext uri="{0D108BD9-81ED-4DB2-BD59-A6C34878D82A}">
                    <a16:rowId xmlns:a16="http://schemas.microsoft.com/office/drawing/2014/main" val="10000"/>
                  </a:ext>
                </a:extLst>
              </a:tr>
              <a:tr h="370840">
                <a:tc>
                  <a:txBody>
                    <a:bodyPr/>
                    <a:lstStyle/>
                    <a:p>
                      <a:r>
                        <a:rPr lang="en-US" sz="2400" dirty="0"/>
                        <a:t>Brian</a:t>
                      </a:r>
                    </a:p>
                  </a:txBody>
                  <a:tcPr/>
                </a:tc>
                <a:tc>
                  <a:txBody>
                    <a:bodyPr/>
                    <a:lstStyle/>
                    <a:p>
                      <a:r>
                        <a:rPr lang="en-US" sz="2400" dirty="0"/>
                        <a:t>Cynthia</a:t>
                      </a:r>
                    </a:p>
                  </a:txBody>
                  <a:tcPr/>
                </a:tc>
                <a:tc>
                  <a:txBody>
                    <a:bodyPr/>
                    <a:lstStyle/>
                    <a:p>
                      <a:r>
                        <a:rPr lang="en-US" sz="2400" dirty="0"/>
                        <a:t>Alana</a:t>
                      </a:r>
                    </a:p>
                  </a:txBody>
                  <a:tcPr/>
                </a:tc>
                <a:tc>
                  <a:txBody>
                    <a:bodyPr/>
                    <a:lstStyle/>
                    <a:p>
                      <a:r>
                        <a:rPr lang="en-US" sz="2400" dirty="0"/>
                        <a:t>Dracula</a:t>
                      </a:r>
                    </a:p>
                  </a:txBody>
                  <a:tcPr/>
                </a:tc>
                <a:extLst>
                  <a:ext uri="{0D108BD9-81ED-4DB2-BD59-A6C34878D82A}">
                    <a16:rowId xmlns:a16="http://schemas.microsoft.com/office/drawing/2014/main" val="10001"/>
                  </a:ext>
                </a:extLst>
              </a:tr>
              <a:tr h="370840">
                <a:tc>
                  <a:txBody>
                    <a:bodyPr/>
                    <a:lstStyle/>
                    <a:p>
                      <a:r>
                        <a:rPr lang="en-US" sz="2400" dirty="0"/>
                        <a:t>Cynthia</a:t>
                      </a:r>
                    </a:p>
                  </a:txBody>
                  <a:tcPr/>
                </a:tc>
                <a:tc>
                  <a:txBody>
                    <a:bodyPr/>
                    <a:lstStyle/>
                    <a:p>
                      <a:r>
                        <a:rPr lang="en-US" sz="2400" dirty="0"/>
                        <a:t>Alana</a:t>
                      </a:r>
                    </a:p>
                  </a:txBody>
                  <a:tcPr/>
                </a:tc>
                <a:tc>
                  <a:txBody>
                    <a:bodyPr/>
                    <a:lstStyle/>
                    <a:p>
                      <a:r>
                        <a:rPr lang="en-US" sz="2400" dirty="0"/>
                        <a:t>Brian</a:t>
                      </a:r>
                    </a:p>
                  </a:txBody>
                  <a:tcPr/>
                </a:tc>
                <a:tc>
                  <a:txBody>
                    <a:bodyPr/>
                    <a:lstStyle/>
                    <a:p>
                      <a:r>
                        <a:rPr lang="en-US" sz="2400" dirty="0"/>
                        <a:t>Dracula</a:t>
                      </a:r>
                    </a:p>
                  </a:txBody>
                  <a:tcPr/>
                </a:tc>
                <a:extLst>
                  <a:ext uri="{0D108BD9-81ED-4DB2-BD59-A6C34878D82A}">
                    <a16:rowId xmlns:a16="http://schemas.microsoft.com/office/drawing/2014/main" val="10002"/>
                  </a:ext>
                </a:extLst>
              </a:tr>
              <a:tr h="370840">
                <a:tc>
                  <a:txBody>
                    <a:bodyPr/>
                    <a:lstStyle/>
                    <a:p>
                      <a:r>
                        <a:rPr lang="en-US" sz="2400" dirty="0"/>
                        <a:t>Dracula</a:t>
                      </a:r>
                    </a:p>
                  </a:txBody>
                  <a:tcPr/>
                </a:tc>
                <a:tc>
                  <a:txBody>
                    <a:bodyPr/>
                    <a:lstStyle/>
                    <a:p>
                      <a:r>
                        <a:rPr lang="en-US" sz="2400" dirty="0">
                          <a:solidFill>
                            <a:srgbClr val="7F7F7F"/>
                          </a:solidFill>
                        </a:rPr>
                        <a:t>(Anyone)</a:t>
                      </a:r>
                    </a:p>
                  </a:txBody>
                  <a:tcPr/>
                </a:tc>
                <a:tc>
                  <a:txBody>
                    <a:bodyPr/>
                    <a:lstStyle/>
                    <a:p>
                      <a:r>
                        <a:rPr lang="en-US" sz="2400" dirty="0">
                          <a:solidFill>
                            <a:srgbClr val="7F7F7F"/>
                          </a:solidFill>
                        </a:rPr>
                        <a:t>(Anyone)</a:t>
                      </a:r>
                      <a:endParaRPr lang="en-US" sz="2400" dirty="0"/>
                    </a:p>
                  </a:txBody>
                  <a:tcPr/>
                </a:tc>
                <a:tc>
                  <a:txBody>
                    <a:bodyPr/>
                    <a:lstStyle/>
                    <a:p>
                      <a:r>
                        <a:rPr lang="en-US" sz="2400" dirty="0">
                          <a:solidFill>
                            <a:srgbClr val="7F7F7F"/>
                          </a:solidFill>
                        </a:rPr>
                        <a:t>(Anyone)</a:t>
                      </a:r>
                      <a:endParaRPr lang="en-US" sz="2400" dirty="0"/>
                    </a:p>
                  </a:txBody>
                  <a:tcPr/>
                </a:tc>
                <a:extLst>
                  <a:ext uri="{0D108BD9-81ED-4DB2-BD59-A6C34878D82A}">
                    <a16:rowId xmlns:a16="http://schemas.microsoft.com/office/drawing/2014/main" val="10003"/>
                  </a:ext>
                </a:extLst>
              </a:tr>
            </a:tbl>
          </a:graphicData>
        </a:graphic>
      </p:graphicFrame>
      <p:pic>
        <p:nvPicPr>
          <p:cNvPr id="27" name="Picture 26" descr="emoticon_4.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41319" y="3923916"/>
            <a:ext cx="457200" cy="457200"/>
          </a:xfrm>
          <a:prstGeom prst="rect">
            <a:avLst/>
          </a:prstGeom>
        </p:spPr>
      </p:pic>
      <p:sp>
        <p:nvSpPr>
          <p:cNvPr id="34" name="Rounded Rectangle 33"/>
          <p:cNvSpPr/>
          <p:nvPr/>
        </p:nvSpPr>
        <p:spPr>
          <a:xfrm>
            <a:off x="457200" y="4724400"/>
            <a:ext cx="8229600" cy="19050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4000" dirty="0"/>
              <a:t>No stable matching exists!</a:t>
            </a:r>
          </a:p>
          <a:p>
            <a:pPr algn="ctr"/>
            <a:r>
              <a:rPr lang="en-US" sz="3200" dirty="0"/>
              <a:t>Anyone paired with Dracula (</a:t>
            </a:r>
            <a:r>
              <a:rPr lang="en-US" sz="3200" dirty="0" err="1"/>
              <a:t>i</a:t>
            </a:r>
            <a:r>
              <a:rPr lang="en-US" sz="3200" dirty="0"/>
              <a:t>) prefers some other </a:t>
            </a:r>
            <a:r>
              <a:rPr lang="en-US" sz="3200" i="1" dirty="0"/>
              <a:t>v </a:t>
            </a:r>
            <a:r>
              <a:rPr lang="en-US" sz="3200" dirty="0"/>
              <a:t>and (ii) is preferred by that </a:t>
            </a:r>
            <a:r>
              <a:rPr lang="en-US" sz="3200" i="1" dirty="0"/>
              <a:t>v</a:t>
            </a:r>
            <a:endParaRPr lang="en-US" sz="3200" dirty="0"/>
          </a:p>
        </p:txBody>
      </p:sp>
      <p:sp>
        <p:nvSpPr>
          <p:cNvPr id="35" name="TextBox 34"/>
          <p:cNvSpPr txBox="1"/>
          <p:nvPr/>
        </p:nvSpPr>
        <p:spPr>
          <a:xfrm>
            <a:off x="-744093" y="5913562"/>
            <a:ext cx="184666" cy="369332"/>
          </a:xfrm>
          <a:prstGeom prst="rect">
            <a:avLst/>
          </a:prstGeom>
          <a:noFill/>
        </p:spPr>
        <p:txBody>
          <a:bodyPr wrap="none" rtlCol="0">
            <a:spAutoFit/>
          </a:bodyPr>
          <a:lstStyle/>
          <a:p>
            <a:endParaRPr lang="en-US" dirty="0"/>
          </a:p>
        </p:txBody>
      </p:sp>
      <p:sp>
        <p:nvSpPr>
          <p:cNvPr id="2" name="Slide Number Placeholder 1">
            <a:extLst>
              <a:ext uri="{FF2B5EF4-FFF2-40B4-BE49-F238E27FC236}">
                <a16:creationId xmlns:a16="http://schemas.microsoft.com/office/drawing/2014/main" id="{6DAD5CC2-581A-CA48-B754-5978AD1460CE}"/>
              </a:ext>
            </a:extLst>
          </p:cNvPr>
          <p:cNvSpPr>
            <a:spLocks noGrp="1"/>
          </p:cNvSpPr>
          <p:nvPr>
            <p:ph type="sldNum" sz="quarter" idx="12"/>
          </p:nvPr>
        </p:nvSpPr>
        <p:spPr/>
        <p:txBody>
          <a:bodyPr/>
          <a:lstStyle/>
          <a:p>
            <a:fld id="{A2EF37A0-74FC-AB4F-AE4C-D9BFC6719E9F}" type="slidenum">
              <a:rPr lang="en-US" smtClean="0"/>
              <a:t>52</a:t>
            </a:fld>
            <a:endParaRPr lang="en-US"/>
          </a:p>
        </p:txBody>
      </p:sp>
      <p:sp>
        <p:nvSpPr>
          <p:cNvPr id="13" name="TextBox 12">
            <a:extLst>
              <a:ext uri="{FF2B5EF4-FFF2-40B4-BE49-F238E27FC236}">
                <a16:creationId xmlns:a16="http://schemas.microsoft.com/office/drawing/2014/main" id="{A34FD613-6E41-45EC-9382-A470F723AB65}"/>
              </a:ext>
            </a:extLst>
          </p:cNvPr>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4" name="TextBox 13">
            <a:extLst>
              <a:ext uri="{FF2B5EF4-FFF2-40B4-BE49-F238E27FC236}">
                <a16:creationId xmlns:a16="http://schemas.microsoft.com/office/drawing/2014/main" id="{50912266-27FD-491E-9F5E-403ABFD34B4D}"/>
              </a:ext>
            </a:extLst>
          </p:cNvPr>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pic>
        <p:nvPicPr>
          <p:cNvPr id="15" name="Picture 14" descr="Icon&#10;&#10;Description automatically generated">
            <a:extLst>
              <a:ext uri="{FF2B5EF4-FFF2-40B4-BE49-F238E27FC236}">
                <a16:creationId xmlns:a16="http://schemas.microsoft.com/office/drawing/2014/main" id="{1FE05184-4F7E-4F20-80BC-681F64E761F2}"/>
              </a:ext>
            </a:extLst>
          </p:cNvPr>
          <p:cNvPicPr>
            <a:picLocks noChangeAspect="1"/>
          </p:cNvPicPr>
          <p:nvPr/>
        </p:nvPicPr>
        <p:blipFill>
          <a:blip r:embed="rId3"/>
          <a:stretch>
            <a:fillRect/>
          </a:stretch>
        </p:blipFill>
        <p:spPr>
          <a:xfrm>
            <a:off x="3256676" y="1463372"/>
            <a:ext cx="895874" cy="887730"/>
          </a:xfrm>
          <a:prstGeom prst="rect">
            <a:avLst/>
          </a:prstGeom>
        </p:spPr>
      </p:pic>
      <p:pic>
        <p:nvPicPr>
          <p:cNvPr id="16" name="Picture 15" descr="Icon&#10;&#10;Description automatically generated">
            <a:extLst>
              <a:ext uri="{FF2B5EF4-FFF2-40B4-BE49-F238E27FC236}">
                <a16:creationId xmlns:a16="http://schemas.microsoft.com/office/drawing/2014/main" id="{66A78F5F-ADCA-45FC-ADAC-9194D80917BA}"/>
              </a:ext>
            </a:extLst>
          </p:cNvPr>
          <p:cNvPicPr>
            <a:picLocks noChangeAspect="1"/>
          </p:cNvPicPr>
          <p:nvPr/>
        </p:nvPicPr>
        <p:blipFill>
          <a:blip r:embed="rId4"/>
          <a:stretch>
            <a:fillRect/>
          </a:stretch>
        </p:blipFill>
        <p:spPr>
          <a:xfrm>
            <a:off x="5228963" y="1468680"/>
            <a:ext cx="895874" cy="882422"/>
          </a:xfrm>
          <a:prstGeom prst="rect">
            <a:avLst/>
          </a:prstGeom>
        </p:spPr>
      </p:pic>
      <p:pic>
        <p:nvPicPr>
          <p:cNvPr id="17" name="Picture 16" descr="Icon&#10;&#10;Description automatically generated">
            <a:extLst>
              <a:ext uri="{FF2B5EF4-FFF2-40B4-BE49-F238E27FC236}">
                <a16:creationId xmlns:a16="http://schemas.microsoft.com/office/drawing/2014/main" id="{24DCF60B-54C0-48EB-B4BB-9D6B85D613ED}"/>
              </a:ext>
            </a:extLst>
          </p:cNvPr>
          <p:cNvPicPr>
            <a:picLocks noChangeAspect="1"/>
          </p:cNvPicPr>
          <p:nvPr/>
        </p:nvPicPr>
        <p:blipFill>
          <a:blip r:embed="rId5"/>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27594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Hopeless?</a:t>
            </a:r>
          </a:p>
        </p:txBody>
      </p:sp>
      <p:sp>
        <p:nvSpPr>
          <p:cNvPr id="3" name="Content Placeholder 2"/>
          <p:cNvSpPr>
            <a:spLocks noGrp="1"/>
          </p:cNvSpPr>
          <p:nvPr>
            <p:ph idx="1"/>
          </p:nvPr>
        </p:nvSpPr>
        <p:spPr/>
        <p:txBody>
          <a:bodyPr/>
          <a:lstStyle/>
          <a:p>
            <a:r>
              <a:rPr lang="en-US" dirty="0"/>
              <a:t>Can we build an algorithm that:</a:t>
            </a:r>
          </a:p>
          <a:p>
            <a:pPr lvl="1"/>
            <a:r>
              <a:rPr lang="en-US" dirty="0"/>
              <a:t>Finds a stable matching; or</a:t>
            </a:r>
          </a:p>
          <a:p>
            <a:pPr lvl="1"/>
            <a:r>
              <a:rPr lang="en-US" dirty="0"/>
              <a:t>Reports nonexistence</a:t>
            </a:r>
          </a:p>
          <a:p>
            <a:pPr marL="0" indent="0">
              <a:buNone/>
            </a:pPr>
            <a:r>
              <a:rPr lang="en-US" dirty="0"/>
              <a:t>… In polynomial time?</a:t>
            </a:r>
            <a:br>
              <a:rPr lang="en-US" dirty="0"/>
            </a:br>
            <a:endParaRPr lang="en-US" dirty="0"/>
          </a:p>
          <a:p>
            <a:r>
              <a:rPr lang="en-US" dirty="0"/>
              <a:t>Yes! [Irving 1985]</a:t>
            </a:r>
          </a:p>
          <a:p>
            <a:pPr lvl="1"/>
            <a:r>
              <a:rPr lang="en-US" dirty="0"/>
              <a:t>Builds on Gale-Shapley ideas and</a:t>
            </a:r>
            <a:br>
              <a:rPr lang="en-US" dirty="0"/>
            </a:br>
            <a:r>
              <a:rPr lang="en-US" dirty="0"/>
              <a:t>work by </a:t>
            </a:r>
            <a:r>
              <a:rPr lang="en-US" dirty="0" err="1"/>
              <a:t>McVitie</a:t>
            </a:r>
            <a:r>
              <a:rPr lang="en-US" dirty="0"/>
              <a:t> and Wilson [1971]</a:t>
            </a:r>
          </a:p>
        </p:txBody>
      </p:sp>
      <p:sp>
        <p:nvSpPr>
          <p:cNvPr id="5" name="Cloud Callout 4"/>
          <p:cNvSpPr/>
          <p:nvPr/>
        </p:nvSpPr>
        <p:spPr>
          <a:xfrm flipH="1">
            <a:off x="5314950" y="2133600"/>
            <a:ext cx="1981200" cy="1066800"/>
          </a:xfrm>
          <a:prstGeom prst="cloud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Hmm …</a:t>
            </a:r>
          </a:p>
        </p:txBody>
      </p:sp>
      <p:pic>
        <p:nvPicPr>
          <p:cNvPr id="4" name="Picture 3" descr="knuth.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15150" y="2667000"/>
            <a:ext cx="1884578" cy="21945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Slide Number Placeholder 5">
            <a:extLst>
              <a:ext uri="{FF2B5EF4-FFF2-40B4-BE49-F238E27FC236}">
                <a16:creationId xmlns:a16="http://schemas.microsoft.com/office/drawing/2014/main" id="{06DD8D8C-144A-4F41-8B8C-3902D85E80E8}"/>
              </a:ext>
            </a:extLst>
          </p:cNvPr>
          <p:cNvSpPr>
            <a:spLocks noGrp="1"/>
          </p:cNvSpPr>
          <p:nvPr>
            <p:ph type="sldNum" sz="quarter" idx="12"/>
          </p:nvPr>
        </p:nvSpPr>
        <p:spPr/>
        <p:txBody>
          <a:bodyPr/>
          <a:lstStyle/>
          <a:p>
            <a:fld id="{A2EF37A0-74FC-AB4F-AE4C-D9BFC6719E9F}" type="slidenum">
              <a:rPr lang="en-US" smtClean="0"/>
              <a:t>53</a:t>
            </a:fld>
            <a:endParaRPr lang="en-US"/>
          </a:p>
        </p:txBody>
      </p:sp>
    </p:spTree>
    <p:extLst>
      <p:ext uri="{BB962C8B-B14F-4D97-AF65-F5344CB8AC3E}">
        <p14:creationId xmlns:p14="http://schemas.microsoft.com/office/powerpoint/2010/main" val="14305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Irving’s algorithm: Phase 1</a:t>
            </a:r>
          </a:p>
        </p:txBody>
      </p:sp>
      <p:sp>
        <p:nvSpPr>
          <p:cNvPr id="3" name="Content Placeholder 2"/>
          <p:cNvSpPr>
            <a:spLocks noGrp="1"/>
          </p:cNvSpPr>
          <p:nvPr>
            <p:ph idx="1"/>
          </p:nvPr>
        </p:nvSpPr>
        <p:spPr/>
        <p:txBody>
          <a:bodyPr>
            <a:normAutofit fontScale="92500" lnSpcReduction="10000"/>
          </a:bodyPr>
          <a:lstStyle/>
          <a:p>
            <a:r>
              <a:rPr lang="en-US" dirty="0"/>
              <a:t>Idea: Run an algorithm very similar to Gale-Shapley</a:t>
            </a:r>
          </a:p>
          <a:p>
            <a:pPr marL="342900" indent="-342900">
              <a:buFont typeface="Arial" panose="020B0604020202020204" pitchFamily="34" charset="0"/>
              <a:buChar char="•"/>
            </a:pPr>
            <a:r>
              <a:rPr lang="en-US" b="0" dirty="0"/>
              <a:t>Everyone proposes to everyone</a:t>
            </a:r>
          </a:p>
          <a:p>
            <a:pPr marL="342900" indent="-342900">
              <a:buFont typeface="Arial" panose="020B0604020202020204" pitchFamily="34" charset="0"/>
              <a:buChar char="•"/>
            </a:pPr>
            <a:r>
              <a:rPr lang="en-US" b="0" dirty="0"/>
              <a:t>Individuals hold 2 types of temporary matches: matches where they propose and matches where they are proposed to (the former </a:t>
            </a:r>
            <a:r>
              <a:rPr lang="en-US" b="0" i="1" dirty="0"/>
              <a:t>will</a:t>
            </a:r>
            <a:r>
              <a:rPr lang="en-US" b="0" dirty="0"/>
              <a:t> be weakly better)</a:t>
            </a:r>
          </a:p>
          <a:p>
            <a:r>
              <a:rPr lang="en-US" dirty="0"/>
              <a:t>After this step: one person is unmatched </a:t>
            </a:r>
            <a:r>
              <a:rPr lang="en-US" dirty="0">
                <a:sym typeface="Wingdings"/>
              </a:rPr>
              <a:t> </a:t>
            </a:r>
            <a:r>
              <a:rPr lang="en-US" dirty="0"/>
              <a:t>nonexistence</a:t>
            </a:r>
          </a:p>
          <a:p>
            <a:r>
              <a:rPr lang="en-US" dirty="0"/>
              <a:t>Else: create a reduced set of preferences</a:t>
            </a:r>
          </a:p>
          <a:p>
            <a:pPr lvl="2"/>
            <a:r>
              <a:rPr lang="en-US" i="1" dirty="0"/>
              <a:t>a </a:t>
            </a:r>
            <a:r>
              <a:rPr lang="en-US" dirty="0"/>
              <a:t>holds proposal from </a:t>
            </a:r>
            <a:r>
              <a:rPr lang="en-US" i="1" dirty="0"/>
              <a:t>b</a:t>
            </a:r>
            <a:r>
              <a:rPr lang="en-US" dirty="0"/>
              <a:t> </a:t>
            </a:r>
            <a:r>
              <a:rPr lang="en-US" dirty="0">
                <a:sym typeface="Wingdings"/>
              </a:rPr>
              <a:t> </a:t>
            </a:r>
            <a:r>
              <a:rPr lang="en-US" i="1" dirty="0">
                <a:sym typeface="Wingdings"/>
              </a:rPr>
              <a:t>a </a:t>
            </a:r>
            <a:r>
              <a:rPr lang="en-US" dirty="0">
                <a:sym typeface="Wingdings"/>
              </a:rPr>
              <a:t>truncates all </a:t>
            </a:r>
            <a:r>
              <a:rPr lang="en-US" i="1" dirty="0">
                <a:sym typeface="Wingdings"/>
              </a:rPr>
              <a:t>x</a:t>
            </a:r>
            <a:r>
              <a:rPr lang="en-US" dirty="0">
                <a:sym typeface="Wingdings"/>
              </a:rPr>
              <a:t> after </a:t>
            </a:r>
            <a:r>
              <a:rPr lang="en-US" i="1" dirty="0">
                <a:sym typeface="Wingdings"/>
              </a:rPr>
              <a:t>b</a:t>
            </a:r>
          </a:p>
          <a:p>
            <a:pPr lvl="2"/>
            <a:r>
              <a:rPr lang="en-US" dirty="0">
                <a:sym typeface="Wingdings"/>
              </a:rPr>
              <a:t>For each removed </a:t>
            </a:r>
            <a:r>
              <a:rPr lang="en-US" i="1" dirty="0">
                <a:sym typeface="Wingdings"/>
              </a:rPr>
              <a:t>x</a:t>
            </a:r>
            <a:r>
              <a:rPr lang="en-US" dirty="0">
                <a:sym typeface="Wingdings"/>
              </a:rPr>
              <a:t>, also remove </a:t>
            </a:r>
            <a:r>
              <a:rPr lang="en-US" i="1" dirty="0">
                <a:sym typeface="Wingdings"/>
              </a:rPr>
              <a:t>a</a:t>
            </a:r>
            <a:r>
              <a:rPr lang="en-US" dirty="0">
                <a:sym typeface="Wingdings"/>
              </a:rPr>
              <a:t> from </a:t>
            </a:r>
            <a:r>
              <a:rPr lang="en-US" i="1" dirty="0">
                <a:sym typeface="Wingdings"/>
              </a:rPr>
              <a:t>x</a:t>
            </a:r>
            <a:r>
              <a:rPr lang="en-US" dirty="0">
                <a:sym typeface="Wingdings"/>
              </a:rPr>
              <a:t>’s preferences</a:t>
            </a:r>
          </a:p>
          <a:p>
            <a:pPr lvl="2"/>
            <a:r>
              <a:rPr lang="en-US" dirty="0">
                <a:sym typeface="Wingdings"/>
              </a:rPr>
              <a:t>Note:</a:t>
            </a:r>
            <a:r>
              <a:rPr lang="en-US" i="1" dirty="0">
                <a:sym typeface="Wingdings"/>
              </a:rPr>
              <a:t> b</a:t>
            </a:r>
            <a:r>
              <a:rPr lang="en-US" dirty="0">
                <a:sym typeface="Wingdings"/>
              </a:rPr>
              <a:t> at end of </a:t>
            </a:r>
            <a:r>
              <a:rPr lang="en-US" i="1" dirty="0">
                <a:sym typeface="Wingdings"/>
              </a:rPr>
              <a:t>a</a:t>
            </a:r>
            <a:r>
              <a:rPr lang="en-US" dirty="0">
                <a:sym typeface="Wingdings"/>
              </a:rPr>
              <a:t>’s list  </a:t>
            </a:r>
            <a:r>
              <a:rPr lang="en-US" i="1" dirty="0">
                <a:sym typeface="Wingdings"/>
              </a:rPr>
              <a:t>a</a:t>
            </a:r>
            <a:r>
              <a:rPr lang="en-US" dirty="0">
                <a:sym typeface="Wingdings"/>
              </a:rPr>
              <a:t> at start of </a:t>
            </a:r>
            <a:r>
              <a:rPr lang="en-US" i="1" dirty="0">
                <a:sym typeface="Wingdings"/>
              </a:rPr>
              <a:t>b</a:t>
            </a:r>
            <a:r>
              <a:rPr lang="en-US" dirty="0">
                <a:sym typeface="Wingdings"/>
              </a:rPr>
              <a:t>’s list</a:t>
            </a:r>
          </a:p>
          <a:p>
            <a:r>
              <a:rPr lang="en-US" dirty="0">
                <a:sym typeface="Wingdings"/>
              </a:rPr>
              <a:t>If any reduced set is empty: nonexistence</a:t>
            </a:r>
          </a:p>
          <a:p>
            <a:r>
              <a:rPr lang="en-US" dirty="0">
                <a:sym typeface="Wingdings"/>
              </a:rPr>
              <a:t>Else: this is a “stable table” – continue to Phase 2</a:t>
            </a:r>
          </a:p>
          <a:p>
            <a:pPr lvl="3"/>
            <a:endParaRPr lang="en-US" i="1" dirty="0"/>
          </a:p>
        </p:txBody>
      </p:sp>
      <p:sp>
        <p:nvSpPr>
          <p:cNvPr id="4" name="Slide Number Placeholder 3">
            <a:extLst>
              <a:ext uri="{FF2B5EF4-FFF2-40B4-BE49-F238E27FC236}">
                <a16:creationId xmlns:a16="http://schemas.microsoft.com/office/drawing/2014/main" id="{BAA309E3-41E6-F94D-BFA2-8D3638C0E861}"/>
              </a:ext>
            </a:extLst>
          </p:cNvPr>
          <p:cNvSpPr>
            <a:spLocks noGrp="1"/>
          </p:cNvSpPr>
          <p:nvPr>
            <p:ph type="sldNum" sz="quarter" idx="12"/>
          </p:nvPr>
        </p:nvSpPr>
        <p:spPr/>
        <p:txBody>
          <a:bodyPr/>
          <a:lstStyle/>
          <a:p>
            <a:fld id="{A2EF37A0-74FC-AB4F-AE4C-D9BFC6719E9F}" type="slidenum">
              <a:rPr lang="en-US" smtClean="0"/>
              <a:t>54</a:t>
            </a:fld>
            <a:endParaRPr lang="en-US"/>
          </a:p>
        </p:txBody>
      </p:sp>
    </p:spTree>
    <p:extLst>
      <p:ext uri="{BB962C8B-B14F-4D97-AF65-F5344CB8AC3E}">
        <p14:creationId xmlns:p14="http://schemas.microsoft.com/office/powerpoint/2010/main" val="200056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09123351"/>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r>
                        <a:rPr lang="en-US" sz="2400" dirty="0"/>
                        <a:t>Bob</a:t>
                      </a:r>
                    </a:p>
                  </a:txBody>
                  <a:tcPr/>
                </a:tc>
                <a:tc>
                  <a:txBody>
                    <a:bodyPr/>
                    <a:lstStyle/>
                    <a:p>
                      <a:r>
                        <a:rPr lang="en-US" sz="2400" dirty="0"/>
                        <a:t>Dave</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tc>
                <a:tc>
                  <a:txBody>
                    <a:bodyPr/>
                    <a:lstStyle/>
                    <a:p>
                      <a:r>
                        <a:rPr lang="en-US" sz="2400" dirty="0"/>
                        <a:t>Carol</a:t>
                      </a:r>
                    </a:p>
                  </a:txBody>
                  <a:tcPr/>
                </a:tc>
                <a:tc>
                  <a:txBody>
                    <a:bodyPr/>
                    <a:lstStyle/>
                    <a:p>
                      <a:r>
                        <a:rPr lang="en-US" sz="2400" dirty="0"/>
                        <a:t>Frank</a:t>
                      </a:r>
                    </a:p>
                  </a:txBody>
                  <a:tcPr/>
                </a:tc>
                <a:tc>
                  <a:txBody>
                    <a:bodyPr/>
                    <a:lstStyle/>
                    <a:p>
                      <a:r>
                        <a:rPr lang="en-US" sz="2400" dirty="0"/>
                        <a:t>Dave</a:t>
                      </a:r>
                    </a:p>
                  </a:txBody>
                  <a:tcPr/>
                </a:tc>
                <a:tc>
                  <a:txBody>
                    <a:bodyPr/>
                    <a:lstStyle/>
                    <a:p>
                      <a:r>
                        <a:rPr lang="en-US" sz="2400" dirty="0"/>
                        <a:t>Alice</a:t>
                      </a:r>
                    </a:p>
                  </a:txBody>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55</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12" name="TextBox 11">
            <a:extLst>
              <a:ext uri="{FF2B5EF4-FFF2-40B4-BE49-F238E27FC236}">
                <a16:creationId xmlns:a16="http://schemas.microsoft.com/office/drawing/2014/main" id="{D7301DAE-BABE-4660-82CB-9F4D538CD78B}"/>
              </a:ext>
            </a:extLst>
          </p:cNvPr>
          <p:cNvSpPr txBox="1"/>
          <p:nvPr/>
        </p:nvSpPr>
        <p:spPr>
          <a:xfrm>
            <a:off x="474342" y="1514177"/>
            <a:ext cx="6856099" cy="276999"/>
          </a:xfrm>
          <a:prstGeom prst="rect">
            <a:avLst/>
          </a:prstGeom>
          <a:noFill/>
        </p:spPr>
        <p:txBody>
          <a:bodyPr wrap="square">
            <a:spAutoFit/>
          </a:bodyPr>
          <a:lstStyle/>
          <a:p>
            <a:r>
              <a:rPr lang="en-US" sz="1200" i="1" dirty="0"/>
              <a:t>Example from: https://www.youtube.com/watch?v=9Lo7TFAkohE&amp;ab_channel=OscarRobertson</a:t>
            </a:r>
          </a:p>
        </p:txBody>
      </p:sp>
      <p:sp>
        <p:nvSpPr>
          <p:cNvPr id="14" name="TextBox 13">
            <a:extLst>
              <a:ext uri="{FF2B5EF4-FFF2-40B4-BE49-F238E27FC236}">
                <a16:creationId xmlns:a16="http://schemas.microsoft.com/office/drawing/2014/main" id="{F4F145EA-70F3-4F07-8CCE-F2D305BE62EE}"/>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38790488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12151654"/>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r>
                        <a:rPr lang="en-US" sz="2400" dirty="0"/>
                        <a:t>Bob</a:t>
                      </a:r>
                    </a:p>
                  </a:txBody>
                  <a:tcPr>
                    <a:solidFill>
                      <a:schemeClr val="accent2">
                        <a:lumMod val="60000"/>
                        <a:lumOff val="40000"/>
                      </a:schemeClr>
                    </a:solidFill>
                  </a:tcPr>
                </a:tc>
                <a:tc>
                  <a:txBody>
                    <a:bodyPr/>
                    <a:lstStyle/>
                    <a:p>
                      <a:r>
                        <a:rPr lang="en-US" sz="2400" dirty="0"/>
                        <a:t>Dave</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tc>
                <a:tc>
                  <a:txBody>
                    <a:bodyPr/>
                    <a:lstStyle/>
                    <a:p>
                      <a:r>
                        <a:rPr lang="en-US" sz="2400" dirty="0"/>
                        <a:t>Carol</a:t>
                      </a:r>
                    </a:p>
                  </a:txBody>
                  <a:tcPr/>
                </a:tc>
                <a:tc>
                  <a:txBody>
                    <a:bodyPr/>
                    <a:lstStyle/>
                    <a:p>
                      <a:r>
                        <a:rPr lang="en-US" sz="2400" dirty="0"/>
                        <a:t>Frank</a:t>
                      </a:r>
                    </a:p>
                  </a:txBody>
                  <a:tcPr/>
                </a:tc>
                <a:tc>
                  <a:txBody>
                    <a:bodyPr/>
                    <a:lstStyle/>
                    <a:p>
                      <a:r>
                        <a:rPr lang="en-US" sz="2400" dirty="0"/>
                        <a:t>Dave</a:t>
                      </a:r>
                    </a:p>
                  </a:txBody>
                  <a:tcPr/>
                </a:tc>
                <a:tc>
                  <a:txBody>
                    <a:bodyPr/>
                    <a:lstStyle/>
                    <a:p>
                      <a:r>
                        <a:rPr lang="en-US" sz="2400" dirty="0"/>
                        <a:t>Alice</a:t>
                      </a:r>
                    </a:p>
                  </a:txBody>
                  <a:tcPr>
                    <a:solidFill>
                      <a:schemeClr val="accent5">
                        <a:lumMod val="60000"/>
                        <a:lumOff val="40000"/>
                      </a:schemeClr>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56</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67DF96FC-70CF-43CD-8B28-79CBAC87D319}"/>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784766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69817313"/>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Dave</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tc>
                <a:tc>
                  <a:txBody>
                    <a:bodyPr/>
                    <a:lstStyle/>
                    <a:p>
                      <a:r>
                        <a:rPr lang="en-US" sz="2400" dirty="0"/>
                        <a:t>Carol</a:t>
                      </a:r>
                    </a:p>
                  </a:txBody>
                  <a:tcPr/>
                </a:tc>
                <a:tc>
                  <a:txBody>
                    <a:bodyPr/>
                    <a:lstStyle/>
                    <a:p>
                      <a:r>
                        <a:rPr lang="en-US" sz="2400" dirty="0"/>
                        <a:t>Frank</a:t>
                      </a:r>
                    </a:p>
                  </a:txBody>
                  <a:tcPr/>
                </a:tc>
                <a:tc>
                  <a:txBody>
                    <a:bodyPr/>
                    <a:lstStyle/>
                    <a:p>
                      <a:r>
                        <a:rPr lang="en-US" sz="2400" dirty="0"/>
                        <a:t>Dave</a:t>
                      </a:r>
                    </a:p>
                  </a:txBody>
                  <a:tcPr/>
                </a:tc>
                <a:tc>
                  <a:txBody>
                    <a:bodyPr/>
                    <a:lstStyle/>
                    <a:p>
                      <a:r>
                        <a:rPr lang="en-US" sz="2400" dirty="0"/>
                        <a:t>Alice</a:t>
                      </a:r>
                    </a:p>
                  </a:txBody>
                  <a:tcPr>
                    <a:solidFill>
                      <a:schemeClr val="accent3">
                        <a:lumMod val="60000"/>
                        <a:lumOff val="40000"/>
                      </a:schemeClr>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57</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916FDAA2-B65C-48A5-82B0-CD8DEA9FEF46}"/>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29405818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31665545"/>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Dave</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solidFill>
                      <a:schemeClr val="accent2">
                        <a:lumMod val="60000"/>
                        <a:lumOff val="40000"/>
                      </a:schemeClr>
                    </a:solidFill>
                  </a:tcPr>
                </a:tc>
                <a:tc>
                  <a:txBody>
                    <a:bodyPr/>
                    <a:lstStyle/>
                    <a:p>
                      <a:r>
                        <a:rPr lang="en-US" sz="2400" dirty="0"/>
                        <a:t>Carol</a:t>
                      </a:r>
                    </a:p>
                  </a:txBody>
                  <a:tcPr/>
                </a:tc>
                <a:tc>
                  <a:txBody>
                    <a:bodyPr/>
                    <a:lstStyle/>
                    <a:p>
                      <a:r>
                        <a:rPr lang="en-US" sz="2400" dirty="0"/>
                        <a:t>Frank</a:t>
                      </a:r>
                    </a:p>
                  </a:txBody>
                  <a:tcPr/>
                </a:tc>
                <a:tc>
                  <a:txBody>
                    <a:bodyPr/>
                    <a:lstStyle/>
                    <a:p>
                      <a:r>
                        <a:rPr lang="en-US" sz="2400" dirty="0"/>
                        <a:t>Dave</a:t>
                      </a:r>
                    </a:p>
                  </a:txBody>
                  <a:tcPr/>
                </a:tc>
                <a:tc>
                  <a:txBody>
                    <a:bodyPr/>
                    <a:lstStyle/>
                    <a:p>
                      <a:r>
                        <a:rPr lang="en-US" sz="2400" dirty="0"/>
                        <a:t>Alice</a:t>
                      </a:r>
                    </a:p>
                  </a:txBody>
                  <a:tcPr>
                    <a:solidFill>
                      <a:schemeClr val="accent3">
                        <a:lumMod val="60000"/>
                        <a:lumOff val="40000"/>
                      </a:schemeClr>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solidFill>
                      <a:schemeClr val="accent5">
                        <a:lumMod val="60000"/>
                        <a:lumOff val="40000"/>
                      </a:schemeClr>
                    </a:soli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58</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ED5E7EFE-C95A-4F60-9A13-DD19DF940B9D}"/>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12680528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07117193"/>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Dave</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solidFill>
                      <a:srgbClr val="9BBB59"/>
                    </a:solidFill>
                  </a:tcPr>
                </a:tc>
                <a:tc>
                  <a:txBody>
                    <a:bodyPr/>
                    <a:lstStyle/>
                    <a:p>
                      <a:r>
                        <a:rPr lang="en-US" sz="2400" dirty="0"/>
                        <a:t>Carol</a:t>
                      </a:r>
                    </a:p>
                  </a:txBody>
                  <a:tcPr/>
                </a:tc>
                <a:tc>
                  <a:txBody>
                    <a:bodyPr/>
                    <a:lstStyle/>
                    <a:p>
                      <a:r>
                        <a:rPr lang="en-US" sz="2400" dirty="0"/>
                        <a:t>Frank</a:t>
                      </a:r>
                    </a:p>
                  </a:txBody>
                  <a:tcPr/>
                </a:tc>
                <a:tc>
                  <a:txBody>
                    <a:bodyPr/>
                    <a:lstStyle/>
                    <a:p>
                      <a:r>
                        <a:rPr lang="en-US" sz="2400" dirty="0"/>
                        <a:t>Dave</a:t>
                      </a:r>
                    </a:p>
                  </a:txBody>
                  <a:tcPr/>
                </a:tc>
                <a:tc>
                  <a:txBody>
                    <a:bodyPr/>
                    <a:lstStyle/>
                    <a:p>
                      <a:r>
                        <a:rPr lang="en-US" sz="2400" dirty="0"/>
                        <a:t>Alice</a:t>
                      </a:r>
                    </a:p>
                  </a:txBody>
                  <a:tcPr>
                    <a:solidFill>
                      <a:schemeClr val="accent3">
                        <a:lumMod val="60000"/>
                        <a:lumOff val="40000"/>
                      </a:schemeClr>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solidFill>
                      <a:schemeClr val="accent3">
                        <a:lumMod val="60000"/>
                        <a:lumOff val="40000"/>
                      </a:schemeClr>
                    </a:soli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59</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6AA3EA1C-90AD-4686-8E92-959D580C8F01}"/>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3779044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preference profiles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48105651"/>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1144465640"/>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0002"/>
                  </a:ext>
                </a:extLst>
              </a:tr>
            </a:tbl>
          </a:graphicData>
        </a:graphic>
      </p:graphicFrame>
      <p:sp>
        <p:nvSpPr>
          <p:cNvPr id="9" name="TextBox 8"/>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0" name="TextBox 9"/>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a:t>
            </a:fld>
            <a:endParaRPr lang="en-US"/>
          </a:p>
        </p:txBody>
      </p:sp>
      <p:pic>
        <p:nvPicPr>
          <p:cNvPr id="12" name="Picture 11" descr="Icon&#10;&#10;Description automatically generated">
            <a:extLst>
              <a:ext uri="{FF2B5EF4-FFF2-40B4-BE49-F238E27FC236}">
                <a16:creationId xmlns:a16="http://schemas.microsoft.com/office/drawing/2014/main" id="{D876D79A-D437-4441-878A-B217933E303F}"/>
              </a:ext>
            </a:extLst>
          </p:cNvPr>
          <p:cNvPicPr>
            <a:picLocks noChangeAspect="1"/>
          </p:cNvPicPr>
          <p:nvPr/>
        </p:nvPicPr>
        <p:blipFill>
          <a:blip r:embed="rId2"/>
          <a:stretch>
            <a:fillRect/>
          </a:stretch>
        </p:blipFill>
        <p:spPr>
          <a:xfrm>
            <a:off x="3256676" y="1463372"/>
            <a:ext cx="895874" cy="887730"/>
          </a:xfrm>
          <a:prstGeom prst="rect">
            <a:avLst/>
          </a:prstGeom>
        </p:spPr>
      </p:pic>
      <p:pic>
        <p:nvPicPr>
          <p:cNvPr id="14" name="Picture 13" descr="Icon&#10;&#10;Description automatically generated">
            <a:extLst>
              <a:ext uri="{FF2B5EF4-FFF2-40B4-BE49-F238E27FC236}">
                <a16:creationId xmlns:a16="http://schemas.microsoft.com/office/drawing/2014/main" id="{2A3BD49D-DBB5-4F76-A580-08EE9F570B37}"/>
              </a:ext>
            </a:extLst>
          </p:cNvPr>
          <p:cNvPicPr>
            <a:picLocks noChangeAspect="1"/>
          </p:cNvPicPr>
          <p:nvPr/>
        </p:nvPicPr>
        <p:blipFill>
          <a:blip r:embed="rId3"/>
          <a:stretch>
            <a:fillRect/>
          </a:stretch>
        </p:blipFill>
        <p:spPr>
          <a:xfrm>
            <a:off x="5228963" y="1468680"/>
            <a:ext cx="895874" cy="882422"/>
          </a:xfrm>
          <a:prstGeom prst="rect">
            <a:avLst/>
          </a:prstGeom>
        </p:spPr>
      </p:pic>
      <p:pic>
        <p:nvPicPr>
          <p:cNvPr id="16" name="Picture 15" descr="Icon&#10;&#10;Description automatically generated">
            <a:extLst>
              <a:ext uri="{FF2B5EF4-FFF2-40B4-BE49-F238E27FC236}">
                <a16:creationId xmlns:a16="http://schemas.microsoft.com/office/drawing/2014/main" id="{D51FB228-032E-401B-A9EB-4E77330F9684}"/>
              </a:ext>
            </a:extLst>
          </p:cNvPr>
          <p:cNvPicPr>
            <a:picLocks noChangeAspect="1"/>
          </p:cNvPicPr>
          <p:nvPr/>
        </p:nvPicPr>
        <p:blipFill>
          <a:blip r:embed="rId4"/>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201787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74479457"/>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Dave</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solidFill>
                      <a:srgbClr val="9BBB59"/>
                    </a:solidFill>
                  </a:tcPr>
                </a:tc>
                <a:tc>
                  <a:txBody>
                    <a:bodyPr/>
                    <a:lstStyle/>
                    <a:p>
                      <a:r>
                        <a:rPr lang="en-US" sz="2400" dirty="0"/>
                        <a:t>Carol</a:t>
                      </a:r>
                    </a:p>
                  </a:txBody>
                  <a:tcPr>
                    <a:solidFill>
                      <a:schemeClr val="accent5">
                        <a:lumMod val="60000"/>
                        <a:lumOff val="40000"/>
                      </a:schemeClr>
                    </a:solidFill>
                  </a:tcPr>
                </a:tc>
                <a:tc>
                  <a:txBody>
                    <a:bodyPr/>
                    <a:lstStyle/>
                    <a:p>
                      <a:r>
                        <a:rPr lang="en-US" sz="2400" dirty="0"/>
                        <a:t>Frank</a:t>
                      </a:r>
                    </a:p>
                  </a:txBody>
                  <a:tcPr/>
                </a:tc>
                <a:tc>
                  <a:txBody>
                    <a:bodyPr/>
                    <a:lstStyle/>
                    <a:p>
                      <a:r>
                        <a:rPr lang="en-US" sz="2400" dirty="0"/>
                        <a:t>Dave</a:t>
                      </a:r>
                    </a:p>
                  </a:txBody>
                  <a:tcPr/>
                </a:tc>
                <a:tc>
                  <a:txBody>
                    <a:bodyPr/>
                    <a:lstStyle/>
                    <a:p>
                      <a:r>
                        <a:rPr lang="en-US" sz="2400" dirty="0"/>
                        <a:t>Alice</a:t>
                      </a:r>
                    </a:p>
                  </a:txBody>
                  <a:tcPr>
                    <a:solidFill>
                      <a:schemeClr val="accent3">
                        <a:lumMod val="60000"/>
                        <a:lumOff val="40000"/>
                      </a:schemeClr>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solidFill>
                      <a:schemeClr val="accent2">
                        <a:lumMod val="60000"/>
                        <a:lumOff val="40000"/>
                      </a:schemeClr>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solidFill>
                      <a:schemeClr val="accent3">
                        <a:lumMod val="60000"/>
                        <a:lumOff val="40000"/>
                      </a:schemeClr>
                    </a:soli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60</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454E1617-1751-45BC-A10D-00DED77FFFC1}"/>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6428724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77639463"/>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solidFill>
                      <a:srgbClr val="9BBB59"/>
                    </a:solidFill>
                  </a:tcPr>
                </a:tc>
                <a:tc>
                  <a:txBody>
                    <a:bodyPr/>
                    <a:lstStyle/>
                    <a:p>
                      <a:r>
                        <a:rPr lang="en-US" sz="2400" dirty="0"/>
                        <a:t>Carol</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solidFill>
                      <a:schemeClr val="accent3">
                        <a:lumMod val="60000"/>
                        <a:lumOff val="40000"/>
                      </a:schemeClr>
                    </a:soli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61</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7A754192-ACFC-4742-83B2-D923C1504752}"/>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18901212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51310979"/>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chemeClr val="accent2">
                        <a:lumMod val="60000"/>
                        <a:lumOff val="40000"/>
                      </a:schemeClr>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solidFill>
                      <a:srgbClr val="9BBB59"/>
                    </a:solidFill>
                  </a:tcPr>
                </a:tc>
                <a:tc>
                  <a:txBody>
                    <a:bodyPr/>
                    <a:lstStyle/>
                    <a:p>
                      <a:r>
                        <a:rPr lang="en-US" sz="2400" dirty="0"/>
                        <a:t>Carol</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tc>
                <a:tc>
                  <a:txBody>
                    <a:bodyPr/>
                    <a:lstStyle/>
                    <a:p>
                      <a:r>
                        <a:rPr lang="en-US" sz="2400" dirty="0"/>
                        <a:t>Alice</a:t>
                      </a:r>
                    </a:p>
                  </a:txBody>
                  <a:tcPr>
                    <a:solidFill>
                      <a:schemeClr val="accent5">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solidFill>
                      <a:schemeClr val="accent3">
                        <a:lumMod val="60000"/>
                        <a:lumOff val="40000"/>
                      </a:schemeClr>
                    </a:soli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62</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9A951DED-DDD6-4E46-98A8-3D0CD49507AE}"/>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19689323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90906866"/>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solidFill>
                      <a:srgbClr val="9BBB59"/>
                    </a:solidFill>
                  </a:tcPr>
                </a:tc>
                <a:tc>
                  <a:txBody>
                    <a:bodyPr/>
                    <a:lstStyle/>
                    <a:p>
                      <a:r>
                        <a:rPr lang="en-US" sz="2400" dirty="0"/>
                        <a:t>Carol</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tc>
                <a:tc>
                  <a:txBody>
                    <a:bodyPr/>
                    <a:lstStyle/>
                    <a:p>
                      <a:r>
                        <a:rPr lang="en-US" sz="2400" dirty="0"/>
                        <a:t>Alice</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solidFill>
                      <a:schemeClr val="accent3">
                        <a:lumMod val="60000"/>
                        <a:lumOff val="40000"/>
                      </a:schemeClr>
                    </a:soli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63</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F2FC7489-F773-49AA-881E-16A0987DFF36}"/>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38237635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94290377"/>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solidFill>
                      <a:srgbClr val="9BBB59"/>
                    </a:solidFill>
                  </a:tcPr>
                </a:tc>
                <a:tc>
                  <a:txBody>
                    <a:bodyPr/>
                    <a:lstStyle/>
                    <a:p>
                      <a:r>
                        <a:rPr lang="en-US" sz="2400" dirty="0"/>
                        <a:t>Carol</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solidFill>
                      <a:schemeClr val="accent5">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chemeClr val="accent2">
                        <a:lumMod val="60000"/>
                        <a:lumOff val="40000"/>
                      </a:schemeClr>
                    </a:solidFill>
                  </a:tcPr>
                </a:tc>
                <a:tc>
                  <a:txBody>
                    <a:bodyPr/>
                    <a:lstStyle/>
                    <a:p>
                      <a:r>
                        <a:rPr lang="en-US" sz="2400" dirty="0"/>
                        <a:t>Alice</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solidFill>
                      <a:schemeClr val="accent3">
                        <a:lumMod val="60000"/>
                        <a:lumOff val="40000"/>
                      </a:schemeClr>
                    </a:soli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64</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42A7EF2F-E219-4098-9F35-4904E9DE1B29}"/>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25797779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46456676"/>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solidFill>
                      <a:srgbClr val="9BBB59"/>
                    </a:solidFill>
                  </a:tcPr>
                </a:tc>
                <a:tc>
                  <a:txBody>
                    <a:bodyPr/>
                    <a:lstStyle/>
                    <a:p>
                      <a:r>
                        <a:rPr lang="en-US" sz="2400" dirty="0"/>
                        <a:t>Carol</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solidFill>
                      <a:schemeClr val="accent3">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solidFill>
                      <a:schemeClr val="accent3">
                        <a:lumMod val="60000"/>
                        <a:lumOff val="40000"/>
                      </a:schemeClr>
                    </a:soli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65</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F85F1931-4895-416B-A55C-3712F741B584}"/>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29190985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82116024"/>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gradFill flip="none" rotWithShape="1">
                      <a:gsLst>
                        <a:gs pos="49000">
                          <a:schemeClr val="accent5">
                            <a:lumMod val="60000"/>
                            <a:lumOff val="40000"/>
                          </a:schemeClr>
                        </a:gs>
                        <a:gs pos="51000">
                          <a:srgbClr val="9BBB59"/>
                        </a:gs>
                      </a:gsLst>
                      <a:lin ang="17280000" scaled="0"/>
                      <a:tileRect/>
                    </a:gradFill>
                  </a:tcPr>
                </a:tc>
                <a:tc>
                  <a:txBody>
                    <a:bodyPr/>
                    <a:lstStyle/>
                    <a:p>
                      <a:r>
                        <a:rPr lang="en-US" sz="2400" dirty="0"/>
                        <a:t>Carol</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solidFill>
                      <a:schemeClr val="accent3">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gradFill>
                      <a:gsLst>
                        <a:gs pos="49000">
                          <a:schemeClr val="accent3">
                            <a:lumMod val="60000"/>
                            <a:lumOff val="40000"/>
                          </a:schemeClr>
                        </a:gs>
                        <a:gs pos="51000">
                          <a:schemeClr val="accent2">
                            <a:lumMod val="60000"/>
                            <a:lumOff val="40000"/>
                          </a:schemeClr>
                        </a:gs>
                      </a:gsLst>
                      <a:lin ang="17280000" scaled="0"/>
                    </a:gra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66</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9BB789FB-63A5-42CA-9996-D872DEC05609}"/>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4191506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519155"/>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400" dirty="0"/>
                    </a:p>
                  </a:txBody>
                  <a:tcPr>
                    <a:solidFill>
                      <a:schemeClr val="bg1"/>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endParaRPr lang="en-US" sz="2400" dirty="0"/>
                    </a:p>
                  </a:txBody>
                  <a:tcPr>
                    <a:solidFill>
                      <a:schemeClr val="bg1"/>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solidFill>
                      <a:schemeClr val="accent3">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gradFill>
                      <a:gsLst>
                        <a:gs pos="49000">
                          <a:schemeClr val="accent3">
                            <a:lumMod val="60000"/>
                            <a:lumOff val="40000"/>
                          </a:schemeClr>
                        </a:gs>
                        <a:gs pos="51000">
                          <a:srgbClr val="9BBB59"/>
                        </a:gs>
                      </a:gsLst>
                      <a:lin ang="17280000" scaled="0"/>
                    </a:gra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67</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CEA61AA3-D465-40CF-A263-CC434B80D9D5}"/>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13834268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41440218"/>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400" dirty="0"/>
                    </a:p>
                  </a:txBody>
                  <a:tcPr>
                    <a:solidFill>
                      <a:schemeClr val="bg1"/>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endParaRPr lang="en-US" sz="2400" dirty="0"/>
                    </a:p>
                  </a:txBody>
                  <a:tcPr>
                    <a:solidFill>
                      <a:schemeClr val="bg1"/>
                    </a:solidFill>
                  </a:tcPr>
                </a:tc>
                <a:tc>
                  <a:txBody>
                    <a:bodyPr/>
                    <a:lstStyle/>
                    <a:p>
                      <a:r>
                        <a:rPr lang="en-US" sz="2400" dirty="0"/>
                        <a:t>Frank</a:t>
                      </a:r>
                    </a:p>
                  </a:txBody>
                  <a:tcPr>
                    <a:solidFill>
                      <a:schemeClr val="accent2">
                        <a:lumMod val="60000"/>
                        <a:lumOff val="40000"/>
                      </a:schemeClr>
                    </a:solidFill>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solidFill>
                      <a:schemeClr val="accent3">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gradFill>
                      <a:gsLst>
                        <a:gs pos="49000">
                          <a:schemeClr val="accent3">
                            <a:lumMod val="60000"/>
                            <a:lumOff val="40000"/>
                          </a:schemeClr>
                        </a:gs>
                        <a:gs pos="51000">
                          <a:srgbClr val="9BBB59"/>
                        </a:gs>
                      </a:gsLst>
                      <a:lin ang="17280000" scaled="0"/>
                    </a:gra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solidFill>
                      <a:schemeClr val="accent5">
                        <a:lumMod val="60000"/>
                        <a:lumOff val="40000"/>
                      </a:schemeClr>
                    </a:solidFill>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68</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50C31ED4-166E-4AE9-9AC1-D90C8CEFF118}"/>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3489592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42407882"/>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400" dirty="0"/>
                    </a:p>
                  </a:txBody>
                  <a:tcPr>
                    <a:solidFill>
                      <a:schemeClr val="bg1"/>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endParaRPr lang="en-US" sz="2400" dirty="0"/>
                    </a:p>
                  </a:txBody>
                  <a:tcPr>
                    <a:solidFill>
                      <a:schemeClr val="bg1"/>
                    </a:solidFill>
                  </a:tcPr>
                </a:tc>
                <a:tc>
                  <a:txBody>
                    <a:bodyPr/>
                    <a:lstStyle/>
                    <a:p>
                      <a:r>
                        <a:rPr lang="en-US" sz="2400" dirty="0"/>
                        <a:t>Frank</a:t>
                      </a:r>
                    </a:p>
                  </a:txBody>
                  <a:tcPr>
                    <a:solidFill>
                      <a:srgbClr val="9BBB59"/>
                    </a:solidFill>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solidFill>
                      <a:schemeClr val="accent3">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gradFill>
                      <a:gsLst>
                        <a:gs pos="49000">
                          <a:schemeClr val="accent3">
                            <a:lumMod val="60000"/>
                            <a:lumOff val="40000"/>
                          </a:schemeClr>
                        </a:gs>
                        <a:gs pos="51000">
                          <a:srgbClr val="9BBB59"/>
                        </a:gs>
                      </a:gsLst>
                      <a:lin ang="17280000" scaled="0"/>
                    </a:gra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solidFill>
                      <a:schemeClr val="accent3">
                        <a:lumMod val="60000"/>
                        <a:lumOff val="40000"/>
                      </a:schemeClr>
                    </a:solidFill>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69</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AC3DCF69-2B8C-4717-B0EB-F876BBAAA062}"/>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2913264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preference profiles</a:t>
            </a:r>
          </a:p>
        </p:txBody>
      </p:sp>
      <p:graphicFrame>
        <p:nvGraphicFramePr>
          <p:cNvPr id="4" name="Content Placeholder 3"/>
          <p:cNvGraphicFramePr>
            <a:graphicFrameLocks noGrp="1"/>
          </p:cNvGraphicFramePr>
          <p:nvPr>
            <p:ph idx="1"/>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3278774314"/>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tc>
                <a:tc>
                  <a:txBody>
                    <a:bodyPr/>
                    <a:lstStyle/>
                    <a:p>
                      <a:r>
                        <a:rPr lang="en-US" sz="2400" dirty="0"/>
                        <a:t>Eve</a:t>
                      </a:r>
                    </a:p>
                  </a:txBody>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2"/>
                  </a:ext>
                </a:extLst>
              </a:tr>
            </a:tbl>
          </a:graphicData>
        </a:graphic>
      </p:graphicFrame>
      <p:sp>
        <p:nvSpPr>
          <p:cNvPr id="9" name="TextBox 8"/>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0" name="TextBox 9"/>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7</a:t>
            </a:fld>
            <a:endParaRPr lang="en-US"/>
          </a:p>
        </p:txBody>
      </p:sp>
      <p:pic>
        <p:nvPicPr>
          <p:cNvPr id="12" name="Picture 11" descr="Icon&#10;&#10;Description automatically generated">
            <a:extLst>
              <a:ext uri="{FF2B5EF4-FFF2-40B4-BE49-F238E27FC236}">
                <a16:creationId xmlns:a16="http://schemas.microsoft.com/office/drawing/2014/main" id="{D876D79A-D437-4441-878A-B217933E303F}"/>
              </a:ext>
            </a:extLst>
          </p:cNvPr>
          <p:cNvPicPr>
            <a:picLocks noChangeAspect="1"/>
          </p:cNvPicPr>
          <p:nvPr/>
        </p:nvPicPr>
        <p:blipFill>
          <a:blip r:embed="rId2"/>
          <a:stretch>
            <a:fillRect/>
          </a:stretch>
        </p:blipFill>
        <p:spPr>
          <a:xfrm>
            <a:off x="3256676" y="1463372"/>
            <a:ext cx="895874" cy="887730"/>
          </a:xfrm>
          <a:prstGeom prst="rect">
            <a:avLst/>
          </a:prstGeom>
        </p:spPr>
      </p:pic>
      <p:pic>
        <p:nvPicPr>
          <p:cNvPr id="14" name="Picture 13" descr="Icon&#10;&#10;Description automatically generated">
            <a:extLst>
              <a:ext uri="{FF2B5EF4-FFF2-40B4-BE49-F238E27FC236}">
                <a16:creationId xmlns:a16="http://schemas.microsoft.com/office/drawing/2014/main" id="{2A3BD49D-DBB5-4F76-A580-08EE9F570B37}"/>
              </a:ext>
            </a:extLst>
          </p:cNvPr>
          <p:cNvPicPr>
            <a:picLocks noChangeAspect="1"/>
          </p:cNvPicPr>
          <p:nvPr/>
        </p:nvPicPr>
        <p:blipFill>
          <a:blip r:embed="rId3"/>
          <a:stretch>
            <a:fillRect/>
          </a:stretch>
        </p:blipFill>
        <p:spPr>
          <a:xfrm>
            <a:off x="5228963" y="1468680"/>
            <a:ext cx="895874" cy="882422"/>
          </a:xfrm>
          <a:prstGeom prst="rect">
            <a:avLst/>
          </a:prstGeom>
        </p:spPr>
      </p:pic>
      <p:pic>
        <p:nvPicPr>
          <p:cNvPr id="16" name="Picture 15" descr="Icon&#10;&#10;Description automatically generated">
            <a:extLst>
              <a:ext uri="{FF2B5EF4-FFF2-40B4-BE49-F238E27FC236}">
                <a16:creationId xmlns:a16="http://schemas.microsoft.com/office/drawing/2014/main" id="{D51FB228-032E-401B-A9EB-4E77330F9684}"/>
              </a:ext>
            </a:extLst>
          </p:cNvPr>
          <p:cNvPicPr>
            <a:picLocks noChangeAspect="1"/>
          </p:cNvPicPr>
          <p:nvPr/>
        </p:nvPicPr>
        <p:blipFill>
          <a:blip r:embed="rId4"/>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40312705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43441359"/>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solidFill>
                      <a:schemeClr val="accent5">
                        <a:lumMod val="60000"/>
                        <a:lumOff val="40000"/>
                      </a:schemeClr>
                    </a:solidFill>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400" dirty="0"/>
                    </a:p>
                  </a:txBody>
                  <a:tcPr>
                    <a:solidFill>
                      <a:schemeClr val="bg1"/>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endParaRPr lang="en-US" sz="2400" dirty="0"/>
                    </a:p>
                  </a:txBody>
                  <a:tcPr>
                    <a:solidFill>
                      <a:schemeClr val="bg1"/>
                    </a:solidFill>
                  </a:tcPr>
                </a:tc>
                <a:tc>
                  <a:txBody>
                    <a:bodyPr/>
                    <a:lstStyle/>
                    <a:p>
                      <a:r>
                        <a:rPr lang="en-US" sz="2400" dirty="0"/>
                        <a:t>Frank</a:t>
                      </a:r>
                    </a:p>
                  </a:txBody>
                  <a:tcPr>
                    <a:solidFill>
                      <a:srgbClr val="9BBB59"/>
                    </a:solidFill>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solidFill>
                      <a:schemeClr val="accent3">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gradFill>
                      <a:gsLst>
                        <a:gs pos="49000">
                          <a:schemeClr val="accent3">
                            <a:lumMod val="60000"/>
                            <a:lumOff val="40000"/>
                          </a:schemeClr>
                        </a:gs>
                        <a:gs pos="51000">
                          <a:srgbClr val="9BBB59"/>
                        </a:gs>
                      </a:gsLst>
                      <a:lin ang="17280000" scaled="0"/>
                    </a:gra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solidFill>
                      <a:schemeClr val="accent2">
                        <a:lumMod val="60000"/>
                        <a:lumOff val="40000"/>
                      </a:schemeClr>
                    </a:solidFill>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solidFill>
                      <a:schemeClr val="accent3">
                        <a:lumMod val="60000"/>
                        <a:lumOff val="40000"/>
                      </a:schemeClr>
                    </a:solidFill>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70</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C3BD0975-08DD-487E-B1F0-13CAA9EBE35F}"/>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39450938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02329651"/>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solidFill>
                      <a:schemeClr val="accent3">
                        <a:lumMod val="60000"/>
                        <a:lumOff val="40000"/>
                      </a:schemeClr>
                    </a:solidFill>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400" dirty="0"/>
                    </a:p>
                  </a:txBody>
                  <a:tcPr>
                    <a:solidFill>
                      <a:schemeClr val="bg1"/>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endParaRPr lang="en-US" sz="2400" dirty="0"/>
                    </a:p>
                  </a:txBody>
                  <a:tcPr>
                    <a:solidFill>
                      <a:schemeClr val="bg1"/>
                    </a:solidFill>
                  </a:tcPr>
                </a:tc>
                <a:tc>
                  <a:txBody>
                    <a:bodyPr/>
                    <a:lstStyle/>
                    <a:p>
                      <a:r>
                        <a:rPr lang="en-US" sz="2400" dirty="0"/>
                        <a:t>Frank</a:t>
                      </a:r>
                    </a:p>
                  </a:txBody>
                  <a:tcPr>
                    <a:solidFill>
                      <a:srgbClr val="9BBB59"/>
                    </a:solidFill>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solidFill>
                      <a:schemeClr val="accent3">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gradFill>
                      <a:gsLst>
                        <a:gs pos="49000">
                          <a:schemeClr val="accent3">
                            <a:lumMod val="60000"/>
                            <a:lumOff val="40000"/>
                          </a:schemeClr>
                        </a:gs>
                        <a:gs pos="51000">
                          <a:srgbClr val="9BBB59"/>
                        </a:gs>
                      </a:gsLst>
                      <a:lin ang="17280000" scaled="0"/>
                    </a:gra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solidFill>
                      <a:srgbClr val="9BBB59"/>
                    </a:solidFill>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solidFill>
                      <a:schemeClr val="accent3">
                        <a:lumMod val="60000"/>
                        <a:lumOff val="40000"/>
                      </a:schemeClr>
                    </a:solidFill>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71</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83B43E1A-D772-4F6C-BB80-64903A4EAFE3}"/>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17833420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98160950"/>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solidFill>
                      <a:schemeClr val="accent3">
                        <a:lumMod val="60000"/>
                        <a:lumOff val="40000"/>
                      </a:schemeClr>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endParaRPr lang="en-US" sz="2400" dirty="0"/>
                    </a:p>
                  </a:txBody>
                  <a:tcPr>
                    <a:solidFill>
                      <a:schemeClr val="bg1"/>
                    </a:solidFill>
                  </a:tcPr>
                </a:tc>
                <a:tc>
                  <a:txBody>
                    <a:bodyPr/>
                    <a:lstStyle/>
                    <a:p>
                      <a:r>
                        <a:rPr lang="en-US" sz="2400" dirty="0"/>
                        <a:t>Frank</a:t>
                      </a:r>
                    </a:p>
                  </a:txBody>
                  <a:tcPr>
                    <a:solidFill>
                      <a:srgbClr val="9BBB59"/>
                    </a:solidFill>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solidFill>
                      <a:schemeClr val="accent3">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gradFill>
                      <a:gsLst>
                        <a:gs pos="49000">
                          <a:schemeClr val="accent3">
                            <a:lumMod val="60000"/>
                            <a:lumOff val="40000"/>
                          </a:schemeClr>
                        </a:gs>
                        <a:gs pos="51000">
                          <a:srgbClr val="9BBB59"/>
                        </a:gs>
                      </a:gsLst>
                      <a:lin ang="17280000" scaled="0"/>
                    </a:gra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solidFill>
                      <a:srgbClr val="9BBB59"/>
                    </a:solidFill>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solidFill>
                      <a:schemeClr val="accent3">
                        <a:lumMod val="60000"/>
                        <a:lumOff val="40000"/>
                      </a:schemeClr>
                    </a:solidFill>
                  </a:tcPr>
                </a:tc>
                <a:tc>
                  <a:txBody>
                    <a:bodyPr/>
                    <a:lstStyle/>
                    <a:p>
                      <a:endParaRPr lang="en-US" sz="2400" dirty="0"/>
                    </a:p>
                  </a:txBody>
                  <a:tcPr>
                    <a:solidFill>
                      <a:schemeClr val="bg1"/>
                    </a:solidFill>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72</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11" name="TextBox 10">
            <a:extLst>
              <a:ext uri="{FF2B5EF4-FFF2-40B4-BE49-F238E27FC236}">
                <a16:creationId xmlns:a16="http://schemas.microsoft.com/office/drawing/2014/main" id="{A082960A-496D-49BB-A873-9A1E31A09CE7}"/>
              </a:ext>
            </a:extLst>
          </p:cNvPr>
          <p:cNvSpPr txBox="1"/>
          <p:nvPr/>
        </p:nvSpPr>
        <p:spPr>
          <a:xfrm>
            <a:off x="474342" y="1514177"/>
            <a:ext cx="6856099" cy="369332"/>
          </a:xfrm>
          <a:prstGeom prst="rect">
            <a:avLst/>
          </a:prstGeom>
          <a:noFill/>
        </p:spPr>
        <p:txBody>
          <a:bodyPr wrap="square">
            <a:spAutoFit/>
          </a:bodyPr>
          <a:lstStyle/>
          <a:p>
            <a:r>
              <a:rPr lang="en-US" i="1" dirty="0"/>
              <a:t>Remove anyone below the proposal offered to you</a:t>
            </a:r>
          </a:p>
        </p:txBody>
      </p:sp>
      <p:sp>
        <p:nvSpPr>
          <p:cNvPr id="12" name="TextBox 11">
            <a:extLst>
              <a:ext uri="{FF2B5EF4-FFF2-40B4-BE49-F238E27FC236}">
                <a16:creationId xmlns:a16="http://schemas.microsoft.com/office/drawing/2014/main" id="{3B0DC987-783A-497D-8F37-E31B46A0B87E}"/>
              </a:ext>
            </a:extLst>
          </p:cNvPr>
          <p:cNvSpPr txBox="1"/>
          <p:nvPr/>
        </p:nvSpPr>
        <p:spPr>
          <a:xfrm>
            <a:off x="457200" y="5516201"/>
            <a:ext cx="6856099" cy="461665"/>
          </a:xfrm>
          <a:prstGeom prst="rect">
            <a:avLst/>
          </a:prstGeom>
          <a:noFill/>
        </p:spPr>
        <p:txBody>
          <a:bodyPr wrap="square">
            <a:spAutoFit/>
          </a:bodyPr>
          <a:lstStyle/>
          <a:p>
            <a:r>
              <a:rPr lang="en-US" sz="1200" i="1" dirty="0"/>
              <a:t>Green = Locked proposal from self</a:t>
            </a:r>
          </a:p>
          <a:p>
            <a:r>
              <a:rPr lang="en-US" sz="1200" i="1" dirty="0"/>
              <a:t>Blue = Locked proposal to self</a:t>
            </a:r>
          </a:p>
        </p:txBody>
      </p:sp>
    </p:spTree>
    <p:extLst>
      <p:ext uri="{BB962C8B-B14F-4D97-AF65-F5344CB8AC3E}">
        <p14:creationId xmlns:p14="http://schemas.microsoft.com/office/powerpoint/2010/main" val="40983875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93934469"/>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solidFill>
                      <a:schemeClr val="accent3">
                        <a:lumMod val="60000"/>
                        <a:lumOff val="40000"/>
                      </a:schemeClr>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endParaRPr lang="en-US" sz="2400" dirty="0"/>
                    </a:p>
                  </a:txBody>
                  <a:tcPr>
                    <a:solidFill>
                      <a:schemeClr val="bg1"/>
                    </a:solidFill>
                  </a:tcPr>
                </a:tc>
                <a:tc>
                  <a:txBody>
                    <a:bodyPr/>
                    <a:lstStyle/>
                    <a:p>
                      <a:r>
                        <a:rPr lang="en-US" sz="2400" dirty="0"/>
                        <a:t>Frank</a:t>
                      </a:r>
                    </a:p>
                  </a:txBody>
                  <a:tcPr>
                    <a:solidFill>
                      <a:srgbClr val="9BBB59"/>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r>
                        <a:rPr lang="en-US" sz="2400" dirty="0"/>
                        <a:t>Dave</a:t>
                      </a:r>
                    </a:p>
                  </a:txBody>
                  <a:tcPr>
                    <a:solidFill>
                      <a:schemeClr val="accent3">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gradFill>
                      <a:gsLst>
                        <a:gs pos="49000">
                          <a:schemeClr val="accent3">
                            <a:lumMod val="60000"/>
                            <a:lumOff val="40000"/>
                          </a:schemeClr>
                        </a:gs>
                        <a:gs pos="51000">
                          <a:srgbClr val="9BBB59"/>
                        </a:gs>
                      </a:gsLst>
                      <a:lin ang="17280000" scaled="0"/>
                    </a:gra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solidFill>
                      <a:srgbClr val="9BBB59"/>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r>
                        <a:rPr lang="en-US" sz="2400" dirty="0"/>
                        <a:t>Carol</a:t>
                      </a:r>
                    </a:p>
                  </a:txBody>
                  <a:tcPr>
                    <a:solidFill>
                      <a:schemeClr val="accent3">
                        <a:lumMod val="60000"/>
                        <a:lumOff val="40000"/>
                      </a:schemeClr>
                    </a:solidFill>
                  </a:tcPr>
                </a:tc>
                <a:tc>
                  <a:txBody>
                    <a:bodyPr/>
                    <a:lstStyle/>
                    <a:p>
                      <a:endParaRPr lang="en-US" sz="2400" dirty="0"/>
                    </a:p>
                  </a:txBody>
                  <a:tcPr>
                    <a:solidFill>
                      <a:schemeClr val="bg1"/>
                    </a:solidFill>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73</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C6401C69-A1B1-4CC4-B53F-BBE75FBAB1B7}"/>
              </a:ext>
            </a:extLst>
          </p:cNvPr>
          <p:cNvSpPr txBox="1"/>
          <p:nvPr/>
        </p:nvSpPr>
        <p:spPr>
          <a:xfrm>
            <a:off x="474342" y="1514177"/>
            <a:ext cx="6856099" cy="369332"/>
          </a:xfrm>
          <a:prstGeom prst="rect">
            <a:avLst/>
          </a:prstGeom>
          <a:noFill/>
        </p:spPr>
        <p:txBody>
          <a:bodyPr wrap="square">
            <a:spAutoFit/>
          </a:bodyPr>
          <a:lstStyle/>
          <a:p>
            <a:r>
              <a:rPr lang="en-US" i="1" dirty="0"/>
              <a:t>If you are not on someone else’s list, remove them from your list</a:t>
            </a:r>
          </a:p>
        </p:txBody>
      </p:sp>
      <p:sp>
        <p:nvSpPr>
          <p:cNvPr id="11" name="TextBox 10">
            <a:extLst>
              <a:ext uri="{FF2B5EF4-FFF2-40B4-BE49-F238E27FC236}">
                <a16:creationId xmlns:a16="http://schemas.microsoft.com/office/drawing/2014/main" id="{736C135A-F269-4F5D-982D-E31C80423895}"/>
              </a:ext>
            </a:extLst>
          </p:cNvPr>
          <p:cNvSpPr txBox="1"/>
          <p:nvPr/>
        </p:nvSpPr>
        <p:spPr>
          <a:xfrm>
            <a:off x="457200" y="5516201"/>
            <a:ext cx="6856099" cy="461665"/>
          </a:xfrm>
          <a:prstGeom prst="rect">
            <a:avLst/>
          </a:prstGeom>
          <a:noFill/>
        </p:spPr>
        <p:txBody>
          <a:bodyPr wrap="square">
            <a:spAutoFit/>
          </a:bodyPr>
          <a:lstStyle/>
          <a:p>
            <a:r>
              <a:rPr lang="en-US" sz="1200" i="1" dirty="0"/>
              <a:t>Green = Locked proposal from self</a:t>
            </a:r>
          </a:p>
          <a:p>
            <a:r>
              <a:rPr lang="en-US" sz="1200" i="1" dirty="0"/>
              <a:t>Blue = Locked proposal to self</a:t>
            </a:r>
          </a:p>
        </p:txBody>
      </p:sp>
    </p:spTree>
    <p:extLst>
      <p:ext uri="{BB962C8B-B14F-4D97-AF65-F5344CB8AC3E}">
        <p14:creationId xmlns:p14="http://schemas.microsoft.com/office/powerpoint/2010/main" val="2612377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08070662"/>
              </p:ext>
            </p:extLst>
          </p:nvPr>
        </p:nvGraphicFramePr>
        <p:xfrm>
          <a:off x="474342"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r>
                        <a:rPr lang="en-US" sz="2400" dirty="0"/>
                        <a:t>Dave</a:t>
                      </a:r>
                    </a:p>
                  </a:txBody>
                  <a:tcPr>
                    <a:solidFill>
                      <a:srgbClr val="9BBB59"/>
                    </a:solidFill>
                  </a:tcPr>
                </a:tc>
                <a:tc>
                  <a:txBody>
                    <a:bodyPr/>
                    <a:lstStyle/>
                    <a:p>
                      <a:r>
                        <a:rPr lang="en-US" sz="2400" dirty="0"/>
                        <a:t>Frank</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Frank</a:t>
                      </a:r>
                    </a:p>
                  </a:txBody>
                  <a:tcPr>
                    <a:solidFill>
                      <a:srgbClr val="9BBB59"/>
                    </a:solidFill>
                  </a:tcPr>
                </a:tc>
                <a:tc>
                  <a:txBody>
                    <a:bodyPr/>
                    <a:lstStyle/>
                    <a:p>
                      <a:r>
                        <a:rPr lang="en-US" sz="2400" dirty="0"/>
                        <a:t>Dave</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gradFill>
                      <a:gsLst>
                        <a:gs pos="49000">
                          <a:schemeClr val="accent3">
                            <a:lumMod val="60000"/>
                            <a:lumOff val="40000"/>
                          </a:schemeClr>
                        </a:gs>
                        <a:gs pos="51000">
                          <a:srgbClr val="9BBB59"/>
                        </a:gs>
                      </a:gsLst>
                      <a:lin ang="17280000" scaled="0"/>
                    </a:gra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solidFill>
                      <a:srgbClr val="9BBB5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Carol</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74</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C6401C69-A1B1-4CC4-B53F-BBE75FBAB1B7}"/>
              </a:ext>
            </a:extLst>
          </p:cNvPr>
          <p:cNvSpPr txBox="1"/>
          <p:nvPr/>
        </p:nvSpPr>
        <p:spPr>
          <a:xfrm>
            <a:off x="474342" y="1514177"/>
            <a:ext cx="6856099" cy="369332"/>
          </a:xfrm>
          <a:prstGeom prst="rect">
            <a:avLst/>
          </a:prstGeom>
          <a:noFill/>
        </p:spPr>
        <p:txBody>
          <a:bodyPr wrap="square">
            <a:spAutoFit/>
          </a:bodyPr>
          <a:lstStyle/>
          <a:p>
            <a:r>
              <a:rPr lang="en-US" i="1" dirty="0"/>
              <a:t>If you are not on someone else’s list, remove them from your list</a:t>
            </a:r>
          </a:p>
        </p:txBody>
      </p:sp>
      <p:sp>
        <p:nvSpPr>
          <p:cNvPr id="11" name="TextBox 10">
            <a:extLst>
              <a:ext uri="{FF2B5EF4-FFF2-40B4-BE49-F238E27FC236}">
                <a16:creationId xmlns:a16="http://schemas.microsoft.com/office/drawing/2014/main" id="{0EDB22C2-1C67-4FE4-A86D-0F6D1C2AFD14}"/>
              </a:ext>
            </a:extLst>
          </p:cNvPr>
          <p:cNvSpPr txBox="1"/>
          <p:nvPr/>
        </p:nvSpPr>
        <p:spPr>
          <a:xfrm>
            <a:off x="457200" y="5516201"/>
            <a:ext cx="6856099" cy="461665"/>
          </a:xfrm>
          <a:prstGeom prst="rect">
            <a:avLst/>
          </a:prstGeom>
          <a:noFill/>
        </p:spPr>
        <p:txBody>
          <a:bodyPr wrap="square">
            <a:spAutoFit/>
          </a:bodyPr>
          <a:lstStyle/>
          <a:p>
            <a:r>
              <a:rPr lang="en-US" sz="1200" i="1" dirty="0"/>
              <a:t>Green = Locked proposal from self</a:t>
            </a:r>
          </a:p>
          <a:p>
            <a:r>
              <a:rPr lang="en-US" sz="1200" i="1" dirty="0"/>
              <a:t>Blue = Locked proposal to self</a:t>
            </a:r>
          </a:p>
        </p:txBody>
      </p:sp>
    </p:spTree>
    <p:extLst>
      <p:ext uri="{BB962C8B-B14F-4D97-AF65-F5344CB8AC3E}">
        <p14:creationId xmlns:p14="http://schemas.microsoft.com/office/powerpoint/2010/main" val="6607764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514350" indent="-514350">
              <a:buFont typeface="+mj-lt"/>
              <a:buAutoNum type="arabicPeriod"/>
            </a:pPr>
            <a:r>
              <a:rPr lang="en-US" i="1" dirty="0"/>
              <a:t>a</a:t>
            </a:r>
            <a:r>
              <a:rPr lang="en-US" dirty="0"/>
              <a:t> is first on </a:t>
            </a:r>
            <a:r>
              <a:rPr lang="en-US" i="1" dirty="0"/>
              <a:t>b</a:t>
            </a:r>
            <a:r>
              <a:rPr lang="en-US" dirty="0"/>
              <a:t>’s list </a:t>
            </a:r>
            <a:r>
              <a:rPr lang="en-US" dirty="0" err="1"/>
              <a:t>iff</a:t>
            </a:r>
            <a:r>
              <a:rPr lang="en-US" dirty="0"/>
              <a:t> </a:t>
            </a:r>
            <a:r>
              <a:rPr lang="en-US" i="1" dirty="0"/>
              <a:t>b</a:t>
            </a:r>
            <a:r>
              <a:rPr lang="en-US" dirty="0"/>
              <a:t> is last on </a:t>
            </a:r>
            <a:r>
              <a:rPr lang="en-US" i="1" dirty="0"/>
              <a:t>a</a:t>
            </a:r>
            <a:r>
              <a:rPr lang="en-US" dirty="0"/>
              <a:t>’s</a:t>
            </a:r>
          </a:p>
          <a:p>
            <a:pPr marL="514350" indent="-514350">
              <a:buFont typeface="+mj-lt"/>
              <a:buAutoNum type="arabicPeriod"/>
            </a:pPr>
            <a:r>
              <a:rPr lang="en-US" i="1" dirty="0"/>
              <a:t>a</a:t>
            </a:r>
            <a:r>
              <a:rPr lang="en-US" dirty="0"/>
              <a:t> is not on </a:t>
            </a:r>
            <a:r>
              <a:rPr lang="en-US" i="1" dirty="0"/>
              <a:t>b</a:t>
            </a:r>
            <a:r>
              <a:rPr lang="en-US" dirty="0"/>
              <a:t>’s list </a:t>
            </a:r>
            <a:r>
              <a:rPr lang="en-US" dirty="0" err="1"/>
              <a:t>iff</a:t>
            </a:r>
            <a:endParaRPr lang="en-US" dirty="0"/>
          </a:p>
          <a:p>
            <a:pPr marL="914400" lvl="1" indent="-514350"/>
            <a:r>
              <a:rPr lang="en-US" i="1" dirty="0"/>
              <a:t>b</a:t>
            </a:r>
            <a:r>
              <a:rPr lang="en-US" dirty="0"/>
              <a:t> is not on </a:t>
            </a:r>
            <a:r>
              <a:rPr lang="en-US" i="1" dirty="0"/>
              <a:t>a</a:t>
            </a:r>
            <a:r>
              <a:rPr lang="en-US" dirty="0"/>
              <a:t>’s list</a:t>
            </a:r>
          </a:p>
          <a:p>
            <a:pPr marL="914400" lvl="1" indent="-514350"/>
            <a:r>
              <a:rPr lang="en-US" i="1" dirty="0"/>
              <a:t>a</a:t>
            </a:r>
            <a:r>
              <a:rPr lang="en-US" dirty="0"/>
              <a:t> prefers last element on list to </a:t>
            </a:r>
            <a:r>
              <a:rPr lang="en-US" i="1" dirty="0"/>
              <a:t>b</a:t>
            </a:r>
          </a:p>
          <a:p>
            <a:pPr marL="514350" indent="-514350">
              <a:buFont typeface="+mj-lt"/>
              <a:buAutoNum type="arabicPeriod"/>
            </a:pPr>
            <a:r>
              <a:rPr lang="en-US" dirty="0"/>
              <a:t>No reduced list is empty</a:t>
            </a:r>
          </a:p>
          <a:p>
            <a:r>
              <a:rPr lang="en-US" dirty="0"/>
              <a:t>Note 1: stable table with all lists length 1 is a stable matching</a:t>
            </a:r>
          </a:p>
          <a:p>
            <a:r>
              <a:rPr lang="en-US" dirty="0"/>
              <a:t>Note 2: any stable </a:t>
            </a:r>
            <a:r>
              <a:rPr lang="en-US" b="1" dirty="0" err="1"/>
              <a:t>subtable</a:t>
            </a:r>
            <a:r>
              <a:rPr lang="en-US" dirty="0"/>
              <a:t> of a stable table can be obtained via </a:t>
            </a:r>
            <a:r>
              <a:rPr lang="en-US" b="1" i="1" dirty="0"/>
              <a:t>rotation eliminations</a:t>
            </a:r>
            <a:endParaRPr lang="en-US" i="1" dirty="0"/>
          </a:p>
          <a:p>
            <a:endParaRPr lang="en-US" dirty="0"/>
          </a:p>
        </p:txBody>
      </p:sp>
      <p:sp>
        <p:nvSpPr>
          <p:cNvPr id="4" name="Title 3"/>
          <p:cNvSpPr>
            <a:spLocks noGrp="1"/>
          </p:cNvSpPr>
          <p:nvPr>
            <p:ph type="title"/>
          </p:nvPr>
        </p:nvSpPr>
        <p:spPr/>
        <p:txBody>
          <a:bodyPr/>
          <a:lstStyle/>
          <a:p>
            <a:r>
              <a:rPr lang="en-US" dirty="0"/>
              <a:t>Stable tables</a:t>
            </a:r>
          </a:p>
        </p:txBody>
      </p:sp>
      <p:sp>
        <p:nvSpPr>
          <p:cNvPr id="2" name="Slide Number Placeholder 1">
            <a:extLst>
              <a:ext uri="{FF2B5EF4-FFF2-40B4-BE49-F238E27FC236}">
                <a16:creationId xmlns:a16="http://schemas.microsoft.com/office/drawing/2014/main" id="{75F9A304-462E-D748-9744-75AD8ECA2516}"/>
              </a:ext>
            </a:extLst>
          </p:cNvPr>
          <p:cNvSpPr>
            <a:spLocks noGrp="1"/>
          </p:cNvSpPr>
          <p:nvPr>
            <p:ph type="sldNum" sz="quarter" idx="12"/>
          </p:nvPr>
        </p:nvSpPr>
        <p:spPr/>
        <p:txBody>
          <a:bodyPr/>
          <a:lstStyle/>
          <a:p>
            <a:fld id="{A2EF37A0-74FC-AB4F-AE4C-D9BFC6719E9F}" type="slidenum">
              <a:rPr lang="en-US" smtClean="0"/>
              <a:t>75</a:t>
            </a:fld>
            <a:endParaRPr lang="en-US"/>
          </a:p>
        </p:txBody>
      </p:sp>
      <p:sp>
        <p:nvSpPr>
          <p:cNvPr id="5" name="Speech Bubble: Rectangle 4">
            <a:extLst>
              <a:ext uri="{FF2B5EF4-FFF2-40B4-BE49-F238E27FC236}">
                <a16:creationId xmlns:a16="http://schemas.microsoft.com/office/drawing/2014/main" id="{E61BFEA2-694D-4D93-891C-2D333E0BD7A7}"/>
              </a:ext>
            </a:extLst>
          </p:cNvPr>
          <p:cNvSpPr/>
          <p:nvPr/>
        </p:nvSpPr>
        <p:spPr>
          <a:xfrm>
            <a:off x="2371060" y="5273749"/>
            <a:ext cx="1339703" cy="287079"/>
          </a:xfrm>
          <a:prstGeom prst="wedgeRectCallout">
            <a:avLst>
              <a:gd name="adj1" fmla="val -26197"/>
              <a:gd name="adj2" fmla="val -1717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Phase 2!</a:t>
            </a:r>
          </a:p>
        </p:txBody>
      </p:sp>
    </p:spTree>
    <p:extLst>
      <p:ext uri="{BB962C8B-B14F-4D97-AF65-F5344CB8AC3E}">
        <p14:creationId xmlns:p14="http://schemas.microsoft.com/office/powerpoint/2010/main" val="40335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648200"/>
          </a:xfrm>
        </p:spPr>
        <p:txBody>
          <a:bodyPr>
            <a:normAutofit/>
          </a:bodyPr>
          <a:lstStyle/>
          <a:p>
            <a:r>
              <a:rPr lang="en-US" dirty="0"/>
              <a:t>Stable table has length 1 lists: return matching</a:t>
            </a:r>
          </a:p>
          <a:p>
            <a:r>
              <a:rPr lang="en-US" dirty="0"/>
              <a:t>Identify a </a:t>
            </a:r>
            <a:r>
              <a:rPr lang="en-US" b="1" dirty="0"/>
              <a:t>rotation</a:t>
            </a:r>
            <a:r>
              <a:rPr lang="en-US" dirty="0"/>
              <a:t>:</a:t>
            </a:r>
          </a:p>
          <a:p>
            <a:endParaRPr lang="en-US" dirty="0"/>
          </a:p>
          <a:p>
            <a:endParaRPr lang="en-US" dirty="0"/>
          </a:p>
          <a:p>
            <a:endParaRPr lang="en-US" dirty="0"/>
          </a:p>
          <a:p>
            <a:endParaRPr lang="en-US" dirty="0"/>
          </a:p>
          <a:p>
            <a:r>
              <a:rPr lang="en-US" dirty="0"/>
              <a:t>Eliminate it:</a:t>
            </a:r>
          </a:p>
          <a:p>
            <a:pPr lvl="1"/>
            <a:r>
              <a:rPr lang="en-US" i="1" dirty="0"/>
              <a:t>b</a:t>
            </a:r>
            <a:r>
              <a:rPr lang="en-US" i="1" baseline="-25000" dirty="0"/>
              <a:t>i</a:t>
            </a:r>
            <a:r>
              <a:rPr lang="en-US" dirty="0"/>
              <a:t> rejects </a:t>
            </a:r>
            <a:r>
              <a:rPr lang="en-US" i="1" dirty="0"/>
              <a:t>a</a:t>
            </a:r>
            <a:r>
              <a:rPr lang="en-US" i="1" baseline="-25000" dirty="0"/>
              <a:t>i+1,</a:t>
            </a:r>
            <a:r>
              <a:rPr lang="en-US" i="1" dirty="0"/>
              <a:t> </a:t>
            </a:r>
            <a:r>
              <a:rPr lang="en-US" dirty="0"/>
              <a:t>and repeat rotation finding as necessary</a:t>
            </a:r>
          </a:p>
          <a:p>
            <a:r>
              <a:rPr lang="en-US" dirty="0"/>
              <a:t>If any list becomes empty: nonexistence</a:t>
            </a:r>
          </a:p>
          <a:p>
            <a:r>
              <a:rPr lang="en-US" dirty="0"/>
              <a:t>If the </a:t>
            </a:r>
            <a:r>
              <a:rPr lang="en-US" dirty="0" err="1"/>
              <a:t>subtable</a:t>
            </a:r>
            <a:r>
              <a:rPr lang="en-US" dirty="0"/>
              <a:t> hits length 1 lists: return matching</a:t>
            </a:r>
          </a:p>
          <a:p>
            <a:endParaRPr lang="en-US" dirty="0"/>
          </a:p>
        </p:txBody>
      </p:sp>
      <p:sp>
        <p:nvSpPr>
          <p:cNvPr id="4" name="Title 1"/>
          <p:cNvSpPr>
            <a:spLocks noGrp="1"/>
          </p:cNvSpPr>
          <p:nvPr>
            <p:ph type="title"/>
          </p:nvPr>
        </p:nvSpPr>
        <p:spPr/>
        <p:txBody>
          <a:bodyPr/>
          <a:lstStyle/>
          <a:p>
            <a:r>
              <a:rPr lang="en-US" dirty="0"/>
              <a:t>Irving’s algorithm: Phase 2</a:t>
            </a:r>
          </a:p>
        </p:txBody>
      </p:sp>
      <p:sp>
        <p:nvSpPr>
          <p:cNvPr id="5" name="Rounded Rectangle 4"/>
          <p:cNvSpPr/>
          <p:nvPr/>
        </p:nvSpPr>
        <p:spPr>
          <a:xfrm>
            <a:off x="457200" y="2438400"/>
            <a:ext cx="7147560" cy="176784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400" dirty="0"/>
              <a:t>(</a:t>
            </a:r>
            <a:r>
              <a:rPr lang="en-US" sz="2400" i="1" dirty="0"/>
              <a:t>a</a:t>
            </a:r>
            <a:r>
              <a:rPr lang="en-US" sz="2400" i="1" baseline="-25000" dirty="0"/>
              <a:t>0</a:t>
            </a:r>
            <a:r>
              <a:rPr lang="en-US" sz="2400" dirty="0"/>
              <a:t>,</a:t>
            </a:r>
            <a:r>
              <a:rPr lang="en-US" sz="2400" i="1" dirty="0"/>
              <a:t>b</a:t>
            </a:r>
            <a:r>
              <a:rPr lang="en-US" sz="2400" i="1" baseline="-25000" dirty="0"/>
              <a:t>0</a:t>
            </a:r>
            <a:r>
              <a:rPr lang="en-US" sz="2400" dirty="0"/>
              <a:t>),(</a:t>
            </a:r>
            <a:r>
              <a:rPr lang="en-US" sz="2400" i="1" dirty="0"/>
              <a:t>a</a:t>
            </a:r>
            <a:r>
              <a:rPr lang="en-US" sz="2400" i="1" baseline="-25000" dirty="0"/>
              <a:t>1</a:t>
            </a:r>
            <a:r>
              <a:rPr lang="en-US" sz="2400" dirty="0"/>
              <a:t>,</a:t>
            </a:r>
            <a:r>
              <a:rPr lang="en-US" sz="2400" i="1" dirty="0"/>
              <a:t>b</a:t>
            </a:r>
            <a:r>
              <a:rPr lang="en-US" sz="2400" i="1" baseline="-25000" dirty="0"/>
              <a:t>1</a:t>
            </a:r>
            <a:r>
              <a:rPr lang="en-US" sz="2400" dirty="0"/>
              <a:t>),…,(</a:t>
            </a:r>
            <a:r>
              <a:rPr lang="en-US" sz="2400" i="1" dirty="0"/>
              <a:t>a</a:t>
            </a:r>
            <a:r>
              <a:rPr lang="en-US" sz="2400" i="1" baseline="-25000" dirty="0"/>
              <a:t>k-1</a:t>
            </a:r>
            <a:r>
              <a:rPr lang="en-US" sz="2400" dirty="0"/>
              <a:t>,</a:t>
            </a:r>
            <a:r>
              <a:rPr lang="en-US" sz="2400" i="1" dirty="0"/>
              <a:t>b</a:t>
            </a:r>
            <a:r>
              <a:rPr lang="en-US" sz="2400" i="1" baseline="-25000" dirty="0"/>
              <a:t>k-1</a:t>
            </a:r>
            <a:r>
              <a:rPr lang="en-US" sz="2400" dirty="0"/>
              <a:t>) such that:</a:t>
            </a:r>
          </a:p>
          <a:p>
            <a:pPr marL="342900" indent="-342900">
              <a:buFont typeface="Arial"/>
              <a:buChar char="•"/>
            </a:pPr>
            <a:r>
              <a:rPr lang="en-US" sz="2400" i="1" dirty="0"/>
              <a:t>b</a:t>
            </a:r>
            <a:r>
              <a:rPr lang="en-US" sz="2400" i="1" baseline="-25000" dirty="0"/>
              <a:t>i</a:t>
            </a:r>
            <a:r>
              <a:rPr lang="en-US" sz="2400" dirty="0"/>
              <a:t> is a</a:t>
            </a:r>
            <a:r>
              <a:rPr lang="en-US" sz="2400" baseline="-25000" dirty="0"/>
              <a:t>i</a:t>
            </a:r>
            <a:r>
              <a:rPr lang="en-US" sz="2400" dirty="0"/>
              <a:t>’s second preference </a:t>
            </a:r>
          </a:p>
          <a:p>
            <a:pPr marL="342900" indent="-342900">
              <a:buFont typeface="Arial"/>
              <a:buChar char="•"/>
            </a:pPr>
            <a:r>
              <a:rPr lang="en-US" sz="2400" i="1" dirty="0"/>
              <a:t>a</a:t>
            </a:r>
            <a:r>
              <a:rPr lang="en-US" sz="2400" i="1" baseline="-25000" dirty="0"/>
              <a:t>i+1</a:t>
            </a:r>
            <a:r>
              <a:rPr lang="en-US" sz="2400" dirty="0"/>
              <a:t> is </a:t>
            </a:r>
            <a:r>
              <a:rPr lang="en-US" sz="2400" i="1" dirty="0" err="1"/>
              <a:t>b</a:t>
            </a:r>
            <a:r>
              <a:rPr lang="en-US" sz="2400" baseline="-25000" dirty="0" err="1"/>
              <a:t>i</a:t>
            </a:r>
            <a:r>
              <a:rPr lang="en-US" sz="2400" dirty="0" err="1"/>
              <a:t>’s</a:t>
            </a:r>
            <a:r>
              <a:rPr lang="en-US" sz="2400" dirty="0"/>
              <a:t> last preference</a:t>
            </a:r>
          </a:p>
          <a:p>
            <a:pPr marL="342900" indent="-342900">
              <a:buFont typeface="Arial"/>
              <a:buChar char="•"/>
            </a:pPr>
            <a:r>
              <a:rPr lang="en-US" sz="2400" i="1" dirty="0"/>
              <a:t>a</a:t>
            </a:r>
            <a:r>
              <a:rPr lang="en-US" sz="2400" i="1" baseline="-25000" dirty="0"/>
              <a:t>0</a:t>
            </a:r>
            <a:r>
              <a:rPr lang="en-US" sz="2400" dirty="0"/>
              <a:t> is </a:t>
            </a:r>
            <a:r>
              <a:rPr lang="en-US" sz="2400" i="1" dirty="0"/>
              <a:t>b</a:t>
            </a:r>
            <a:r>
              <a:rPr lang="en-US" sz="2400" i="1" baseline="-25000" dirty="0"/>
              <a:t>k-1</a:t>
            </a:r>
            <a:r>
              <a:rPr lang="en-US" sz="2400" dirty="0"/>
              <a:t>‘s last preference (i.e., we have cycled)</a:t>
            </a:r>
          </a:p>
        </p:txBody>
      </p:sp>
      <p:sp>
        <p:nvSpPr>
          <p:cNvPr id="2" name="Slide Number Placeholder 1">
            <a:extLst>
              <a:ext uri="{FF2B5EF4-FFF2-40B4-BE49-F238E27FC236}">
                <a16:creationId xmlns:a16="http://schemas.microsoft.com/office/drawing/2014/main" id="{62369E2F-91F6-D947-9626-CB35AC78385B}"/>
              </a:ext>
            </a:extLst>
          </p:cNvPr>
          <p:cNvSpPr>
            <a:spLocks noGrp="1"/>
          </p:cNvSpPr>
          <p:nvPr>
            <p:ph type="sldNum" sz="quarter" idx="12"/>
          </p:nvPr>
        </p:nvSpPr>
        <p:spPr/>
        <p:txBody>
          <a:bodyPr/>
          <a:lstStyle/>
          <a:p>
            <a:fld id="{A2EF37A0-74FC-AB4F-AE4C-D9BFC6719E9F}" type="slidenum">
              <a:rPr lang="en-US" smtClean="0"/>
              <a:t>76</a:t>
            </a:fld>
            <a:endParaRPr lang="en-US"/>
          </a:p>
        </p:txBody>
      </p:sp>
    </p:spTree>
    <p:extLst>
      <p:ext uri="{BB962C8B-B14F-4D97-AF65-F5344CB8AC3E}">
        <p14:creationId xmlns:p14="http://schemas.microsoft.com/office/powerpoint/2010/main" val="167926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2</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00961383"/>
              </p:ext>
            </p:extLst>
          </p:nvPr>
        </p:nvGraphicFramePr>
        <p:xfrm>
          <a:off x="474342"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000" dirty="0"/>
                        <a:t>Alice</a:t>
                      </a:r>
                    </a:p>
                  </a:txBody>
                  <a:tcPr/>
                </a:tc>
                <a:tc>
                  <a:txBody>
                    <a:bodyPr/>
                    <a:lstStyle/>
                    <a:p>
                      <a:r>
                        <a:rPr lang="en-US" sz="2000" dirty="0"/>
                        <a:t>Dave</a:t>
                      </a:r>
                    </a:p>
                  </a:txBody>
                  <a:tcPr>
                    <a:solidFill>
                      <a:srgbClr val="9BBB59"/>
                    </a:solidFill>
                  </a:tcPr>
                </a:tc>
                <a:tc>
                  <a:txBody>
                    <a:bodyPr/>
                    <a:lstStyle/>
                    <a:p>
                      <a:r>
                        <a:rPr lang="en-US" sz="2000" dirty="0"/>
                        <a:t>Frank</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0"/>
                  </a:ext>
                </a:extLst>
              </a:tr>
              <a:tr h="448310">
                <a:tc>
                  <a:txBody>
                    <a:bodyPr/>
                    <a:lstStyle/>
                    <a:p>
                      <a:r>
                        <a:rPr lang="en-US" sz="2000" dirty="0"/>
                        <a:t>Bob</a:t>
                      </a:r>
                    </a:p>
                  </a:txBody>
                  <a:tcPr/>
                </a:tc>
                <a:tc>
                  <a:txBody>
                    <a:bodyPr/>
                    <a:lstStyle/>
                    <a:p>
                      <a:r>
                        <a:rPr lang="en-US" sz="20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000" dirty="0"/>
                        <a:t>Carol</a:t>
                      </a:r>
                    </a:p>
                  </a:txBody>
                  <a:tcPr/>
                </a:tc>
                <a:tc>
                  <a:txBody>
                    <a:bodyPr/>
                    <a:lstStyle/>
                    <a:p>
                      <a:r>
                        <a:rPr lang="en-US" sz="2000" dirty="0"/>
                        <a:t>Frank</a:t>
                      </a:r>
                    </a:p>
                  </a:txBody>
                  <a:tcPr>
                    <a:solidFill>
                      <a:srgbClr val="9BBB59"/>
                    </a:solidFill>
                  </a:tcPr>
                </a:tc>
                <a:tc>
                  <a:txBody>
                    <a:bodyPr/>
                    <a:lstStyle/>
                    <a:p>
                      <a:r>
                        <a:rPr lang="en-US" sz="2000" dirty="0"/>
                        <a:t>Dave</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613317467"/>
                  </a:ext>
                </a:extLst>
              </a:tr>
              <a:tr h="448310">
                <a:tc>
                  <a:txBody>
                    <a:bodyPr/>
                    <a:lstStyle/>
                    <a:p>
                      <a:r>
                        <a:rPr lang="en-US" sz="2000" dirty="0"/>
                        <a:t>Dave</a:t>
                      </a:r>
                    </a:p>
                  </a:txBody>
                  <a:tcPr/>
                </a:tc>
                <a:tc>
                  <a:txBody>
                    <a:bodyPr/>
                    <a:lstStyle/>
                    <a:p>
                      <a:r>
                        <a:rPr lang="en-US" sz="2000" dirty="0"/>
                        <a:t>Carol</a:t>
                      </a:r>
                    </a:p>
                  </a:txBody>
                  <a:tcPr>
                    <a:solidFill>
                      <a:srgbClr val="9BBB59"/>
                    </a:solidFill>
                  </a:tcPr>
                </a:tc>
                <a:tc>
                  <a:txBody>
                    <a:bodyPr/>
                    <a:lstStyle/>
                    <a:p>
                      <a:r>
                        <a:rPr lang="en-US" sz="2000" dirty="0"/>
                        <a:t>Alice</a:t>
                      </a:r>
                    </a:p>
                  </a:txBody>
                  <a:tcPr>
                    <a:solidFill>
                      <a:schemeClr val="accent3">
                        <a:lumMod val="60000"/>
                        <a:lumOff val="40000"/>
                      </a:schemeClr>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3644112907"/>
                  </a:ext>
                </a:extLst>
              </a:tr>
              <a:tr h="448310">
                <a:tc>
                  <a:txBody>
                    <a:bodyPr/>
                    <a:lstStyle/>
                    <a:p>
                      <a:r>
                        <a:rPr lang="en-US" sz="2000" dirty="0"/>
                        <a:t>Eve</a:t>
                      </a:r>
                    </a:p>
                  </a:txBody>
                  <a:tcPr/>
                </a:tc>
                <a:tc>
                  <a:txBody>
                    <a:bodyPr/>
                    <a:lstStyle/>
                    <a:p>
                      <a:r>
                        <a:rPr lang="en-US" sz="2000" dirty="0"/>
                        <a:t>Bob</a:t>
                      </a:r>
                    </a:p>
                  </a:txBody>
                  <a:tcPr>
                    <a:gradFill>
                      <a:gsLst>
                        <a:gs pos="49000">
                          <a:schemeClr val="accent3">
                            <a:lumMod val="60000"/>
                            <a:lumOff val="40000"/>
                          </a:schemeClr>
                        </a:gs>
                        <a:gs pos="51000">
                          <a:srgbClr val="9BBB59"/>
                        </a:gs>
                      </a:gsLst>
                      <a:lin ang="17280000" scaled="0"/>
                    </a:gradFill>
                  </a:tcPr>
                </a:tc>
                <a:tc>
                  <a:txBody>
                    <a:bodyPr/>
                    <a:lstStyle/>
                    <a:p>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797461358"/>
                  </a:ext>
                </a:extLst>
              </a:tr>
              <a:tr h="448310">
                <a:tc>
                  <a:txBody>
                    <a:bodyPr/>
                    <a:lstStyle/>
                    <a:p>
                      <a:r>
                        <a:rPr lang="en-US" sz="2000" dirty="0"/>
                        <a:t>Frank</a:t>
                      </a:r>
                    </a:p>
                  </a:txBody>
                  <a:tcPr/>
                </a:tc>
                <a:tc>
                  <a:txBody>
                    <a:bodyPr/>
                    <a:lstStyle/>
                    <a:p>
                      <a:r>
                        <a:rPr lang="en-US" sz="2000" dirty="0"/>
                        <a:t>Alice</a:t>
                      </a:r>
                    </a:p>
                  </a:txBody>
                  <a:tcPr>
                    <a:solidFill>
                      <a:srgbClr val="9BBB5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Carol</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2"/>
                  </a:ext>
                </a:extLst>
              </a:tr>
            </a:tbl>
          </a:graphicData>
        </a:graphic>
      </p:graphicFrame>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77</a:t>
            </a:fld>
            <a:endParaRPr lang="en-US"/>
          </a:p>
        </p:txBody>
      </p:sp>
      <p:sp>
        <p:nvSpPr>
          <p:cNvPr id="11" name="Rounded Rectangle 4">
            <a:extLst>
              <a:ext uri="{FF2B5EF4-FFF2-40B4-BE49-F238E27FC236}">
                <a16:creationId xmlns:a16="http://schemas.microsoft.com/office/drawing/2014/main" id="{07F721EF-C8FA-4A29-9325-F063CD1ADBD0}"/>
              </a:ext>
            </a:extLst>
          </p:cNvPr>
          <p:cNvSpPr/>
          <p:nvPr/>
        </p:nvSpPr>
        <p:spPr>
          <a:xfrm>
            <a:off x="4732769" y="1967328"/>
            <a:ext cx="3820679" cy="317451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200" dirty="0"/>
              <a:t>(</a:t>
            </a:r>
            <a:r>
              <a:rPr lang="en-US" sz="2200" i="1" dirty="0"/>
              <a:t>a</a:t>
            </a:r>
            <a:r>
              <a:rPr lang="en-US" sz="2200" i="1" baseline="-25000" dirty="0"/>
              <a:t>0</a:t>
            </a:r>
            <a:r>
              <a:rPr lang="en-US" sz="2200" dirty="0"/>
              <a:t>,</a:t>
            </a:r>
            <a:r>
              <a:rPr lang="en-US" sz="2200" i="1" dirty="0"/>
              <a:t>b</a:t>
            </a:r>
            <a:r>
              <a:rPr lang="en-US" sz="2200" i="1" baseline="-25000" dirty="0"/>
              <a:t>0</a:t>
            </a:r>
            <a:r>
              <a:rPr lang="en-US" sz="2200" dirty="0"/>
              <a:t>),(</a:t>
            </a:r>
            <a:r>
              <a:rPr lang="en-US" sz="2200" i="1" dirty="0"/>
              <a:t>a</a:t>
            </a:r>
            <a:r>
              <a:rPr lang="en-US" sz="2200" i="1" baseline="-25000" dirty="0"/>
              <a:t>1</a:t>
            </a:r>
            <a:r>
              <a:rPr lang="en-US" sz="2200" dirty="0"/>
              <a:t>,</a:t>
            </a:r>
            <a:r>
              <a:rPr lang="en-US" sz="2200" i="1" dirty="0"/>
              <a:t>b</a:t>
            </a:r>
            <a:r>
              <a:rPr lang="en-US" sz="2200" i="1" baseline="-25000" dirty="0"/>
              <a:t>1</a:t>
            </a:r>
            <a:r>
              <a:rPr lang="en-US" sz="2200" dirty="0"/>
              <a:t>),…,(</a:t>
            </a:r>
            <a:r>
              <a:rPr lang="en-US" sz="2200" i="1" dirty="0"/>
              <a:t>a</a:t>
            </a:r>
            <a:r>
              <a:rPr lang="en-US" sz="2200" i="1" baseline="-25000" dirty="0"/>
              <a:t>k-1</a:t>
            </a:r>
            <a:r>
              <a:rPr lang="en-US" sz="2200" dirty="0"/>
              <a:t>,</a:t>
            </a:r>
            <a:r>
              <a:rPr lang="en-US" sz="2200" i="1" dirty="0"/>
              <a:t>b</a:t>
            </a:r>
            <a:r>
              <a:rPr lang="en-US" sz="2200" i="1" baseline="-25000" dirty="0"/>
              <a:t>k-1</a:t>
            </a:r>
            <a:r>
              <a:rPr lang="en-US" sz="2200" dirty="0"/>
              <a:t>) such that:</a:t>
            </a:r>
          </a:p>
          <a:p>
            <a:pPr marL="342900" indent="-342900">
              <a:buFont typeface="Arial"/>
              <a:buChar char="•"/>
            </a:pPr>
            <a:r>
              <a:rPr lang="en-US" sz="2200" i="1" dirty="0"/>
              <a:t>b</a:t>
            </a:r>
            <a:r>
              <a:rPr lang="en-US" sz="2200" i="1" baseline="-25000" dirty="0"/>
              <a:t>i</a:t>
            </a:r>
            <a:r>
              <a:rPr lang="en-US" sz="2200" dirty="0"/>
              <a:t> is a</a:t>
            </a:r>
            <a:r>
              <a:rPr lang="en-US" sz="2200" baseline="-25000" dirty="0"/>
              <a:t>i</a:t>
            </a:r>
            <a:r>
              <a:rPr lang="en-US" sz="2200" dirty="0"/>
              <a:t>’s second preference </a:t>
            </a:r>
          </a:p>
          <a:p>
            <a:pPr marL="342900" indent="-342900">
              <a:buFont typeface="Arial"/>
              <a:buChar char="•"/>
            </a:pPr>
            <a:r>
              <a:rPr lang="en-US" sz="2200" i="1" dirty="0"/>
              <a:t>a</a:t>
            </a:r>
            <a:r>
              <a:rPr lang="en-US" sz="2200" i="1" baseline="-25000" dirty="0"/>
              <a:t>i+1</a:t>
            </a:r>
            <a:r>
              <a:rPr lang="en-US" sz="2200" dirty="0"/>
              <a:t> is </a:t>
            </a:r>
            <a:r>
              <a:rPr lang="en-US" sz="2200" i="1" dirty="0" err="1"/>
              <a:t>b</a:t>
            </a:r>
            <a:r>
              <a:rPr lang="en-US" sz="2200" baseline="-25000" dirty="0" err="1"/>
              <a:t>i</a:t>
            </a:r>
            <a:r>
              <a:rPr lang="en-US" sz="2200" dirty="0" err="1"/>
              <a:t>’s</a:t>
            </a:r>
            <a:r>
              <a:rPr lang="en-US" sz="2200" dirty="0"/>
              <a:t> last preference</a:t>
            </a:r>
          </a:p>
          <a:p>
            <a:pPr marL="342900" indent="-342900">
              <a:buFont typeface="Arial"/>
              <a:buChar char="•"/>
            </a:pPr>
            <a:r>
              <a:rPr lang="en-US" sz="2200" i="1" dirty="0"/>
              <a:t>a</a:t>
            </a:r>
            <a:r>
              <a:rPr lang="en-US" sz="2200" i="1" baseline="-25000" dirty="0"/>
              <a:t>0</a:t>
            </a:r>
            <a:r>
              <a:rPr lang="en-US" sz="2200" dirty="0"/>
              <a:t> is </a:t>
            </a:r>
            <a:r>
              <a:rPr lang="en-US" sz="2200" i="1" dirty="0"/>
              <a:t>b</a:t>
            </a:r>
            <a:r>
              <a:rPr lang="en-US" sz="2200" i="1" baseline="-25000" dirty="0"/>
              <a:t>k-1</a:t>
            </a:r>
            <a:r>
              <a:rPr lang="en-US" sz="2200" dirty="0"/>
              <a:t>‘s last preference</a:t>
            </a:r>
          </a:p>
        </p:txBody>
      </p:sp>
      <p:sp>
        <p:nvSpPr>
          <p:cNvPr id="6" name="Oval 5">
            <a:extLst>
              <a:ext uri="{FF2B5EF4-FFF2-40B4-BE49-F238E27FC236}">
                <a16:creationId xmlns:a16="http://schemas.microsoft.com/office/drawing/2014/main" id="{8340993C-0235-43CE-B6A5-41A0074789F8}"/>
              </a:ext>
            </a:extLst>
          </p:cNvPr>
          <p:cNvSpPr/>
          <p:nvPr/>
        </p:nvSpPr>
        <p:spPr>
          <a:xfrm>
            <a:off x="1356360" y="2545080"/>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0</a:t>
            </a:r>
            <a:endParaRPr lang="en-US" sz="900" dirty="0"/>
          </a:p>
        </p:txBody>
      </p:sp>
      <p:sp>
        <p:nvSpPr>
          <p:cNvPr id="14" name="Oval 13">
            <a:extLst>
              <a:ext uri="{FF2B5EF4-FFF2-40B4-BE49-F238E27FC236}">
                <a16:creationId xmlns:a16="http://schemas.microsoft.com/office/drawing/2014/main" id="{45E4BB11-573F-43B8-8F82-4AE4A32710DA}"/>
              </a:ext>
            </a:extLst>
          </p:cNvPr>
          <p:cNvSpPr/>
          <p:nvPr/>
        </p:nvSpPr>
        <p:spPr>
          <a:xfrm>
            <a:off x="3983241" y="2567442"/>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0</a:t>
            </a:r>
            <a:endParaRPr lang="en-US" sz="900" dirty="0"/>
          </a:p>
        </p:txBody>
      </p:sp>
      <p:cxnSp>
        <p:nvCxnSpPr>
          <p:cNvPr id="8" name="Connector: Curved 7">
            <a:extLst>
              <a:ext uri="{FF2B5EF4-FFF2-40B4-BE49-F238E27FC236}">
                <a16:creationId xmlns:a16="http://schemas.microsoft.com/office/drawing/2014/main" id="{1D9DE9AA-4192-410D-91C1-1B10AF38DD40}"/>
              </a:ext>
            </a:extLst>
          </p:cNvPr>
          <p:cNvCxnSpPr>
            <a:cxnSpLocks/>
            <a:stCxn id="6" idx="0"/>
            <a:endCxn id="14" idx="0"/>
          </p:cNvCxnSpPr>
          <p:nvPr/>
        </p:nvCxnSpPr>
        <p:spPr>
          <a:xfrm rot="16200000" flipH="1">
            <a:off x="2864359" y="1242821"/>
            <a:ext cx="22362" cy="2626881"/>
          </a:xfrm>
          <a:prstGeom prst="curvedConnector3">
            <a:avLst>
              <a:gd name="adj1" fmla="val -1022270"/>
            </a:avLst>
          </a:prstGeom>
          <a:ln>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E290412E-3555-4ABA-BE10-1503D05A0CF4}"/>
              </a:ext>
            </a:extLst>
          </p:cNvPr>
          <p:cNvSpPr/>
          <p:nvPr/>
        </p:nvSpPr>
        <p:spPr>
          <a:xfrm>
            <a:off x="1367790" y="4841051"/>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0</a:t>
            </a:r>
            <a:endParaRPr lang="en-US" sz="900" dirty="0"/>
          </a:p>
        </p:txBody>
      </p:sp>
      <p:sp>
        <p:nvSpPr>
          <p:cNvPr id="23" name="Oval 22">
            <a:extLst>
              <a:ext uri="{FF2B5EF4-FFF2-40B4-BE49-F238E27FC236}">
                <a16:creationId xmlns:a16="http://schemas.microsoft.com/office/drawing/2014/main" id="{996F8500-35A2-41DA-A0ED-F74B943785D1}"/>
              </a:ext>
            </a:extLst>
          </p:cNvPr>
          <p:cNvSpPr/>
          <p:nvPr/>
        </p:nvSpPr>
        <p:spPr>
          <a:xfrm>
            <a:off x="3988324" y="4852288"/>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1</a:t>
            </a:r>
            <a:endParaRPr lang="en-US" sz="900" dirty="0"/>
          </a:p>
        </p:txBody>
      </p:sp>
      <p:cxnSp>
        <p:nvCxnSpPr>
          <p:cNvPr id="24" name="Connector: Curved 23">
            <a:extLst>
              <a:ext uri="{FF2B5EF4-FFF2-40B4-BE49-F238E27FC236}">
                <a16:creationId xmlns:a16="http://schemas.microsoft.com/office/drawing/2014/main" id="{BD8E3609-0A83-45A0-915A-3A52A0339E71}"/>
              </a:ext>
            </a:extLst>
          </p:cNvPr>
          <p:cNvCxnSpPr>
            <a:cxnSpLocks/>
            <a:stCxn id="19" idx="0"/>
            <a:endCxn id="23" idx="0"/>
          </p:cNvCxnSpPr>
          <p:nvPr/>
        </p:nvCxnSpPr>
        <p:spPr>
          <a:xfrm rot="16200000" flipH="1">
            <a:off x="2878178" y="3536402"/>
            <a:ext cx="11237" cy="2620534"/>
          </a:xfrm>
          <a:prstGeom prst="curvedConnector3">
            <a:avLst>
              <a:gd name="adj1" fmla="val -2034351"/>
            </a:avLst>
          </a:prstGeom>
          <a:ln>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ECDD8450-6175-42D3-BAA1-332730EF7BC2}"/>
              </a:ext>
            </a:extLst>
          </p:cNvPr>
          <p:cNvSpPr/>
          <p:nvPr/>
        </p:nvSpPr>
        <p:spPr>
          <a:xfrm>
            <a:off x="1367791" y="3480688"/>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1</a:t>
            </a:r>
            <a:endParaRPr lang="en-US" sz="900" dirty="0"/>
          </a:p>
        </p:txBody>
      </p:sp>
      <p:sp>
        <p:nvSpPr>
          <p:cNvPr id="31" name="Oval 30">
            <a:extLst>
              <a:ext uri="{FF2B5EF4-FFF2-40B4-BE49-F238E27FC236}">
                <a16:creationId xmlns:a16="http://schemas.microsoft.com/office/drawing/2014/main" id="{08DA49F7-F6E0-4B14-8E40-3561DD0D6B04}"/>
              </a:ext>
            </a:extLst>
          </p:cNvPr>
          <p:cNvSpPr/>
          <p:nvPr/>
        </p:nvSpPr>
        <p:spPr>
          <a:xfrm>
            <a:off x="3988324" y="3463413"/>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1</a:t>
            </a:r>
            <a:endParaRPr lang="en-US" sz="900" dirty="0"/>
          </a:p>
        </p:txBody>
      </p:sp>
      <p:cxnSp>
        <p:nvCxnSpPr>
          <p:cNvPr id="32" name="Connector: Curved 31">
            <a:extLst>
              <a:ext uri="{FF2B5EF4-FFF2-40B4-BE49-F238E27FC236}">
                <a16:creationId xmlns:a16="http://schemas.microsoft.com/office/drawing/2014/main" id="{A9806322-CFB6-4FB9-B463-A8A2EB882900}"/>
              </a:ext>
            </a:extLst>
          </p:cNvPr>
          <p:cNvCxnSpPr>
            <a:cxnSpLocks/>
            <a:stCxn id="27" idx="0"/>
            <a:endCxn id="31" idx="0"/>
          </p:cNvCxnSpPr>
          <p:nvPr/>
        </p:nvCxnSpPr>
        <p:spPr>
          <a:xfrm rot="5400000" flipH="1" flipV="1">
            <a:off x="2875160" y="2161785"/>
            <a:ext cx="17275" cy="2620533"/>
          </a:xfrm>
          <a:prstGeom prst="curvedConnector3">
            <a:avLst>
              <a:gd name="adj1" fmla="val 1423300"/>
            </a:avLst>
          </a:prstGeom>
          <a:ln>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07B16532-3A23-4642-A313-F130CD8436C8}"/>
              </a:ext>
            </a:extLst>
          </p:cNvPr>
          <p:cNvSpPr/>
          <p:nvPr/>
        </p:nvSpPr>
        <p:spPr>
          <a:xfrm>
            <a:off x="1377313" y="3948492"/>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1</a:t>
            </a:r>
            <a:endParaRPr lang="en-US" sz="900" dirty="0"/>
          </a:p>
        </p:txBody>
      </p:sp>
      <p:sp>
        <p:nvSpPr>
          <p:cNvPr id="36" name="Oval 35">
            <a:extLst>
              <a:ext uri="{FF2B5EF4-FFF2-40B4-BE49-F238E27FC236}">
                <a16:creationId xmlns:a16="http://schemas.microsoft.com/office/drawing/2014/main" id="{B0873A7A-0208-4556-B2E8-4E4972CAE43C}"/>
              </a:ext>
            </a:extLst>
          </p:cNvPr>
          <p:cNvSpPr/>
          <p:nvPr/>
        </p:nvSpPr>
        <p:spPr>
          <a:xfrm>
            <a:off x="3976891" y="3932918"/>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2</a:t>
            </a:r>
            <a:endParaRPr lang="en-US" sz="900" dirty="0"/>
          </a:p>
        </p:txBody>
      </p:sp>
      <p:cxnSp>
        <p:nvCxnSpPr>
          <p:cNvPr id="41" name="Connector: Curved 40">
            <a:extLst>
              <a:ext uri="{FF2B5EF4-FFF2-40B4-BE49-F238E27FC236}">
                <a16:creationId xmlns:a16="http://schemas.microsoft.com/office/drawing/2014/main" id="{FF8783D8-8633-4DE8-8A19-6C5F38622AEA}"/>
              </a:ext>
            </a:extLst>
          </p:cNvPr>
          <p:cNvCxnSpPr>
            <a:cxnSpLocks/>
            <a:stCxn id="35" idx="0"/>
            <a:endCxn id="36" idx="0"/>
          </p:cNvCxnSpPr>
          <p:nvPr/>
        </p:nvCxnSpPr>
        <p:spPr>
          <a:xfrm rot="5400000" flipH="1" flipV="1">
            <a:off x="2875055" y="2640916"/>
            <a:ext cx="15574" cy="2599578"/>
          </a:xfrm>
          <a:prstGeom prst="curvedConnector3">
            <a:avLst>
              <a:gd name="adj1" fmla="val 1567831"/>
            </a:avLst>
          </a:prstGeom>
          <a:ln>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2196664C-A1AE-4BC7-9DA4-859C6C87A276}"/>
              </a:ext>
            </a:extLst>
          </p:cNvPr>
          <p:cNvCxnSpPr>
            <a:cxnSpLocks/>
            <a:stCxn id="14" idx="2"/>
            <a:endCxn id="19" idx="6"/>
          </p:cNvCxnSpPr>
          <p:nvPr/>
        </p:nvCxnSpPr>
        <p:spPr>
          <a:xfrm rot="10800000" flipV="1">
            <a:off x="1779271" y="2779818"/>
            <a:ext cx="2203971" cy="2273609"/>
          </a:xfrm>
          <a:prstGeom prst="curvedConnector3">
            <a:avLst>
              <a:gd name="adj1" fmla="val 50000"/>
            </a:avLst>
          </a:prstGeom>
          <a:ln>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EC3D9C15-FBB7-4C27-960B-6A3604B01127}"/>
              </a:ext>
            </a:extLst>
          </p:cNvPr>
          <p:cNvCxnSpPr>
            <a:cxnSpLocks/>
            <a:stCxn id="23" idx="2"/>
            <a:endCxn id="27" idx="6"/>
          </p:cNvCxnSpPr>
          <p:nvPr/>
        </p:nvCxnSpPr>
        <p:spPr>
          <a:xfrm rot="10800000">
            <a:off x="1779272" y="3693065"/>
            <a:ext cx="2209053" cy="1371600"/>
          </a:xfrm>
          <a:prstGeom prst="curvedConnector3">
            <a:avLst>
              <a:gd name="adj1" fmla="val 50000"/>
            </a:avLst>
          </a:prstGeom>
          <a:ln>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E6134E21-54FA-4094-B6C0-824A12515E6E}"/>
              </a:ext>
            </a:extLst>
          </p:cNvPr>
          <p:cNvCxnSpPr>
            <a:cxnSpLocks/>
            <a:stCxn id="31" idx="2"/>
            <a:endCxn id="35" idx="6"/>
          </p:cNvCxnSpPr>
          <p:nvPr/>
        </p:nvCxnSpPr>
        <p:spPr>
          <a:xfrm rot="10800000" flipV="1">
            <a:off x="1788794" y="3675789"/>
            <a:ext cx="2199531" cy="485079"/>
          </a:xfrm>
          <a:prstGeom prst="curvedConnector3">
            <a:avLst>
              <a:gd name="adj1" fmla="val 50000"/>
            </a:avLst>
          </a:prstGeom>
          <a:ln>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FFDA755-1583-4E92-9839-B6CFCBF165BB}"/>
              </a:ext>
            </a:extLst>
          </p:cNvPr>
          <p:cNvCxnSpPr>
            <a:cxnSpLocks/>
            <a:stCxn id="36" idx="2"/>
            <a:endCxn id="6" idx="6"/>
          </p:cNvCxnSpPr>
          <p:nvPr/>
        </p:nvCxnSpPr>
        <p:spPr>
          <a:xfrm rot="10800000">
            <a:off x="1767841" y="2757457"/>
            <a:ext cx="2209051" cy="1387838"/>
          </a:xfrm>
          <a:prstGeom prst="curvedConnector3">
            <a:avLst>
              <a:gd name="adj1" fmla="val 50000"/>
            </a:avLst>
          </a:prstGeom>
          <a:ln>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256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8"/>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45"/>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4"/>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3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52"/>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41"/>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P spid="23" grpId="0" animBg="1"/>
      <p:bldP spid="27" grpId="0" animBg="1"/>
      <p:bldP spid="31" grpId="0" animBg="1"/>
      <p:bldP spid="35" grpId="0" animBg="1"/>
      <p:bldP spid="3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2</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71397049"/>
              </p:ext>
            </p:extLst>
          </p:nvPr>
        </p:nvGraphicFramePr>
        <p:xfrm>
          <a:off x="474342"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000" dirty="0"/>
                        <a:t>Alice</a:t>
                      </a:r>
                    </a:p>
                  </a:txBody>
                  <a:tcPr/>
                </a:tc>
                <a:tc>
                  <a:txBody>
                    <a:bodyPr/>
                    <a:lstStyle/>
                    <a:p>
                      <a:r>
                        <a:rPr lang="en-US" sz="2000" dirty="0"/>
                        <a:t>Dave</a:t>
                      </a:r>
                    </a:p>
                  </a:txBody>
                  <a:tcPr>
                    <a:solidFill>
                      <a:srgbClr val="9BBB59"/>
                    </a:solidFill>
                  </a:tcPr>
                </a:tc>
                <a:tc>
                  <a:txBody>
                    <a:bodyPr/>
                    <a:lstStyle/>
                    <a:p>
                      <a:r>
                        <a:rPr lang="en-US" sz="2000" dirty="0"/>
                        <a:t>Frank</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0"/>
                  </a:ext>
                </a:extLst>
              </a:tr>
              <a:tr h="448310">
                <a:tc>
                  <a:txBody>
                    <a:bodyPr/>
                    <a:lstStyle/>
                    <a:p>
                      <a:r>
                        <a:rPr lang="en-US" sz="2000" dirty="0"/>
                        <a:t>Bob</a:t>
                      </a:r>
                    </a:p>
                  </a:txBody>
                  <a:tcPr/>
                </a:tc>
                <a:tc>
                  <a:txBody>
                    <a:bodyPr/>
                    <a:lstStyle/>
                    <a:p>
                      <a:r>
                        <a:rPr lang="en-US" sz="20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000" dirty="0"/>
                        <a:t>Carol</a:t>
                      </a:r>
                    </a:p>
                  </a:txBody>
                  <a:tcPr/>
                </a:tc>
                <a:tc>
                  <a:txBody>
                    <a:bodyPr/>
                    <a:lstStyle/>
                    <a:p>
                      <a:r>
                        <a:rPr lang="en-US" sz="2000" dirty="0"/>
                        <a:t>Frank</a:t>
                      </a:r>
                    </a:p>
                  </a:txBody>
                  <a:tcPr>
                    <a:solidFill>
                      <a:srgbClr val="9BBB59"/>
                    </a:solidFill>
                  </a:tcPr>
                </a:tc>
                <a:tc>
                  <a:txBody>
                    <a:bodyPr/>
                    <a:lstStyle/>
                    <a:p>
                      <a:r>
                        <a:rPr lang="en-US" sz="2000" dirty="0"/>
                        <a:t>Dave</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613317467"/>
                  </a:ext>
                </a:extLst>
              </a:tr>
              <a:tr h="448310">
                <a:tc>
                  <a:txBody>
                    <a:bodyPr/>
                    <a:lstStyle/>
                    <a:p>
                      <a:r>
                        <a:rPr lang="en-US" sz="2000" dirty="0"/>
                        <a:t>Dave</a:t>
                      </a:r>
                    </a:p>
                  </a:txBody>
                  <a:tcPr/>
                </a:tc>
                <a:tc>
                  <a:txBody>
                    <a:bodyPr/>
                    <a:lstStyle/>
                    <a:p>
                      <a:r>
                        <a:rPr lang="en-US" sz="2000" dirty="0"/>
                        <a:t>Carol</a:t>
                      </a:r>
                    </a:p>
                  </a:txBody>
                  <a:tcPr>
                    <a:solidFill>
                      <a:srgbClr val="9BBB59"/>
                    </a:solidFill>
                  </a:tcPr>
                </a:tc>
                <a:tc>
                  <a:txBody>
                    <a:bodyPr/>
                    <a:lstStyle/>
                    <a:p>
                      <a:r>
                        <a:rPr lang="en-US" sz="2000" dirty="0"/>
                        <a:t>Alice</a:t>
                      </a:r>
                    </a:p>
                  </a:txBody>
                  <a:tcPr>
                    <a:solidFill>
                      <a:schemeClr val="accent3">
                        <a:lumMod val="60000"/>
                        <a:lumOff val="40000"/>
                      </a:schemeClr>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3644112907"/>
                  </a:ext>
                </a:extLst>
              </a:tr>
              <a:tr h="448310">
                <a:tc>
                  <a:txBody>
                    <a:bodyPr/>
                    <a:lstStyle/>
                    <a:p>
                      <a:r>
                        <a:rPr lang="en-US" sz="2000" dirty="0"/>
                        <a:t>Eve</a:t>
                      </a:r>
                    </a:p>
                  </a:txBody>
                  <a:tcPr/>
                </a:tc>
                <a:tc>
                  <a:txBody>
                    <a:bodyPr/>
                    <a:lstStyle/>
                    <a:p>
                      <a:r>
                        <a:rPr lang="en-US" sz="2000" dirty="0"/>
                        <a:t>Bob</a:t>
                      </a:r>
                    </a:p>
                  </a:txBody>
                  <a:tcPr>
                    <a:gradFill>
                      <a:gsLst>
                        <a:gs pos="49000">
                          <a:schemeClr val="accent3">
                            <a:lumMod val="60000"/>
                            <a:lumOff val="40000"/>
                          </a:schemeClr>
                        </a:gs>
                        <a:gs pos="51000">
                          <a:srgbClr val="9BBB59"/>
                        </a:gs>
                      </a:gsLst>
                      <a:lin ang="17280000" scaled="0"/>
                    </a:gradFill>
                  </a:tcPr>
                </a:tc>
                <a:tc>
                  <a:txBody>
                    <a:bodyPr/>
                    <a:lstStyle/>
                    <a:p>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797461358"/>
                  </a:ext>
                </a:extLst>
              </a:tr>
              <a:tr h="448310">
                <a:tc>
                  <a:txBody>
                    <a:bodyPr/>
                    <a:lstStyle/>
                    <a:p>
                      <a:r>
                        <a:rPr lang="en-US" sz="2000" dirty="0"/>
                        <a:t>Frank</a:t>
                      </a:r>
                    </a:p>
                  </a:txBody>
                  <a:tcPr/>
                </a:tc>
                <a:tc>
                  <a:txBody>
                    <a:bodyPr/>
                    <a:lstStyle/>
                    <a:p>
                      <a:r>
                        <a:rPr lang="en-US" sz="2000" dirty="0"/>
                        <a:t>Alice</a:t>
                      </a:r>
                    </a:p>
                  </a:txBody>
                  <a:tcPr>
                    <a:solidFill>
                      <a:srgbClr val="9BBB5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Carol</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2"/>
                  </a:ext>
                </a:extLst>
              </a:tr>
            </a:tbl>
          </a:graphicData>
        </a:graphic>
      </p:graphicFrame>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78</a:t>
            </a:fld>
            <a:endParaRPr lang="en-US"/>
          </a:p>
        </p:txBody>
      </p:sp>
      <p:sp>
        <p:nvSpPr>
          <p:cNvPr id="6" name="Oval 5">
            <a:extLst>
              <a:ext uri="{FF2B5EF4-FFF2-40B4-BE49-F238E27FC236}">
                <a16:creationId xmlns:a16="http://schemas.microsoft.com/office/drawing/2014/main" id="{8340993C-0235-43CE-B6A5-41A0074789F8}"/>
              </a:ext>
            </a:extLst>
          </p:cNvPr>
          <p:cNvSpPr/>
          <p:nvPr/>
        </p:nvSpPr>
        <p:spPr>
          <a:xfrm>
            <a:off x="1356360" y="2545080"/>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0</a:t>
            </a:r>
            <a:endParaRPr lang="en-US" sz="900" dirty="0"/>
          </a:p>
        </p:txBody>
      </p:sp>
      <p:sp>
        <p:nvSpPr>
          <p:cNvPr id="14" name="Oval 13">
            <a:extLst>
              <a:ext uri="{FF2B5EF4-FFF2-40B4-BE49-F238E27FC236}">
                <a16:creationId xmlns:a16="http://schemas.microsoft.com/office/drawing/2014/main" id="{45E4BB11-573F-43B8-8F82-4AE4A32710DA}"/>
              </a:ext>
            </a:extLst>
          </p:cNvPr>
          <p:cNvSpPr/>
          <p:nvPr/>
        </p:nvSpPr>
        <p:spPr>
          <a:xfrm>
            <a:off x="3983241" y="2567442"/>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0</a:t>
            </a:r>
            <a:endParaRPr lang="en-US" sz="900" dirty="0"/>
          </a:p>
        </p:txBody>
      </p:sp>
      <p:sp>
        <p:nvSpPr>
          <p:cNvPr id="19" name="Oval 18">
            <a:extLst>
              <a:ext uri="{FF2B5EF4-FFF2-40B4-BE49-F238E27FC236}">
                <a16:creationId xmlns:a16="http://schemas.microsoft.com/office/drawing/2014/main" id="{E290412E-3555-4ABA-BE10-1503D05A0CF4}"/>
              </a:ext>
            </a:extLst>
          </p:cNvPr>
          <p:cNvSpPr/>
          <p:nvPr/>
        </p:nvSpPr>
        <p:spPr>
          <a:xfrm>
            <a:off x="1367790" y="4841051"/>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0</a:t>
            </a:r>
            <a:endParaRPr lang="en-US" sz="900" dirty="0"/>
          </a:p>
        </p:txBody>
      </p:sp>
      <p:sp>
        <p:nvSpPr>
          <p:cNvPr id="23" name="Oval 22">
            <a:extLst>
              <a:ext uri="{FF2B5EF4-FFF2-40B4-BE49-F238E27FC236}">
                <a16:creationId xmlns:a16="http://schemas.microsoft.com/office/drawing/2014/main" id="{996F8500-35A2-41DA-A0ED-F74B943785D1}"/>
              </a:ext>
            </a:extLst>
          </p:cNvPr>
          <p:cNvSpPr/>
          <p:nvPr/>
        </p:nvSpPr>
        <p:spPr>
          <a:xfrm>
            <a:off x="3988324" y="4852288"/>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1</a:t>
            </a:r>
            <a:endParaRPr lang="en-US" sz="900" dirty="0"/>
          </a:p>
        </p:txBody>
      </p:sp>
      <p:sp>
        <p:nvSpPr>
          <p:cNvPr id="27" name="Oval 26">
            <a:extLst>
              <a:ext uri="{FF2B5EF4-FFF2-40B4-BE49-F238E27FC236}">
                <a16:creationId xmlns:a16="http://schemas.microsoft.com/office/drawing/2014/main" id="{ECDD8450-6175-42D3-BAA1-332730EF7BC2}"/>
              </a:ext>
            </a:extLst>
          </p:cNvPr>
          <p:cNvSpPr/>
          <p:nvPr/>
        </p:nvSpPr>
        <p:spPr>
          <a:xfrm>
            <a:off x="1367791" y="3480688"/>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1</a:t>
            </a:r>
            <a:endParaRPr lang="en-US" sz="900" dirty="0"/>
          </a:p>
        </p:txBody>
      </p:sp>
      <p:sp>
        <p:nvSpPr>
          <p:cNvPr id="31" name="Oval 30">
            <a:extLst>
              <a:ext uri="{FF2B5EF4-FFF2-40B4-BE49-F238E27FC236}">
                <a16:creationId xmlns:a16="http://schemas.microsoft.com/office/drawing/2014/main" id="{08DA49F7-F6E0-4B14-8E40-3561DD0D6B04}"/>
              </a:ext>
            </a:extLst>
          </p:cNvPr>
          <p:cNvSpPr/>
          <p:nvPr/>
        </p:nvSpPr>
        <p:spPr>
          <a:xfrm>
            <a:off x="3988324" y="3463413"/>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1</a:t>
            </a:r>
            <a:endParaRPr lang="en-US" sz="900" dirty="0"/>
          </a:p>
        </p:txBody>
      </p:sp>
      <p:sp>
        <p:nvSpPr>
          <p:cNvPr id="35" name="Oval 34">
            <a:extLst>
              <a:ext uri="{FF2B5EF4-FFF2-40B4-BE49-F238E27FC236}">
                <a16:creationId xmlns:a16="http://schemas.microsoft.com/office/drawing/2014/main" id="{07B16532-3A23-4642-A313-F130CD8436C8}"/>
              </a:ext>
            </a:extLst>
          </p:cNvPr>
          <p:cNvSpPr/>
          <p:nvPr/>
        </p:nvSpPr>
        <p:spPr>
          <a:xfrm>
            <a:off x="1377313" y="3948492"/>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1</a:t>
            </a:r>
            <a:endParaRPr lang="en-US" sz="900" dirty="0"/>
          </a:p>
        </p:txBody>
      </p:sp>
      <p:sp>
        <p:nvSpPr>
          <p:cNvPr id="36" name="Oval 35">
            <a:extLst>
              <a:ext uri="{FF2B5EF4-FFF2-40B4-BE49-F238E27FC236}">
                <a16:creationId xmlns:a16="http://schemas.microsoft.com/office/drawing/2014/main" id="{B0873A7A-0208-4556-B2E8-4E4972CAE43C}"/>
              </a:ext>
            </a:extLst>
          </p:cNvPr>
          <p:cNvSpPr/>
          <p:nvPr/>
        </p:nvSpPr>
        <p:spPr>
          <a:xfrm>
            <a:off x="3976891" y="3932918"/>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2</a:t>
            </a:r>
            <a:endParaRPr lang="en-US" sz="900" dirty="0"/>
          </a:p>
        </p:txBody>
      </p:sp>
      <p:sp>
        <p:nvSpPr>
          <p:cNvPr id="15" name="TextBox 14">
            <a:extLst>
              <a:ext uri="{FF2B5EF4-FFF2-40B4-BE49-F238E27FC236}">
                <a16:creationId xmlns:a16="http://schemas.microsoft.com/office/drawing/2014/main" id="{DE359987-921C-44B3-8B3E-F26CD3B925BD}"/>
              </a:ext>
            </a:extLst>
          </p:cNvPr>
          <p:cNvSpPr txBox="1"/>
          <p:nvPr/>
        </p:nvSpPr>
        <p:spPr>
          <a:xfrm>
            <a:off x="5596154" y="5387161"/>
            <a:ext cx="2093907" cy="369332"/>
          </a:xfrm>
          <a:prstGeom prst="rect">
            <a:avLst/>
          </a:prstGeom>
          <a:noFill/>
        </p:spPr>
        <p:txBody>
          <a:bodyPr wrap="square">
            <a:spAutoFit/>
          </a:bodyPr>
          <a:lstStyle/>
          <a:p>
            <a:r>
              <a:rPr lang="en-US" dirty="0"/>
              <a:t>Next: </a:t>
            </a:r>
            <a:r>
              <a:rPr lang="en-US" i="1" dirty="0"/>
              <a:t>b</a:t>
            </a:r>
            <a:r>
              <a:rPr lang="en-US" i="1" baseline="-25000" dirty="0"/>
              <a:t>i</a:t>
            </a:r>
            <a:r>
              <a:rPr lang="en-US" dirty="0"/>
              <a:t> rejects </a:t>
            </a:r>
            <a:r>
              <a:rPr lang="en-US" i="1" dirty="0"/>
              <a:t>a</a:t>
            </a:r>
            <a:r>
              <a:rPr lang="en-US" i="1" baseline="-25000" dirty="0"/>
              <a:t>i+1</a:t>
            </a:r>
            <a:endParaRPr lang="en-US" dirty="0"/>
          </a:p>
        </p:txBody>
      </p:sp>
      <p:sp>
        <p:nvSpPr>
          <p:cNvPr id="18" name="Rounded Rectangle 4">
            <a:extLst>
              <a:ext uri="{FF2B5EF4-FFF2-40B4-BE49-F238E27FC236}">
                <a16:creationId xmlns:a16="http://schemas.microsoft.com/office/drawing/2014/main" id="{A355708B-CFF9-47C7-962A-40873609A551}"/>
              </a:ext>
            </a:extLst>
          </p:cNvPr>
          <p:cNvSpPr/>
          <p:nvPr/>
        </p:nvSpPr>
        <p:spPr>
          <a:xfrm>
            <a:off x="4732769" y="1967328"/>
            <a:ext cx="3820679" cy="317451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200" dirty="0"/>
              <a:t>(</a:t>
            </a:r>
            <a:r>
              <a:rPr lang="en-US" sz="2200" i="1" dirty="0"/>
              <a:t>a</a:t>
            </a:r>
            <a:r>
              <a:rPr lang="en-US" sz="2200" i="1" baseline="-25000" dirty="0"/>
              <a:t>0</a:t>
            </a:r>
            <a:r>
              <a:rPr lang="en-US" sz="2200" dirty="0"/>
              <a:t>,</a:t>
            </a:r>
            <a:r>
              <a:rPr lang="en-US" sz="2200" i="1" dirty="0"/>
              <a:t>b</a:t>
            </a:r>
            <a:r>
              <a:rPr lang="en-US" sz="2200" i="1" baseline="-25000" dirty="0"/>
              <a:t>0</a:t>
            </a:r>
            <a:r>
              <a:rPr lang="en-US" sz="2200" dirty="0"/>
              <a:t>),(</a:t>
            </a:r>
            <a:r>
              <a:rPr lang="en-US" sz="2200" i="1" dirty="0"/>
              <a:t>a</a:t>
            </a:r>
            <a:r>
              <a:rPr lang="en-US" sz="2200" i="1" baseline="-25000" dirty="0"/>
              <a:t>1</a:t>
            </a:r>
            <a:r>
              <a:rPr lang="en-US" sz="2200" dirty="0"/>
              <a:t>,</a:t>
            </a:r>
            <a:r>
              <a:rPr lang="en-US" sz="2200" i="1" dirty="0"/>
              <a:t>b</a:t>
            </a:r>
            <a:r>
              <a:rPr lang="en-US" sz="2200" i="1" baseline="-25000" dirty="0"/>
              <a:t>1</a:t>
            </a:r>
            <a:r>
              <a:rPr lang="en-US" sz="2200" dirty="0"/>
              <a:t>),…,(</a:t>
            </a:r>
            <a:r>
              <a:rPr lang="en-US" sz="2200" i="1" dirty="0"/>
              <a:t>a</a:t>
            </a:r>
            <a:r>
              <a:rPr lang="en-US" sz="2200" i="1" baseline="-25000" dirty="0"/>
              <a:t>k-1</a:t>
            </a:r>
            <a:r>
              <a:rPr lang="en-US" sz="2200" dirty="0"/>
              <a:t>,</a:t>
            </a:r>
            <a:r>
              <a:rPr lang="en-US" sz="2200" i="1" dirty="0"/>
              <a:t>b</a:t>
            </a:r>
            <a:r>
              <a:rPr lang="en-US" sz="2200" i="1" baseline="-25000" dirty="0"/>
              <a:t>k-1</a:t>
            </a:r>
            <a:r>
              <a:rPr lang="en-US" sz="2200" dirty="0"/>
              <a:t>) such that:</a:t>
            </a:r>
          </a:p>
          <a:p>
            <a:pPr marL="342900" indent="-342900">
              <a:buFont typeface="Arial"/>
              <a:buChar char="•"/>
            </a:pPr>
            <a:r>
              <a:rPr lang="en-US" sz="2200" i="1" dirty="0"/>
              <a:t>b</a:t>
            </a:r>
            <a:r>
              <a:rPr lang="en-US" sz="2200" i="1" baseline="-25000" dirty="0"/>
              <a:t>i</a:t>
            </a:r>
            <a:r>
              <a:rPr lang="en-US" sz="2200" dirty="0"/>
              <a:t> is a</a:t>
            </a:r>
            <a:r>
              <a:rPr lang="en-US" sz="2200" baseline="-25000" dirty="0"/>
              <a:t>i</a:t>
            </a:r>
            <a:r>
              <a:rPr lang="en-US" sz="2200" dirty="0"/>
              <a:t>’s second preference </a:t>
            </a:r>
          </a:p>
          <a:p>
            <a:pPr marL="342900" indent="-342900">
              <a:buFont typeface="Arial"/>
              <a:buChar char="•"/>
            </a:pPr>
            <a:r>
              <a:rPr lang="en-US" sz="2200" i="1" dirty="0"/>
              <a:t>a</a:t>
            </a:r>
            <a:r>
              <a:rPr lang="en-US" sz="2200" i="1" baseline="-25000" dirty="0"/>
              <a:t>i+1</a:t>
            </a:r>
            <a:r>
              <a:rPr lang="en-US" sz="2200" dirty="0"/>
              <a:t> is </a:t>
            </a:r>
            <a:r>
              <a:rPr lang="en-US" sz="2200" i="1" dirty="0" err="1"/>
              <a:t>b</a:t>
            </a:r>
            <a:r>
              <a:rPr lang="en-US" sz="2200" baseline="-25000" dirty="0" err="1"/>
              <a:t>i</a:t>
            </a:r>
            <a:r>
              <a:rPr lang="en-US" sz="2200" dirty="0" err="1"/>
              <a:t>’s</a:t>
            </a:r>
            <a:r>
              <a:rPr lang="en-US" sz="2200" dirty="0"/>
              <a:t> last preference</a:t>
            </a:r>
          </a:p>
          <a:p>
            <a:pPr marL="342900" indent="-342900">
              <a:buFont typeface="Arial"/>
              <a:buChar char="•"/>
            </a:pPr>
            <a:r>
              <a:rPr lang="en-US" sz="2200" i="1" dirty="0"/>
              <a:t>a</a:t>
            </a:r>
            <a:r>
              <a:rPr lang="en-US" sz="2200" i="1" baseline="-25000" dirty="0"/>
              <a:t>0</a:t>
            </a:r>
            <a:r>
              <a:rPr lang="en-US" sz="2200" dirty="0"/>
              <a:t> is </a:t>
            </a:r>
            <a:r>
              <a:rPr lang="en-US" sz="2200" i="1" dirty="0"/>
              <a:t>b</a:t>
            </a:r>
            <a:r>
              <a:rPr lang="en-US" sz="2200" i="1" baseline="-25000" dirty="0"/>
              <a:t>k-1</a:t>
            </a:r>
            <a:r>
              <a:rPr lang="en-US" sz="2200" dirty="0"/>
              <a:t>‘s last preference</a:t>
            </a:r>
          </a:p>
        </p:txBody>
      </p:sp>
    </p:spTree>
    <p:extLst>
      <p:ext uri="{BB962C8B-B14F-4D97-AF65-F5344CB8AC3E}">
        <p14:creationId xmlns:p14="http://schemas.microsoft.com/office/powerpoint/2010/main" val="6195807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2</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23485430"/>
              </p:ext>
            </p:extLst>
          </p:nvPr>
        </p:nvGraphicFramePr>
        <p:xfrm>
          <a:off x="474342"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000" dirty="0"/>
                        <a:t>Alice</a:t>
                      </a:r>
                    </a:p>
                  </a:txBody>
                  <a:tcPr/>
                </a:tc>
                <a:tc>
                  <a:txBody>
                    <a:bodyPr/>
                    <a:lstStyle/>
                    <a:p>
                      <a:r>
                        <a:rPr lang="en-US" sz="2000" dirty="0"/>
                        <a:t>Dave</a:t>
                      </a:r>
                    </a:p>
                  </a:txBody>
                  <a:tcPr>
                    <a:solidFill>
                      <a:srgbClr val="9BBB59"/>
                    </a:solidFill>
                  </a:tcPr>
                </a:tc>
                <a:tc>
                  <a:txBody>
                    <a:bodyPr/>
                    <a:lstStyle/>
                    <a:p>
                      <a:r>
                        <a:rPr lang="en-US" sz="2000" dirty="0"/>
                        <a:t>Frank</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0"/>
                  </a:ext>
                </a:extLst>
              </a:tr>
              <a:tr h="448310">
                <a:tc>
                  <a:txBody>
                    <a:bodyPr/>
                    <a:lstStyle/>
                    <a:p>
                      <a:r>
                        <a:rPr lang="en-US" sz="2000" dirty="0"/>
                        <a:t>Bob</a:t>
                      </a:r>
                    </a:p>
                  </a:txBody>
                  <a:tcPr/>
                </a:tc>
                <a:tc>
                  <a:txBody>
                    <a:bodyPr/>
                    <a:lstStyle/>
                    <a:p>
                      <a:r>
                        <a:rPr lang="en-US" sz="20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000" dirty="0"/>
                        <a:t>Carol</a:t>
                      </a:r>
                    </a:p>
                  </a:txBody>
                  <a:tcPr/>
                </a:tc>
                <a:tc>
                  <a:txBody>
                    <a:bodyPr/>
                    <a:lstStyle/>
                    <a:p>
                      <a:endParaRPr lang="en-US" sz="2000" dirty="0"/>
                    </a:p>
                  </a:txBody>
                  <a:tcPr>
                    <a:solidFill>
                      <a:schemeClr val="bg1"/>
                    </a:solidFill>
                  </a:tcPr>
                </a:tc>
                <a:tc>
                  <a:txBody>
                    <a:bodyPr/>
                    <a:lstStyle/>
                    <a:p>
                      <a:r>
                        <a:rPr lang="en-US" sz="2000" dirty="0"/>
                        <a:t>Dave</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613317467"/>
                  </a:ext>
                </a:extLst>
              </a:tr>
              <a:tr h="448310">
                <a:tc>
                  <a:txBody>
                    <a:bodyPr/>
                    <a:lstStyle/>
                    <a:p>
                      <a:r>
                        <a:rPr lang="en-US" sz="2000" dirty="0"/>
                        <a:t>Dave</a:t>
                      </a:r>
                    </a:p>
                  </a:txBody>
                  <a:tcPr/>
                </a:tc>
                <a:tc>
                  <a:txBody>
                    <a:bodyPr/>
                    <a:lstStyle/>
                    <a:p>
                      <a:r>
                        <a:rPr lang="en-US" sz="2000" dirty="0"/>
                        <a:t>Carol</a:t>
                      </a:r>
                    </a:p>
                  </a:txBody>
                  <a:tcPr>
                    <a:solidFill>
                      <a:srgbClr val="9BBB59"/>
                    </a:solidFill>
                  </a:tcPr>
                </a:tc>
                <a:tc>
                  <a:txBody>
                    <a:bodyPr/>
                    <a:lstStyle/>
                    <a:p>
                      <a:r>
                        <a:rPr lang="en-US" sz="2000" dirty="0"/>
                        <a:t>Alice</a:t>
                      </a:r>
                    </a:p>
                  </a:txBody>
                  <a:tcPr>
                    <a:solidFill>
                      <a:schemeClr val="accent3">
                        <a:lumMod val="60000"/>
                        <a:lumOff val="40000"/>
                      </a:schemeClr>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3644112907"/>
                  </a:ext>
                </a:extLst>
              </a:tr>
              <a:tr h="448310">
                <a:tc>
                  <a:txBody>
                    <a:bodyPr/>
                    <a:lstStyle/>
                    <a:p>
                      <a:r>
                        <a:rPr lang="en-US" sz="2000" dirty="0"/>
                        <a:t>Eve</a:t>
                      </a:r>
                    </a:p>
                  </a:txBody>
                  <a:tcPr/>
                </a:tc>
                <a:tc>
                  <a:txBody>
                    <a:bodyPr/>
                    <a:lstStyle/>
                    <a:p>
                      <a:r>
                        <a:rPr lang="en-US" sz="2000" dirty="0"/>
                        <a:t>Bob</a:t>
                      </a:r>
                    </a:p>
                  </a:txBody>
                  <a:tcPr>
                    <a:gradFill>
                      <a:gsLst>
                        <a:gs pos="49000">
                          <a:schemeClr val="accent3">
                            <a:lumMod val="60000"/>
                            <a:lumOff val="40000"/>
                          </a:schemeClr>
                        </a:gs>
                        <a:gs pos="51000">
                          <a:srgbClr val="9BBB59"/>
                        </a:gs>
                      </a:gsLst>
                      <a:lin ang="17280000" scaled="0"/>
                    </a:gradFill>
                  </a:tcPr>
                </a:tc>
                <a:tc>
                  <a:txBody>
                    <a:bodyPr/>
                    <a:lstStyle/>
                    <a:p>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797461358"/>
                  </a:ext>
                </a:extLst>
              </a:tr>
              <a:tr h="448310">
                <a:tc>
                  <a:txBody>
                    <a:bodyPr/>
                    <a:lstStyle/>
                    <a:p>
                      <a:r>
                        <a:rPr lang="en-US" sz="2000" dirty="0"/>
                        <a:t>Frank</a:t>
                      </a:r>
                    </a:p>
                  </a:txBody>
                  <a:tcPr/>
                </a:tc>
                <a:tc>
                  <a:txBody>
                    <a:bodyPr/>
                    <a:lstStyle/>
                    <a:p>
                      <a:r>
                        <a:rPr lang="en-US" sz="2000" dirty="0"/>
                        <a:t>Alice</a:t>
                      </a:r>
                    </a:p>
                  </a:txBody>
                  <a:tcPr>
                    <a:solidFill>
                      <a:srgbClr val="9BBB5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2"/>
                  </a:ext>
                </a:extLst>
              </a:tr>
            </a:tbl>
          </a:graphicData>
        </a:graphic>
      </p:graphicFrame>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79</a:t>
            </a:fld>
            <a:endParaRPr lang="en-US"/>
          </a:p>
        </p:txBody>
      </p:sp>
      <p:sp>
        <p:nvSpPr>
          <p:cNvPr id="6" name="Oval 5">
            <a:extLst>
              <a:ext uri="{FF2B5EF4-FFF2-40B4-BE49-F238E27FC236}">
                <a16:creationId xmlns:a16="http://schemas.microsoft.com/office/drawing/2014/main" id="{8340993C-0235-43CE-B6A5-41A0074789F8}"/>
              </a:ext>
            </a:extLst>
          </p:cNvPr>
          <p:cNvSpPr/>
          <p:nvPr/>
        </p:nvSpPr>
        <p:spPr>
          <a:xfrm>
            <a:off x="1356360" y="2545080"/>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0</a:t>
            </a:r>
            <a:endParaRPr lang="en-US" sz="900" dirty="0"/>
          </a:p>
        </p:txBody>
      </p:sp>
      <p:sp>
        <p:nvSpPr>
          <p:cNvPr id="14" name="Oval 13">
            <a:extLst>
              <a:ext uri="{FF2B5EF4-FFF2-40B4-BE49-F238E27FC236}">
                <a16:creationId xmlns:a16="http://schemas.microsoft.com/office/drawing/2014/main" id="{45E4BB11-573F-43B8-8F82-4AE4A32710DA}"/>
              </a:ext>
            </a:extLst>
          </p:cNvPr>
          <p:cNvSpPr/>
          <p:nvPr/>
        </p:nvSpPr>
        <p:spPr>
          <a:xfrm>
            <a:off x="3983241" y="2567442"/>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0</a:t>
            </a:r>
            <a:endParaRPr lang="en-US" sz="900" dirty="0"/>
          </a:p>
        </p:txBody>
      </p:sp>
      <p:sp>
        <p:nvSpPr>
          <p:cNvPr id="19" name="Oval 18">
            <a:extLst>
              <a:ext uri="{FF2B5EF4-FFF2-40B4-BE49-F238E27FC236}">
                <a16:creationId xmlns:a16="http://schemas.microsoft.com/office/drawing/2014/main" id="{E290412E-3555-4ABA-BE10-1503D05A0CF4}"/>
              </a:ext>
            </a:extLst>
          </p:cNvPr>
          <p:cNvSpPr/>
          <p:nvPr/>
        </p:nvSpPr>
        <p:spPr>
          <a:xfrm>
            <a:off x="1367790" y="4841051"/>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0</a:t>
            </a:r>
            <a:endParaRPr lang="en-US" sz="900" dirty="0"/>
          </a:p>
        </p:txBody>
      </p:sp>
      <p:sp>
        <p:nvSpPr>
          <p:cNvPr id="27" name="Oval 26">
            <a:extLst>
              <a:ext uri="{FF2B5EF4-FFF2-40B4-BE49-F238E27FC236}">
                <a16:creationId xmlns:a16="http://schemas.microsoft.com/office/drawing/2014/main" id="{ECDD8450-6175-42D3-BAA1-332730EF7BC2}"/>
              </a:ext>
            </a:extLst>
          </p:cNvPr>
          <p:cNvSpPr/>
          <p:nvPr/>
        </p:nvSpPr>
        <p:spPr>
          <a:xfrm>
            <a:off x="1367791" y="3480688"/>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1</a:t>
            </a:r>
            <a:endParaRPr lang="en-US" sz="900" dirty="0"/>
          </a:p>
        </p:txBody>
      </p:sp>
      <p:sp>
        <p:nvSpPr>
          <p:cNvPr id="31" name="Oval 30">
            <a:extLst>
              <a:ext uri="{FF2B5EF4-FFF2-40B4-BE49-F238E27FC236}">
                <a16:creationId xmlns:a16="http://schemas.microsoft.com/office/drawing/2014/main" id="{08DA49F7-F6E0-4B14-8E40-3561DD0D6B04}"/>
              </a:ext>
            </a:extLst>
          </p:cNvPr>
          <p:cNvSpPr/>
          <p:nvPr/>
        </p:nvSpPr>
        <p:spPr>
          <a:xfrm>
            <a:off x="3988324" y="3463413"/>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1</a:t>
            </a:r>
            <a:endParaRPr lang="en-US" sz="900" dirty="0"/>
          </a:p>
        </p:txBody>
      </p:sp>
      <p:sp>
        <p:nvSpPr>
          <p:cNvPr id="35" name="Oval 34">
            <a:extLst>
              <a:ext uri="{FF2B5EF4-FFF2-40B4-BE49-F238E27FC236}">
                <a16:creationId xmlns:a16="http://schemas.microsoft.com/office/drawing/2014/main" id="{07B16532-3A23-4642-A313-F130CD8436C8}"/>
              </a:ext>
            </a:extLst>
          </p:cNvPr>
          <p:cNvSpPr/>
          <p:nvPr/>
        </p:nvSpPr>
        <p:spPr>
          <a:xfrm>
            <a:off x="1377313" y="3948492"/>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1</a:t>
            </a:r>
            <a:endParaRPr lang="en-US" sz="900" dirty="0"/>
          </a:p>
        </p:txBody>
      </p:sp>
      <p:sp>
        <p:nvSpPr>
          <p:cNvPr id="36" name="Oval 35">
            <a:extLst>
              <a:ext uri="{FF2B5EF4-FFF2-40B4-BE49-F238E27FC236}">
                <a16:creationId xmlns:a16="http://schemas.microsoft.com/office/drawing/2014/main" id="{B0873A7A-0208-4556-B2E8-4E4972CAE43C}"/>
              </a:ext>
            </a:extLst>
          </p:cNvPr>
          <p:cNvSpPr/>
          <p:nvPr/>
        </p:nvSpPr>
        <p:spPr>
          <a:xfrm>
            <a:off x="3976891" y="3932918"/>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2</a:t>
            </a:r>
            <a:endParaRPr lang="en-US" sz="900" dirty="0"/>
          </a:p>
        </p:txBody>
      </p:sp>
      <p:sp>
        <p:nvSpPr>
          <p:cNvPr id="15" name="TextBox 14">
            <a:extLst>
              <a:ext uri="{FF2B5EF4-FFF2-40B4-BE49-F238E27FC236}">
                <a16:creationId xmlns:a16="http://schemas.microsoft.com/office/drawing/2014/main" id="{E20692BB-2EB6-47C6-9B13-1D4336AB75A5}"/>
              </a:ext>
            </a:extLst>
          </p:cNvPr>
          <p:cNvSpPr txBox="1"/>
          <p:nvPr/>
        </p:nvSpPr>
        <p:spPr>
          <a:xfrm>
            <a:off x="5596154" y="5387161"/>
            <a:ext cx="2093907" cy="369332"/>
          </a:xfrm>
          <a:prstGeom prst="rect">
            <a:avLst/>
          </a:prstGeom>
          <a:noFill/>
        </p:spPr>
        <p:txBody>
          <a:bodyPr wrap="square">
            <a:spAutoFit/>
          </a:bodyPr>
          <a:lstStyle/>
          <a:p>
            <a:r>
              <a:rPr lang="en-US" dirty="0"/>
              <a:t>Next: </a:t>
            </a:r>
            <a:r>
              <a:rPr lang="en-US" i="1" dirty="0"/>
              <a:t>b</a:t>
            </a:r>
            <a:r>
              <a:rPr lang="en-US" i="1" baseline="-25000" dirty="0"/>
              <a:t>i</a:t>
            </a:r>
            <a:r>
              <a:rPr lang="en-US" dirty="0"/>
              <a:t> rejects </a:t>
            </a:r>
            <a:r>
              <a:rPr lang="en-US" i="1" dirty="0"/>
              <a:t>a</a:t>
            </a:r>
            <a:r>
              <a:rPr lang="en-US" i="1" baseline="-25000" dirty="0"/>
              <a:t>i+1</a:t>
            </a:r>
            <a:endParaRPr lang="en-US" dirty="0"/>
          </a:p>
        </p:txBody>
      </p:sp>
      <p:sp>
        <p:nvSpPr>
          <p:cNvPr id="18" name="Rounded Rectangle 4">
            <a:extLst>
              <a:ext uri="{FF2B5EF4-FFF2-40B4-BE49-F238E27FC236}">
                <a16:creationId xmlns:a16="http://schemas.microsoft.com/office/drawing/2014/main" id="{7BB7C0A1-5F9C-40A3-9BA8-DF7984B3FDC8}"/>
              </a:ext>
            </a:extLst>
          </p:cNvPr>
          <p:cNvSpPr/>
          <p:nvPr/>
        </p:nvSpPr>
        <p:spPr>
          <a:xfrm>
            <a:off x="4732769" y="1967328"/>
            <a:ext cx="3820679" cy="317451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200" dirty="0"/>
              <a:t>(</a:t>
            </a:r>
            <a:r>
              <a:rPr lang="en-US" sz="2200" i="1" dirty="0"/>
              <a:t>a</a:t>
            </a:r>
            <a:r>
              <a:rPr lang="en-US" sz="2200" i="1" baseline="-25000" dirty="0"/>
              <a:t>0</a:t>
            </a:r>
            <a:r>
              <a:rPr lang="en-US" sz="2200" dirty="0"/>
              <a:t>,</a:t>
            </a:r>
            <a:r>
              <a:rPr lang="en-US" sz="2200" i="1" dirty="0"/>
              <a:t>b</a:t>
            </a:r>
            <a:r>
              <a:rPr lang="en-US" sz="2200" i="1" baseline="-25000" dirty="0"/>
              <a:t>0</a:t>
            </a:r>
            <a:r>
              <a:rPr lang="en-US" sz="2200" dirty="0"/>
              <a:t>),(</a:t>
            </a:r>
            <a:r>
              <a:rPr lang="en-US" sz="2200" i="1" dirty="0"/>
              <a:t>a</a:t>
            </a:r>
            <a:r>
              <a:rPr lang="en-US" sz="2200" i="1" baseline="-25000" dirty="0"/>
              <a:t>1</a:t>
            </a:r>
            <a:r>
              <a:rPr lang="en-US" sz="2200" dirty="0"/>
              <a:t>,</a:t>
            </a:r>
            <a:r>
              <a:rPr lang="en-US" sz="2200" i="1" dirty="0"/>
              <a:t>b</a:t>
            </a:r>
            <a:r>
              <a:rPr lang="en-US" sz="2200" i="1" baseline="-25000" dirty="0"/>
              <a:t>1</a:t>
            </a:r>
            <a:r>
              <a:rPr lang="en-US" sz="2200" dirty="0"/>
              <a:t>),…,(</a:t>
            </a:r>
            <a:r>
              <a:rPr lang="en-US" sz="2200" i="1" dirty="0"/>
              <a:t>a</a:t>
            </a:r>
            <a:r>
              <a:rPr lang="en-US" sz="2200" i="1" baseline="-25000" dirty="0"/>
              <a:t>k-1</a:t>
            </a:r>
            <a:r>
              <a:rPr lang="en-US" sz="2200" dirty="0"/>
              <a:t>,</a:t>
            </a:r>
            <a:r>
              <a:rPr lang="en-US" sz="2200" i="1" dirty="0"/>
              <a:t>b</a:t>
            </a:r>
            <a:r>
              <a:rPr lang="en-US" sz="2200" i="1" baseline="-25000" dirty="0"/>
              <a:t>k-1</a:t>
            </a:r>
            <a:r>
              <a:rPr lang="en-US" sz="2200" dirty="0"/>
              <a:t>) such that:</a:t>
            </a:r>
          </a:p>
          <a:p>
            <a:pPr marL="342900" indent="-342900">
              <a:buFont typeface="Arial"/>
              <a:buChar char="•"/>
            </a:pPr>
            <a:r>
              <a:rPr lang="en-US" sz="2200" i="1" dirty="0"/>
              <a:t>b</a:t>
            </a:r>
            <a:r>
              <a:rPr lang="en-US" sz="2200" i="1" baseline="-25000" dirty="0"/>
              <a:t>i</a:t>
            </a:r>
            <a:r>
              <a:rPr lang="en-US" sz="2200" dirty="0"/>
              <a:t> is a</a:t>
            </a:r>
            <a:r>
              <a:rPr lang="en-US" sz="2200" baseline="-25000" dirty="0"/>
              <a:t>i</a:t>
            </a:r>
            <a:r>
              <a:rPr lang="en-US" sz="2200" dirty="0"/>
              <a:t>’s second preference </a:t>
            </a:r>
          </a:p>
          <a:p>
            <a:pPr marL="342900" indent="-342900">
              <a:buFont typeface="Arial"/>
              <a:buChar char="•"/>
            </a:pPr>
            <a:r>
              <a:rPr lang="en-US" sz="2200" i="1" dirty="0"/>
              <a:t>a</a:t>
            </a:r>
            <a:r>
              <a:rPr lang="en-US" sz="2200" i="1" baseline="-25000" dirty="0"/>
              <a:t>i+1</a:t>
            </a:r>
            <a:r>
              <a:rPr lang="en-US" sz="2200" dirty="0"/>
              <a:t> is </a:t>
            </a:r>
            <a:r>
              <a:rPr lang="en-US" sz="2200" i="1" dirty="0" err="1"/>
              <a:t>b</a:t>
            </a:r>
            <a:r>
              <a:rPr lang="en-US" sz="2200" baseline="-25000" dirty="0" err="1"/>
              <a:t>i</a:t>
            </a:r>
            <a:r>
              <a:rPr lang="en-US" sz="2200" dirty="0" err="1"/>
              <a:t>’s</a:t>
            </a:r>
            <a:r>
              <a:rPr lang="en-US" sz="2200" dirty="0"/>
              <a:t> last preference</a:t>
            </a:r>
          </a:p>
          <a:p>
            <a:pPr marL="342900" indent="-342900">
              <a:buFont typeface="Arial"/>
              <a:buChar char="•"/>
            </a:pPr>
            <a:r>
              <a:rPr lang="en-US" sz="2200" i="1" dirty="0"/>
              <a:t>a</a:t>
            </a:r>
            <a:r>
              <a:rPr lang="en-US" sz="2200" i="1" baseline="-25000" dirty="0"/>
              <a:t>0</a:t>
            </a:r>
            <a:r>
              <a:rPr lang="en-US" sz="2200" dirty="0"/>
              <a:t> is </a:t>
            </a:r>
            <a:r>
              <a:rPr lang="en-US" sz="2200" i="1" dirty="0"/>
              <a:t>b</a:t>
            </a:r>
            <a:r>
              <a:rPr lang="en-US" sz="2200" i="1" baseline="-25000" dirty="0"/>
              <a:t>k-1</a:t>
            </a:r>
            <a:r>
              <a:rPr lang="en-US" sz="2200" dirty="0"/>
              <a:t>‘s last preference</a:t>
            </a:r>
          </a:p>
        </p:txBody>
      </p:sp>
    </p:spTree>
    <p:extLst>
      <p:ext uri="{BB962C8B-B14F-4D97-AF65-F5344CB8AC3E}">
        <p14:creationId xmlns:p14="http://schemas.microsoft.com/office/powerpoint/2010/main" val="123955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219950" cy="1371600"/>
          </a:xfrm>
        </p:spPr>
        <p:txBody>
          <a:bodyPr/>
          <a:lstStyle/>
          <a:p>
            <a:r>
              <a:rPr lang="en-US" dirty="0"/>
              <a:t>Example matching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8656338"/>
              </p:ext>
            </p:extLst>
          </p:nvPr>
        </p:nvGraphicFramePr>
        <p:xfrm>
          <a:off x="457200" y="15240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tc>
                <a:tc>
                  <a:txBody>
                    <a:bodyPr/>
                    <a:lstStyle/>
                    <a:p>
                      <a:r>
                        <a:rPr lang="en-US" sz="2400" dirty="0"/>
                        <a:t>Spirit</a:t>
                      </a:r>
                    </a:p>
                  </a:txBody>
                  <a:tcPr/>
                </a:tc>
                <a:tc>
                  <a:txBody>
                    <a:bodyPr/>
                    <a:lstStyle/>
                    <a:p>
                      <a:r>
                        <a:rPr lang="en-US" sz="2400" dirty="0" err="1"/>
                        <a:t>Swiftwind</a:t>
                      </a:r>
                      <a:endParaRPr lang="en-US" sz="2400" dirty="0"/>
                    </a:p>
                  </a:txBody>
                  <a:tcPr>
                    <a:solidFill>
                      <a:srgbClr val="9BBB59"/>
                    </a:solidFill>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rgbClr val="9BBB59"/>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solidFill>
                      <a:srgbClr val="9BBB59"/>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2"/>
                  </a:ext>
                </a:extLst>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321694719"/>
              </p:ext>
            </p:extLst>
          </p:nvPr>
        </p:nvGraphicFramePr>
        <p:xfrm>
          <a:off x="457200" y="32766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tc>
                <a:tc>
                  <a:txBody>
                    <a:bodyPr/>
                    <a:lstStyle/>
                    <a:p>
                      <a:r>
                        <a:rPr lang="en-US" sz="2400" dirty="0"/>
                        <a:t>Eve</a:t>
                      </a:r>
                    </a:p>
                  </a:txBody>
                  <a:tcPr>
                    <a:solidFill>
                      <a:srgbClr val="9BBB59"/>
                    </a:solidFill>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Eve</a:t>
                      </a:r>
                    </a:p>
                  </a:txBody>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solidFill>
                      <a:srgbClr val="9BBB59"/>
                    </a:solidFill>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2"/>
                  </a:ext>
                </a:extLst>
              </a:tr>
            </a:tbl>
          </a:graphicData>
        </a:graphic>
      </p:graphicFrame>
      <p:sp>
        <p:nvSpPr>
          <p:cNvPr id="6" name="Rounded Rectangle 5"/>
          <p:cNvSpPr/>
          <p:nvPr/>
        </p:nvSpPr>
        <p:spPr>
          <a:xfrm>
            <a:off x="457200" y="5029200"/>
            <a:ext cx="8229600" cy="1524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t>Is this a </a:t>
            </a:r>
            <a:r>
              <a:rPr lang="en-US" sz="4000" b="1" dirty="0"/>
              <a:t>stable matching?</a:t>
            </a:r>
            <a:endParaRPr lang="en-US" sz="4000" dirty="0"/>
          </a:p>
        </p:txBody>
      </p:sp>
      <p:sp>
        <p:nvSpPr>
          <p:cNvPr id="3" name="Slide Number Placeholder 2">
            <a:extLst>
              <a:ext uri="{FF2B5EF4-FFF2-40B4-BE49-F238E27FC236}">
                <a16:creationId xmlns:a16="http://schemas.microsoft.com/office/drawing/2014/main" id="{6F6A42DA-CD18-654C-92BF-C51A4C9DF69D}"/>
              </a:ext>
            </a:extLst>
          </p:cNvPr>
          <p:cNvSpPr>
            <a:spLocks noGrp="1"/>
          </p:cNvSpPr>
          <p:nvPr>
            <p:ph type="sldNum" sz="quarter" idx="12"/>
          </p:nvPr>
        </p:nvSpPr>
        <p:spPr/>
        <p:txBody>
          <a:bodyPr/>
          <a:lstStyle/>
          <a:p>
            <a:fld id="{A2EF37A0-74FC-AB4F-AE4C-D9BFC6719E9F}" type="slidenum">
              <a:rPr lang="en-US" smtClean="0"/>
              <a:t>8</a:t>
            </a:fld>
            <a:endParaRPr lang="en-US"/>
          </a:p>
        </p:txBody>
      </p:sp>
    </p:spTree>
    <p:extLst>
      <p:ext uri="{BB962C8B-B14F-4D97-AF65-F5344CB8AC3E}">
        <p14:creationId xmlns:p14="http://schemas.microsoft.com/office/powerpoint/2010/main" val="143028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2</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18117276"/>
              </p:ext>
            </p:extLst>
          </p:nvPr>
        </p:nvGraphicFramePr>
        <p:xfrm>
          <a:off x="474342"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000" dirty="0"/>
                        <a:t>Alice</a:t>
                      </a:r>
                    </a:p>
                  </a:txBody>
                  <a:tcPr/>
                </a:tc>
                <a:tc>
                  <a:txBody>
                    <a:bodyPr/>
                    <a:lstStyle/>
                    <a:p>
                      <a:endParaRPr lang="en-US" sz="2000" dirty="0"/>
                    </a:p>
                  </a:txBody>
                  <a:tcPr>
                    <a:solidFill>
                      <a:schemeClr val="bg1"/>
                    </a:solidFill>
                  </a:tcPr>
                </a:tc>
                <a:tc>
                  <a:txBody>
                    <a:bodyPr/>
                    <a:lstStyle/>
                    <a:p>
                      <a:r>
                        <a:rPr lang="en-US" sz="2000" dirty="0"/>
                        <a:t>Frank</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0"/>
                  </a:ext>
                </a:extLst>
              </a:tr>
              <a:tr h="448310">
                <a:tc>
                  <a:txBody>
                    <a:bodyPr/>
                    <a:lstStyle/>
                    <a:p>
                      <a:r>
                        <a:rPr lang="en-US" sz="2000" dirty="0"/>
                        <a:t>Bob</a:t>
                      </a:r>
                    </a:p>
                  </a:txBody>
                  <a:tcPr/>
                </a:tc>
                <a:tc>
                  <a:txBody>
                    <a:bodyPr/>
                    <a:lstStyle/>
                    <a:p>
                      <a:r>
                        <a:rPr lang="en-US" sz="20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000" dirty="0"/>
                        <a:t>Carol</a:t>
                      </a:r>
                    </a:p>
                  </a:txBody>
                  <a:tcPr/>
                </a:tc>
                <a:tc>
                  <a:txBody>
                    <a:bodyPr/>
                    <a:lstStyle/>
                    <a:p>
                      <a:endParaRPr lang="en-US" sz="2000" dirty="0"/>
                    </a:p>
                  </a:txBody>
                  <a:tcPr>
                    <a:solidFill>
                      <a:schemeClr val="bg1"/>
                    </a:solidFill>
                  </a:tcPr>
                </a:tc>
                <a:tc>
                  <a:txBody>
                    <a:bodyPr/>
                    <a:lstStyle/>
                    <a:p>
                      <a:r>
                        <a:rPr lang="en-US" sz="2000" dirty="0"/>
                        <a:t>Dave</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613317467"/>
                  </a:ext>
                </a:extLst>
              </a:tr>
              <a:tr h="448310">
                <a:tc>
                  <a:txBody>
                    <a:bodyPr/>
                    <a:lstStyle/>
                    <a:p>
                      <a:r>
                        <a:rPr lang="en-US" sz="2000" dirty="0"/>
                        <a:t>Dave</a:t>
                      </a:r>
                    </a:p>
                  </a:txBody>
                  <a:tcPr/>
                </a:tc>
                <a:tc>
                  <a:txBody>
                    <a:bodyPr/>
                    <a:lstStyle/>
                    <a:p>
                      <a:r>
                        <a:rPr lang="en-US" sz="2000" dirty="0"/>
                        <a:t>Carol</a:t>
                      </a:r>
                    </a:p>
                  </a:txBody>
                  <a:tcPr>
                    <a:solidFill>
                      <a:srgbClr val="9BBB59"/>
                    </a:solidFill>
                  </a:tcPr>
                </a:tc>
                <a:tc>
                  <a:txBody>
                    <a:bodyPr/>
                    <a:lstStyle/>
                    <a:p>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3644112907"/>
                  </a:ext>
                </a:extLst>
              </a:tr>
              <a:tr h="448310">
                <a:tc>
                  <a:txBody>
                    <a:bodyPr/>
                    <a:lstStyle/>
                    <a:p>
                      <a:r>
                        <a:rPr lang="en-US" sz="2000" dirty="0"/>
                        <a:t>Eve</a:t>
                      </a:r>
                    </a:p>
                  </a:txBody>
                  <a:tcPr/>
                </a:tc>
                <a:tc>
                  <a:txBody>
                    <a:bodyPr/>
                    <a:lstStyle/>
                    <a:p>
                      <a:r>
                        <a:rPr lang="en-US" sz="2000" dirty="0"/>
                        <a:t>Bob</a:t>
                      </a:r>
                    </a:p>
                  </a:txBody>
                  <a:tcPr>
                    <a:gradFill>
                      <a:gsLst>
                        <a:gs pos="49000">
                          <a:schemeClr val="accent3">
                            <a:lumMod val="60000"/>
                            <a:lumOff val="40000"/>
                          </a:schemeClr>
                        </a:gs>
                        <a:gs pos="51000">
                          <a:srgbClr val="9BBB59"/>
                        </a:gs>
                      </a:gsLst>
                      <a:lin ang="17280000" scaled="0"/>
                    </a:gradFill>
                  </a:tcPr>
                </a:tc>
                <a:tc>
                  <a:txBody>
                    <a:bodyPr/>
                    <a:lstStyle/>
                    <a:p>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797461358"/>
                  </a:ext>
                </a:extLst>
              </a:tr>
              <a:tr h="448310">
                <a:tc>
                  <a:txBody>
                    <a:bodyPr/>
                    <a:lstStyle/>
                    <a:p>
                      <a:r>
                        <a:rPr lang="en-US" sz="2000" dirty="0"/>
                        <a:t>Frank</a:t>
                      </a:r>
                    </a:p>
                  </a:txBody>
                  <a:tcPr/>
                </a:tc>
                <a:tc>
                  <a:txBody>
                    <a:bodyPr/>
                    <a:lstStyle/>
                    <a:p>
                      <a:r>
                        <a:rPr lang="en-US" sz="2000" dirty="0"/>
                        <a:t>Alice</a:t>
                      </a:r>
                    </a:p>
                  </a:txBody>
                  <a:tcPr>
                    <a:solidFill>
                      <a:srgbClr val="9BBB5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2"/>
                  </a:ext>
                </a:extLst>
              </a:tr>
            </a:tbl>
          </a:graphicData>
        </a:graphic>
      </p:graphicFrame>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80</a:t>
            </a:fld>
            <a:endParaRPr lang="en-US"/>
          </a:p>
        </p:txBody>
      </p:sp>
      <p:sp>
        <p:nvSpPr>
          <p:cNvPr id="6" name="Oval 5">
            <a:extLst>
              <a:ext uri="{FF2B5EF4-FFF2-40B4-BE49-F238E27FC236}">
                <a16:creationId xmlns:a16="http://schemas.microsoft.com/office/drawing/2014/main" id="{8340993C-0235-43CE-B6A5-41A0074789F8}"/>
              </a:ext>
            </a:extLst>
          </p:cNvPr>
          <p:cNvSpPr/>
          <p:nvPr/>
        </p:nvSpPr>
        <p:spPr>
          <a:xfrm>
            <a:off x="1356360" y="2545080"/>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0</a:t>
            </a:r>
            <a:endParaRPr lang="en-US" sz="900" dirty="0"/>
          </a:p>
        </p:txBody>
      </p:sp>
      <p:sp>
        <p:nvSpPr>
          <p:cNvPr id="14" name="Oval 13">
            <a:extLst>
              <a:ext uri="{FF2B5EF4-FFF2-40B4-BE49-F238E27FC236}">
                <a16:creationId xmlns:a16="http://schemas.microsoft.com/office/drawing/2014/main" id="{45E4BB11-573F-43B8-8F82-4AE4A32710DA}"/>
              </a:ext>
            </a:extLst>
          </p:cNvPr>
          <p:cNvSpPr/>
          <p:nvPr/>
        </p:nvSpPr>
        <p:spPr>
          <a:xfrm>
            <a:off x="3983241" y="2567442"/>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0</a:t>
            </a:r>
            <a:endParaRPr lang="en-US" sz="900" dirty="0"/>
          </a:p>
        </p:txBody>
      </p:sp>
      <p:sp>
        <p:nvSpPr>
          <p:cNvPr id="19" name="Oval 18">
            <a:extLst>
              <a:ext uri="{FF2B5EF4-FFF2-40B4-BE49-F238E27FC236}">
                <a16:creationId xmlns:a16="http://schemas.microsoft.com/office/drawing/2014/main" id="{E290412E-3555-4ABA-BE10-1503D05A0CF4}"/>
              </a:ext>
            </a:extLst>
          </p:cNvPr>
          <p:cNvSpPr/>
          <p:nvPr/>
        </p:nvSpPr>
        <p:spPr>
          <a:xfrm>
            <a:off x="1367790" y="4841051"/>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0</a:t>
            </a:r>
            <a:endParaRPr lang="en-US" sz="900" dirty="0"/>
          </a:p>
        </p:txBody>
      </p:sp>
      <p:sp>
        <p:nvSpPr>
          <p:cNvPr id="27" name="Oval 26">
            <a:extLst>
              <a:ext uri="{FF2B5EF4-FFF2-40B4-BE49-F238E27FC236}">
                <a16:creationId xmlns:a16="http://schemas.microsoft.com/office/drawing/2014/main" id="{ECDD8450-6175-42D3-BAA1-332730EF7BC2}"/>
              </a:ext>
            </a:extLst>
          </p:cNvPr>
          <p:cNvSpPr/>
          <p:nvPr/>
        </p:nvSpPr>
        <p:spPr>
          <a:xfrm>
            <a:off x="1367791" y="3480688"/>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1</a:t>
            </a:r>
            <a:endParaRPr lang="en-US" sz="900" dirty="0"/>
          </a:p>
        </p:txBody>
      </p:sp>
      <p:sp>
        <p:nvSpPr>
          <p:cNvPr id="31" name="Oval 30">
            <a:extLst>
              <a:ext uri="{FF2B5EF4-FFF2-40B4-BE49-F238E27FC236}">
                <a16:creationId xmlns:a16="http://schemas.microsoft.com/office/drawing/2014/main" id="{08DA49F7-F6E0-4B14-8E40-3561DD0D6B04}"/>
              </a:ext>
            </a:extLst>
          </p:cNvPr>
          <p:cNvSpPr/>
          <p:nvPr/>
        </p:nvSpPr>
        <p:spPr>
          <a:xfrm>
            <a:off x="3988324" y="3463413"/>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1</a:t>
            </a:r>
            <a:endParaRPr lang="en-US" sz="900" dirty="0"/>
          </a:p>
        </p:txBody>
      </p:sp>
      <p:sp>
        <p:nvSpPr>
          <p:cNvPr id="35" name="Oval 34">
            <a:extLst>
              <a:ext uri="{FF2B5EF4-FFF2-40B4-BE49-F238E27FC236}">
                <a16:creationId xmlns:a16="http://schemas.microsoft.com/office/drawing/2014/main" id="{07B16532-3A23-4642-A313-F130CD8436C8}"/>
              </a:ext>
            </a:extLst>
          </p:cNvPr>
          <p:cNvSpPr/>
          <p:nvPr/>
        </p:nvSpPr>
        <p:spPr>
          <a:xfrm>
            <a:off x="1377313" y="3948492"/>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1</a:t>
            </a:r>
            <a:endParaRPr lang="en-US" sz="900" dirty="0"/>
          </a:p>
        </p:txBody>
      </p:sp>
      <p:sp>
        <p:nvSpPr>
          <p:cNvPr id="13" name="TextBox 12">
            <a:extLst>
              <a:ext uri="{FF2B5EF4-FFF2-40B4-BE49-F238E27FC236}">
                <a16:creationId xmlns:a16="http://schemas.microsoft.com/office/drawing/2014/main" id="{ECBE935A-8055-4717-8645-39F2527D63EC}"/>
              </a:ext>
            </a:extLst>
          </p:cNvPr>
          <p:cNvSpPr txBox="1"/>
          <p:nvPr/>
        </p:nvSpPr>
        <p:spPr>
          <a:xfrm>
            <a:off x="5596154" y="5387161"/>
            <a:ext cx="2093907" cy="369332"/>
          </a:xfrm>
          <a:prstGeom prst="rect">
            <a:avLst/>
          </a:prstGeom>
          <a:noFill/>
        </p:spPr>
        <p:txBody>
          <a:bodyPr wrap="square">
            <a:spAutoFit/>
          </a:bodyPr>
          <a:lstStyle/>
          <a:p>
            <a:r>
              <a:rPr lang="en-US" dirty="0"/>
              <a:t>Next: </a:t>
            </a:r>
            <a:r>
              <a:rPr lang="en-US" i="1" dirty="0"/>
              <a:t>b</a:t>
            </a:r>
            <a:r>
              <a:rPr lang="en-US" i="1" baseline="-25000" dirty="0"/>
              <a:t>i</a:t>
            </a:r>
            <a:r>
              <a:rPr lang="en-US" dirty="0"/>
              <a:t> rejects </a:t>
            </a:r>
            <a:r>
              <a:rPr lang="en-US" i="1" dirty="0"/>
              <a:t>a</a:t>
            </a:r>
            <a:r>
              <a:rPr lang="en-US" i="1" baseline="-25000" dirty="0"/>
              <a:t>i+1</a:t>
            </a:r>
            <a:endParaRPr lang="en-US" dirty="0"/>
          </a:p>
        </p:txBody>
      </p:sp>
      <p:sp>
        <p:nvSpPr>
          <p:cNvPr id="15" name="Rounded Rectangle 4">
            <a:extLst>
              <a:ext uri="{FF2B5EF4-FFF2-40B4-BE49-F238E27FC236}">
                <a16:creationId xmlns:a16="http://schemas.microsoft.com/office/drawing/2014/main" id="{3242C1F8-6677-4A44-931D-43A0B34D605D}"/>
              </a:ext>
            </a:extLst>
          </p:cNvPr>
          <p:cNvSpPr/>
          <p:nvPr/>
        </p:nvSpPr>
        <p:spPr>
          <a:xfrm>
            <a:off x="4732769" y="1967328"/>
            <a:ext cx="3820679" cy="317451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200" dirty="0"/>
              <a:t>(</a:t>
            </a:r>
            <a:r>
              <a:rPr lang="en-US" sz="2200" i="1" dirty="0"/>
              <a:t>a</a:t>
            </a:r>
            <a:r>
              <a:rPr lang="en-US" sz="2200" i="1" baseline="-25000" dirty="0"/>
              <a:t>0</a:t>
            </a:r>
            <a:r>
              <a:rPr lang="en-US" sz="2200" dirty="0"/>
              <a:t>,</a:t>
            </a:r>
            <a:r>
              <a:rPr lang="en-US" sz="2200" i="1" dirty="0"/>
              <a:t>b</a:t>
            </a:r>
            <a:r>
              <a:rPr lang="en-US" sz="2200" i="1" baseline="-25000" dirty="0"/>
              <a:t>0</a:t>
            </a:r>
            <a:r>
              <a:rPr lang="en-US" sz="2200" dirty="0"/>
              <a:t>),(</a:t>
            </a:r>
            <a:r>
              <a:rPr lang="en-US" sz="2200" i="1" dirty="0"/>
              <a:t>a</a:t>
            </a:r>
            <a:r>
              <a:rPr lang="en-US" sz="2200" i="1" baseline="-25000" dirty="0"/>
              <a:t>1</a:t>
            </a:r>
            <a:r>
              <a:rPr lang="en-US" sz="2200" dirty="0"/>
              <a:t>,</a:t>
            </a:r>
            <a:r>
              <a:rPr lang="en-US" sz="2200" i="1" dirty="0"/>
              <a:t>b</a:t>
            </a:r>
            <a:r>
              <a:rPr lang="en-US" sz="2200" i="1" baseline="-25000" dirty="0"/>
              <a:t>1</a:t>
            </a:r>
            <a:r>
              <a:rPr lang="en-US" sz="2200" dirty="0"/>
              <a:t>),…,(</a:t>
            </a:r>
            <a:r>
              <a:rPr lang="en-US" sz="2200" i="1" dirty="0"/>
              <a:t>a</a:t>
            </a:r>
            <a:r>
              <a:rPr lang="en-US" sz="2200" i="1" baseline="-25000" dirty="0"/>
              <a:t>k-1</a:t>
            </a:r>
            <a:r>
              <a:rPr lang="en-US" sz="2200" dirty="0"/>
              <a:t>,</a:t>
            </a:r>
            <a:r>
              <a:rPr lang="en-US" sz="2200" i="1" dirty="0"/>
              <a:t>b</a:t>
            </a:r>
            <a:r>
              <a:rPr lang="en-US" sz="2200" i="1" baseline="-25000" dirty="0"/>
              <a:t>k-1</a:t>
            </a:r>
            <a:r>
              <a:rPr lang="en-US" sz="2200" dirty="0"/>
              <a:t>) such that:</a:t>
            </a:r>
          </a:p>
          <a:p>
            <a:pPr marL="342900" indent="-342900">
              <a:buFont typeface="Arial"/>
              <a:buChar char="•"/>
            </a:pPr>
            <a:r>
              <a:rPr lang="en-US" sz="2200" i="1" dirty="0"/>
              <a:t>b</a:t>
            </a:r>
            <a:r>
              <a:rPr lang="en-US" sz="2200" i="1" baseline="-25000" dirty="0"/>
              <a:t>i</a:t>
            </a:r>
            <a:r>
              <a:rPr lang="en-US" sz="2200" dirty="0"/>
              <a:t> is a</a:t>
            </a:r>
            <a:r>
              <a:rPr lang="en-US" sz="2200" baseline="-25000" dirty="0"/>
              <a:t>i</a:t>
            </a:r>
            <a:r>
              <a:rPr lang="en-US" sz="2200" dirty="0"/>
              <a:t>’s second preference </a:t>
            </a:r>
          </a:p>
          <a:p>
            <a:pPr marL="342900" indent="-342900">
              <a:buFont typeface="Arial"/>
              <a:buChar char="•"/>
            </a:pPr>
            <a:r>
              <a:rPr lang="en-US" sz="2200" i="1" dirty="0"/>
              <a:t>a</a:t>
            </a:r>
            <a:r>
              <a:rPr lang="en-US" sz="2200" i="1" baseline="-25000" dirty="0"/>
              <a:t>i+1</a:t>
            </a:r>
            <a:r>
              <a:rPr lang="en-US" sz="2200" dirty="0"/>
              <a:t> is </a:t>
            </a:r>
            <a:r>
              <a:rPr lang="en-US" sz="2200" i="1" dirty="0" err="1"/>
              <a:t>b</a:t>
            </a:r>
            <a:r>
              <a:rPr lang="en-US" sz="2200" baseline="-25000" dirty="0" err="1"/>
              <a:t>i</a:t>
            </a:r>
            <a:r>
              <a:rPr lang="en-US" sz="2200" dirty="0" err="1"/>
              <a:t>’s</a:t>
            </a:r>
            <a:r>
              <a:rPr lang="en-US" sz="2200" dirty="0"/>
              <a:t> last preference</a:t>
            </a:r>
          </a:p>
          <a:p>
            <a:pPr marL="342900" indent="-342900">
              <a:buFont typeface="Arial"/>
              <a:buChar char="•"/>
            </a:pPr>
            <a:r>
              <a:rPr lang="en-US" sz="2200" i="1" dirty="0"/>
              <a:t>a</a:t>
            </a:r>
            <a:r>
              <a:rPr lang="en-US" sz="2200" i="1" baseline="-25000" dirty="0"/>
              <a:t>0</a:t>
            </a:r>
            <a:r>
              <a:rPr lang="en-US" sz="2200" dirty="0"/>
              <a:t> is </a:t>
            </a:r>
            <a:r>
              <a:rPr lang="en-US" sz="2200" i="1" dirty="0"/>
              <a:t>b</a:t>
            </a:r>
            <a:r>
              <a:rPr lang="en-US" sz="2200" i="1" baseline="-25000" dirty="0"/>
              <a:t>k-1</a:t>
            </a:r>
            <a:r>
              <a:rPr lang="en-US" sz="2200" dirty="0"/>
              <a:t>‘s last preference</a:t>
            </a:r>
          </a:p>
        </p:txBody>
      </p:sp>
    </p:spTree>
    <p:extLst>
      <p:ext uri="{BB962C8B-B14F-4D97-AF65-F5344CB8AC3E}">
        <p14:creationId xmlns:p14="http://schemas.microsoft.com/office/powerpoint/2010/main" val="23781278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381000"/>
            <a:ext cx="8534400" cy="27432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4000" b="1" dirty="0"/>
              <a:t>Claim</a:t>
            </a:r>
            <a:endParaRPr lang="en-US" sz="3200" b="1" dirty="0"/>
          </a:p>
          <a:p>
            <a:pPr algn="ctr"/>
            <a:r>
              <a:rPr lang="en-US" sz="3200" dirty="0"/>
              <a:t>Irving’s algorithm for the stable roommates problem terminates in polynomial time – specifically O(</a:t>
            </a:r>
            <a:r>
              <a:rPr lang="en-US" sz="3200" i="1" dirty="0"/>
              <a:t>n</a:t>
            </a:r>
            <a:r>
              <a:rPr lang="en-US" sz="3200" baseline="30000" dirty="0"/>
              <a:t>2</a:t>
            </a:r>
            <a:r>
              <a:rPr lang="en-US" sz="3200" dirty="0"/>
              <a:t>).</a:t>
            </a:r>
          </a:p>
        </p:txBody>
      </p:sp>
      <p:sp>
        <p:nvSpPr>
          <p:cNvPr id="6" name="Content Placeholder 2"/>
          <p:cNvSpPr>
            <a:spLocks noGrp="1"/>
          </p:cNvSpPr>
          <p:nvPr>
            <p:ph idx="1"/>
          </p:nvPr>
        </p:nvSpPr>
        <p:spPr>
          <a:xfrm>
            <a:off x="457200" y="3352800"/>
            <a:ext cx="8229600" cy="3200400"/>
          </a:xfrm>
        </p:spPr>
        <p:txBody>
          <a:bodyPr>
            <a:normAutofit/>
          </a:bodyPr>
          <a:lstStyle/>
          <a:p>
            <a:r>
              <a:rPr lang="en-US" dirty="0"/>
              <a:t>This requires some data structure considerations</a:t>
            </a:r>
          </a:p>
          <a:p>
            <a:pPr lvl="1"/>
            <a:r>
              <a:rPr lang="en-US" dirty="0"/>
              <a:t>Naïve implementation of rotations is ~O(n</a:t>
            </a:r>
            <a:r>
              <a:rPr lang="en-US" baseline="30000" dirty="0"/>
              <a:t>3</a:t>
            </a:r>
            <a:r>
              <a:rPr lang="en-US" dirty="0"/>
              <a:t>)</a:t>
            </a:r>
          </a:p>
        </p:txBody>
      </p:sp>
      <p:sp>
        <p:nvSpPr>
          <p:cNvPr id="2" name="Slide Number Placeholder 1">
            <a:extLst>
              <a:ext uri="{FF2B5EF4-FFF2-40B4-BE49-F238E27FC236}">
                <a16:creationId xmlns:a16="http://schemas.microsoft.com/office/drawing/2014/main" id="{5295B8E5-F264-A244-AECF-535EB717D650}"/>
              </a:ext>
            </a:extLst>
          </p:cNvPr>
          <p:cNvSpPr>
            <a:spLocks noGrp="1"/>
          </p:cNvSpPr>
          <p:nvPr>
            <p:ph type="sldNum" sz="quarter" idx="12"/>
          </p:nvPr>
        </p:nvSpPr>
        <p:spPr/>
        <p:txBody>
          <a:bodyPr/>
          <a:lstStyle/>
          <a:p>
            <a:fld id="{A2EF37A0-74FC-AB4F-AE4C-D9BFC6719E9F}" type="slidenum">
              <a:rPr lang="en-US" smtClean="0"/>
              <a:t>81</a:t>
            </a:fld>
            <a:endParaRPr lang="en-US"/>
          </a:p>
        </p:txBody>
      </p:sp>
    </p:spTree>
    <p:extLst>
      <p:ext uri="{BB962C8B-B14F-4D97-AF65-F5344CB8AC3E}">
        <p14:creationId xmlns:p14="http://schemas.microsoft.com/office/powerpoint/2010/main" val="113160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31487" cy="1371600"/>
          </a:xfrm>
        </p:spPr>
        <p:txBody>
          <a:bodyPr/>
          <a:lstStyle/>
          <a:p>
            <a:r>
              <a:rPr lang="en-US" dirty="0"/>
              <a:t>One-to-many matching</a:t>
            </a:r>
          </a:p>
        </p:txBody>
      </p:sp>
      <p:sp>
        <p:nvSpPr>
          <p:cNvPr id="3" name="Content Placeholder 2"/>
          <p:cNvSpPr>
            <a:spLocks noGrp="1"/>
          </p:cNvSpPr>
          <p:nvPr>
            <p:ph idx="1"/>
          </p:nvPr>
        </p:nvSpPr>
        <p:spPr/>
        <p:txBody>
          <a:bodyPr/>
          <a:lstStyle/>
          <a:p>
            <a:r>
              <a:rPr lang="en-US" dirty="0"/>
              <a:t>The </a:t>
            </a:r>
            <a:r>
              <a:rPr lang="en-US" b="1" dirty="0"/>
              <a:t>hospitals/residents problem</a:t>
            </a:r>
            <a:r>
              <a:rPr lang="en-US" dirty="0"/>
              <a:t> (aka college/students problem aka admissions problem):</a:t>
            </a:r>
          </a:p>
          <a:p>
            <a:pPr marL="342900" indent="-342900">
              <a:buFont typeface="Arial" charset="0"/>
              <a:buChar char="•"/>
            </a:pPr>
            <a:r>
              <a:rPr lang="en-US" b="0" dirty="0"/>
              <a:t>Strict preference rankings from each side</a:t>
            </a:r>
          </a:p>
          <a:p>
            <a:pPr marL="342900" indent="-342900">
              <a:buFont typeface="Arial" charset="0"/>
              <a:buChar char="•"/>
            </a:pPr>
            <a:r>
              <a:rPr lang="en-US" b="0" dirty="0"/>
              <a:t>One side (hospitals) can accept </a:t>
            </a:r>
            <a:r>
              <a:rPr lang="en-US" b="0" i="1" dirty="0"/>
              <a:t>q &gt; </a:t>
            </a:r>
            <a:r>
              <a:rPr lang="en-US" b="0" dirty="0"/>
              <a:t>1 residents</a:t>
            </a:r>
          </a:p>
          <a:p>
            <a:r>
              <a:rPr lang="en-US" dirty="0"/>
              <a:t>Also introduced in [Gale and Shapley 1962]</a:t>
            </a:r>
          </a:p>
          <a:p>
            <a:r>
              <a:rPr lang="en-US" dirty="0"/>
              <a:t>Has seen lots of traction in the real world</a:t>
            </a:r>
          </a:p>
          <a:p>
            <a:pPr marL="342900" indent="-342900">
              <a:buFont typeface="Arial" charset="0"/>
              <a:buChar char="•"/>
            </a:pPr>
            <a:r>
              <a:rPr lang="en-US" b="0" dirty="0"/>
              <a:t>E.g., the </a:t>
            </a:r>
            <a:r>
              <a:rPr lang="en-US" u="sng" dirty="0">
                <a:solidFill>
                  <a:srgbClr val="D1282E"/>
                </a:solidFill>
              </a:rPr>
              <a:t>National Resident Matching Program</a:t>
            </a:r>
            <a:r>
              <a:rPr lang="en-US" dirty="0">
                <a:solidFill>
                  <a:srgbClr val="D1282E"/>
                </a:solidFill>
              </a:rPr>
              <a:t> </a:t>
            </a:r>
            <a:r>
              <a:rPr lang="en-US" b="0" dirty="0"/>
              <a:t>(NRMP)</a:t>
            </a:r>
          </a:p>
          <a:p>
            <a:pPr marL="342900" indent="-342900">
              <a:buFont typeface="Arial" charset="0"/>
              <a:buChar char="•"/>
            </a:pPr>
            <a:r>
              <a:rPr lang="en-US" b="0" dirty="0"/>
              <a:t>Other American, British, and Canadian medical labor markets</a:t>
            </a:r>
          </a:p>
          <a:p>
            <a:pPr marL="342900" indent="-342900">
              <a:buFont typeface="Arial" charset="0"/>
              <a:buChar char="•"/>
            </a:pPr>
            <a:r>
              <a:rPr lang="en-US" b="0" dirty="0"/>
              <a:t>Canadian lawyer labor markets</a:t>
            </a:r>
          </a:p>
          <a:p>
            <a:pPr marL="342900" indent="-342900">
              <a:buFont typeface="Arial" charset="0"/>
              <a:buChar char="•"/>
            </a:pPr>
            <a:r>
              <a:rPr lang="en-US" b="0" dirty="0"/>
              <a:t>Sororities</a:t>
            </a:r>
          </a:p>
        </p:txBody>
      </p:sp>
      <p:sp>
        <p:nvSpPr>
          <p:cNvPr id="4" name="Slide Number Placeholder 3">
            <a:extLst>
              <a:ext uri="{FF2B5EF4-FFF2-40B4-BE49-F238E27FC236}">
                <a16:creationId xmlns:a16="http://schemas.microsoft.com/office/drawing/2014/main" id="{B01DD963-0BAB-3740-81E9-70E7B65BBDAB}"/>
              </a:ext>
            </a:extLst>
          </p:cNvPr>
          <p:cNvSpPr>
            <a:spLocks noGrp="1"/>
          </p:cNvSpPr>
          <p:nvPr>
            <p:ph type="sldNum" sz="quarter" idx="12"/>
          </p:nvPr>
        </p:nvSpPr>
        <p:spPr/>
        <p:txBody>
          <a:bodyPr/>
          <a:lstStyle/>
          <a:p>
            <a:fld id="{A2EF37A0-74FC-AB4F-AE4C-D9BFC6719E9F}" type="slidenum">
              <a:rPr lang="en-US" smtClean="0"/>
              <a:t>82</a:t>
            </a:fld>
            <a:endParaRPr lang="en-US"/>
          </a:p>
        </p:txBody>
      </p:sp>
    </p:spTree>
    <p:extLst>
      <p:ext uri="{BB962C8B-B14F-4D97-AF65-F5344CB8AC3E}">
        <p14:creationId xmlns:p14="http://schemas.microsoft.com/office/powerpoint/2010/main" val="16651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184"/>
            <a:ext cx="6380922" cy="1371600"/>
          </a:xfrm>
        </p:spPr>
        <p:txBody>
          <a:bodyPr/>
          <a:lstStyle/>
          <a:p>
            <a:r>
              <a:rPr lang="en-US" dirty="0"/>
              <a:t>History of the NRMP</a:t>
            </a:r>
          </a:p>
        </p:txBody>
      </p:sp>
      <p:sp>
        <p:nvSpPr>
          <p:cNvPr id="4" name="Up-Down Arrow 3"/>
          <p:cNvSpPr/>
          <p:nvPr/>
        </p:nvSpPr>
        <p:spPr>
          <a:xfrm>
            <a:off x="11524637" y="4195606"/>
            <a:ext cx="235678" cy="5023017"/>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EF1625D-C0EA-47AA-B310-3625234BD6B8}"/>
              </a:ext>
            </a:extLst>
          </p:cNvPr>
          <p:cNvSpPr txBox="1"/>
          <p:nvPr/>
        </p:nvSpPr>
        <p:spPr>
          <a:xfrm>
            <a:off x="4804331" y="1910505"/>
            <a:ext cx="2033791" cy="1292662"/>
          </a:xfrm>
          <a:prstGeom prst="rect">
            <a:avLst/>
          </a:prstGeom>
          <a:noFill/>
        </p:spPr>
        <p:txBody>
          <a:bodyPr wrap="square" rtlCol="0">
            <a:spAutoFit/>
          </a:bodyPr>
          <a:lstStyle/>
          <a:p>
            <a:r>
              <a:rPr lang="en-US" sz="2400" b="1" dirty="0"/>
              <a:t>1940’s </a:t>
            </a:r>
            <a:r>
              <a:rPr lang="en-US" dirty="0"/>
              <a:t>Fierce competition, eventual market failure</a:t>
            </a:r>
          </a:p>
        </p:txBody>
      </p:sp>
      <p:sp>
        <p:nvSpPr>
          <p:cNvPr id="20" name="TextBox 19">
            <a:extLst>
              <a:ext uri="{FF2B5EF4-FFF2-40B4-BE49-F238E27FC236}">
                <a16:creationId xmlns:a16="http://schemas.microsoft.com/office/drawing/2014/main" id="{50AF3485-055E-4CE9-9432-C40A764A8D12}"/>
              </a:ext>
            </a:extLst>
          </p:cNvPr>
          <p:cNvSpPr txBox="1"/>
          <p:nvPr/>
        </p:nvSpPr>
        <p:spPr>
          <a:xfrm>
            <a:off x="563527" y="1572277"/>
            <a:ext cx="3890634" cy="461665"/>
          </a:xfrm>
          <a:prstGeom prst="rect">
            <a:avLst/>
          </a:prstGeom>
          <a:noFill/>
        </p:spPr>
        <p:txBody>
          <a:bodyPr wrap="square" rtlCol="0">
            <a:spAutoFit/>
          </a:bodyPr>
          <a:lstStyle/>
          <a:p>
            <a:r>
              <a:rPr lang="en-US" sz="2400" b="1" dirty="0"/>
              <a:t>1900-ish </a:t>
            </a:r>
            <a:r>
              <a:rPr lang="en-US" dirty="0"/>
              <a:t>first medical internships</a:t>
            </a:r>
          </a:p>
        </p:txBody>
      </p:sp>
      <p:sp>
        <p:nvSpPr>
          <p:cNvPr id="23" name="TextBox 22">
            <a:extLst>
              <a:ext uri="{FF2B5EF4-FFF2-40B4-BE49-F238E27FC236}">
                <a16:creationId xmlns:a16="http://schemas.microsoft.com/office/drawing/2014/main" id="{0DB2F3E0-8B63-4B5E-82B3-BCDEDFF17D85}"/>
              </a:ext>
            </a:extLst>
          </p:cNvPr>
          <p:cNvSpPr txBox="1"/>
          <p:nvPr/>
        </p:nvSpPr>
        <p:spPr>
          <a:xfrm>
            <a:off x="180753" y="3139461"/>
            <a:ext cx="4273409" cy="461665"/>
          </a:xfrm>
          <a:prstGeom prst="rect">
            <a:avLst/>
          </a:prstGeom>
          <a:noFill/>
        </p:spPr>
        <p:txBody>
          <a:bodyPr wrap="square" rtlCol="0">
            <a:spAutoFit/>
          </a:bodyPr>
          <a:lstStyle/>
          <a:p>
            <a:r>
              <a:rPr lang="en-US" sz="2400" b="1" dirty="0"/>
              <a:t>1951 </a:t>
            </a:r>
            <a:r>
              <a:rPr lang="en-US" dirty="0"/>
              <a:t>First centralized clearing market</a:t>
            </a:r>
          </a:p>
        </p:txBody>
      </p:sp>
      <p:sp>
        <p:nvSpPr>
          <p:cNvPr id="24" name="TextBox 23">
            <a:extLst>
              <a:ext uri="{FF2B5EF4-FFF2-40B4-BE49-F238E27FC236}">
                <a16:creationId xmlns:a16="http://schemas.microsoft.com/office/drawing/2014/main" id="{33ACC678-0D0A-4749-B837-69F93E6B11E5}"/>
              </a:ext>
            </a:extLst>
          </p:cNvPr>
          <p:cNvSpPr txBox="1"/>
          <p:nvPr/>
        </p:nvSpPr>
        <p:spPr>
          <a:xfrm>
            <a:off x="4804331" y="3923053"/>
            <a:ext cx="3746933" cy="738664"/>
          </a:xfrm>
          <a:prstGeom prst="rect">
            <a:avLst/>
          </a:prstGeom>
          <a:noFill/>
        </p:spPr>
        <p:txBody>
          <a:bodyPr wrap="square" rtlCol="0">
            <a:spAutoFit/>
          </a:bodyPr>
          <a:lstStyle/>
          <a:p>
            <a:r>
              <a:rPr lang="en-US" sz="2400" b="1" dirty="0"/>
              <a:t>1970s </a:t>
            </a:r>
            <a:r>
              <a:rPr lang="en-US" dirty="0"/>
              <a:t>More couples on the market</a:t>
            </a:r>
          </a:p>
        </p:txBody>
      </p:sp>
      <p:sp>
        <p:nvSpPr>
          <p:cNvPr id="25" name="TextBox 24">
            <a:extLst>
              <a:ext uri="{FF2B5EF4-FFF2-40B4-BE49-F238E27FC236}">
                <a16:creationId xmlns:a16="http://schemas.microsoft.com/office/drawing/2014/main" id="{21E8A60C-3CA9-4601-97D7-A53E56802138}"/>
              </a:ext>
            </a:extLst>
          </p:cNvPr>
          <p:cNvSpPr txBox="1"/>
          <p:nvPr/>
        </p:nvSpPr>
        <p:spPr>
          <a:xfrm>
            <a:off x="2456120" y="4706645"/>
            <a:ext cx="1998041" cy="738664"/>
          </a:xfrm>
          <a:prstGeom prst="rect">
            <a:avLst/>
          </a:prstGeom>
          <a:noFill/>
        </p:spPr>
        <p:txBody>
          <a:bodyPr wrap="square" rtlCol="0">
            <a:spAutoFit/>
          </a:bodyPr>
          <a:lstStyle/>
          <a:p>
            <a:r>
              <a:rPr lang="en-US" sz="2400" b="1" dirty="0"/>
              <a:t>1995 </a:t>
            </a:r>
            <a:r>
              <a:rPr lang="en-US" dirty="0"/>
              <a:t>Crisis of confidence</a:t>
            </a:r>
          </a:p>
        </p:txBody>
      </p:sp>
      <p:sp>
        <p:nvSpPr>
          <p:cNvPr id="26" name="TextBox 25">
            <a:extLst>
              <a:ext uri="{FF2B5EF4-FFF2-40B4-BE49-F238E27FC236}">
                <a16:creationId xmlns:a16="http://schemas.microsoft.com/office/drawing/2014/main" id="{DD2A20CD-A4FB-450A-BC32-BB1C38173C39}"/>
              </a:ext>
            </a:extLst>
          </p:cNvPr>
          <p:cNvSpPr txBox="1"/>
          <p:nvPr/>
        </p:nvSpPr>
        <p:spPr>
          <a:xfrm>
            <a:off x="4826765" y="5240179"/>
            <a:ext cx="3746933" cy="738664"/>
          </a:xfrm>
          <a:prstGeom prst="rect">
            <a:avLst/>
          </a:prstGeom>
          <a:noFill/>
        </p:spPr>
        <p:txBody>
          <a:bodyPr wrap="square" rtlCol="0">
            <a:spAutoFit/>
          </a:bodyPr>
          <a:lstStyle/>
          <a:p>
            <a:r>
              <a:rPr lang="en-US" sz="2400" b="1" dirty="0"/>
              <a:t>1996-7 </a:t>
            </a:r>
            <a:r>
              <a:rPr lang="en-US" dirty="0"/>
              <a:t>Redesign completed and implemented</a:t>
            </a:r>
          </a:p>
        </p:txBody>
      </p:sp>
      <p:sp>
        <p:nvSpPr>
          <p:cNvPr id="29" name="Up-Down Arrow 3">
            <a:extLst>
              <a:ext uri="{FF2B5EF4-FFF2-40B4-BE49-F238E27FC236}">
                <a16:creationId xmlns:a16="http://schemas.microsoft.com/office/drawing/2014/main" id="{3948B737-B09E-4F51-903D-A810A9483484}"/>
              </a:ext>
            </a:extLst>
          </p:cNvPr>
          <p:cNvSpPr/>
          <p:nvPr/>
        </p:nvSpPr>
        <p:spPr>
          <a:xfrm>
            <a:off x="4454161" y="1524000"/>
            <a:ext cx="235678" cy="5023017"/>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descr="A picture containing toy&#10;&#10;Description automatically generated">
            <a:extLst>
              <a:ext uri="{FF2B5EF4-FFF2-40B4-BE49-F238E27FC236}">
                <a16:creationId xmlns:a16="http://schemas.microsoft.com/office/drawing/2014/main" id="{113062AC-C512-4024-A104-CC45FBBEC5BC}"/>
              </a:ext>
            </a:extLst>
          </p:cNvPr>
          <p:cNvPicPr>
            <a:picLocks noChangeAspect="1"/>
          </p:cNvPicPr>
          <p:nvPr/>
        </p:nvPicPr>
        <p:blipFill>
          <a:blip r:embed="rId3"/>
          <a:stretch>
            <a:fillRect/>
          </a:stretch>
        </p:blipFill>
        <p:spPr>
          <a:xfrm>
            <a:off x="1961955" y="1986452"/>
            <a:ext cx="856468" cy="1140768"/>
          </a:xfrm>
          <a:prstGeom prst="rect">
            <a:avLst/>
          </a:prstGeom>
        </p:spPr>
      </p:pic>
      <p:pic>
        <p:nvPicPr>
          <p:cNvPr id="31" name="Picture 30" descr="afba90ace243434ea54ae4877f13dfc5.jpg">
            <a:extLst>
              <a:ext uri="{FF2B5EF4-FFF2-40B4-BE49-F238E27FC236}">
                <a16:creationId xmlns:a16="http://schemas.microsoft.com/office/drawing/2014/main" id="{5565CCB7-72BE-4E9A-9FED-CC3374D7EF5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896366" y="1935526"/>
            <a:ext cx="1304561" cy="1304561"/>
          </a:xfrm>
          <a:prstGeom prst="rect">
            <a:avLst/>
          </a:prstGeom>
        </p:spPr>
      </p:pic>
      <p:pic>
        <p:nvPicPr>
          <p:cNvPr id="32" name="Picture 31" descr="doctors-strike.jpg">
            <a:extLst>
              <a:ext uri="{FF2B5EF4-FFF2-40B4-BE49-F238E27FC236}">
                <a16:creationId xmlns:a16="http://schemas.microsoft.com/office/drawing/2014/main" id="{15E0E865-5097-4569-8CE2-133A5DC92E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6121" y="4116403"/>
            <a:ext cx="1581969" cy="1609723"/>
          </a:xfrm>
          <a:prstGeom prst="rect">
            <a:avLst/>
          </a:prstGeom>
        </p:spPr>
      </p:pic>
      <p:pic>
        <p:nvPicPr>
          <p:cNvPr id="33" name="Picture 32" descr="rcnKReboi.jpg">
            <a:extLst>
              <a:ext uri="{FF2B5EF4-FFF2-40B4-BE49-F238E27FC236}">
                <a16:creationId xmlns:a16="http://schemas.microsoft.com/office/drawing/2014/main" id="{E2F92C1E-95E4-476B-97AC-957CD6FF81F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472998" y="5584359"/>
            <a:ext cx="730247" cy="1122755"/>
          </a:xfrm>
          <a:prstGeom prst="rect">
            <a:avLst/>
          </a:prstGeom>
        </p:spPr>
      </p:pic>
      <p:pic>
        <p:nvPicPr>
          <p:cNvPr id="35" name="Picture 34" descr="A black and white logo&#10;&#10;Description automatically generated with low confidence">
            <a:extLst>
              <a:ext uri="{FF2B5EF4-FFF2-40B4-BE49-F238E27FC236}">
                <a16:creationId xmlns:a16="http://schemas.microsoft.com/office/drawing/2014/main" id="{F87EBE06-6A12-4F5B-8344-5E69795091F9}"/>
              </a:ext>
            </a:extLst>
          </p:cNvPr>
          <p:cNvPicPr>
            <a:picLocks noChangeAspect="1"/>
          </p:cNvPicPr>
          <p:nvPr/>
        </p:nvPicPr>
        <p:blipFill>
          <a:blip r:embed="rId7"/>
          <a:stretch>
            <a:fillRect/>
          </a:stretch>
        </p:blipFill>
        <p:spPr>
          <a:xfrm>
            <a:off x="7947760" y="3651538"/>
            <a:ext cx="603504" cy="1088136"/>
          </a:xfrm>
          <a:prstGeom prst="rect">
            <a:avLst/>
          </a:prstGeom>
        </p:spPr>
      </p:pic>
      <p:sp>
        <p:nvSpPr>
          <p:cNvPr id="36" name="TextBox 35">
            <a:extLst>
              <a:ext uri="{FF2B5EF4-FFF2-40B4-BE49-F238E27FC236}">
                <a16:creationId xmlns:a16="http://schemas.microsoft.com/office/drawing/2014/main" id="{266081D9-B4BF-46BB-AC0B-2882E94FB3F5}"/>
              </a:ext>
            </a:extLst>
          </p:cNvPr>
          <p:cNvSpPr txBox="1"/>
          <p:nvPr/>
        </p:nvSpPr>
        <p:spPr>
          <a:xfrm>
            <a:off x="6315637" y="975561"/>
            <a:ext cx="2027582" cy="276999"/>
          </a:xfrm>
          <a:prstGeom prst="rect">
            <a:avLst/>
          </a:prstGeom>
          <a:noFill/>
        </p:spPr>
        <p:txBody>
          <a:bodyPr wrap="square" rtlCol="0">
            <a:spAutoFit/>
          </a:bodyPr>
          <a:lstStyle/>
          <a:p>
            <a:r>
              <a:rPr lang="en-US" sz="1200" dirty="0"/>
              <a:t>[Roth 2002]</a:t>
            </a:r>
          </a:p>
        </p:txBody>
      </p:sp>
    </p:spTree>
    <p:extLst>
      <p:ext uri="{BB962C8B-B14F-4D97-AF65-F5344CB8AC3E}">
        <p14:creationId xmlns:p14="http://schemas.microsoft.com/office/powerpoint/2010/main" val="301060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3" grpId="0"/>
      <p:bldP spid="24" grpId="0"/>
      <p:bldP spid="25" grpId="0"/>
      <p:bldP spid="2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31487" cy="1371600"/>
          </a:xfrm>
        </p:spPr>
        <p:txBody>
          <a:bodyPr>
            <a:normAutofit fontScale="90000"/>
          </a:bodyPr>
          <a:lstStyle/>
          <a:p>
            <a:r>
              <a:rPr lang="en-US" dirty="0"/>
              <a:t>NRMP Simplified:</a:t>
            </a:r>
            <a:br>
              <a:rPr lang="en-US" dirty="0"/>
            </a:br>
            <a:r>
              <a:rPr lang="en-US" dirty="0"/>
              <a:t>A Gale-Shapley Approach</a:t>
            </a:r>
          </a:p>
        </p:txBody>
      </p:sp>
      <p:sp>
        <p:nvSpPr>
          <p:cNvPr id="4" name="Slide Number Placeholder 3">
            <a:extLst>
              <a:ext uri="{FF2B5EF4-FFF2-40B4-BE49-F238E27FC236}">
                <a16:creationId xmlns:a16="http://schemas.microsoft.com/office/drawing/2014/main" id="{B01DD963-0BAB-3740-81E9-70E7B65BBDAB}"/>
              </a:ext>
            </a:extLst>
          </p:cNvPr>
          <p:cNvSpPr>
            <a:spLocks noGrp="1"/>
          </p:cNvSpPr>
          <p:nvPr>
            <p:ph type="sldNum" sz="quarter" idx="12"/>
          </p:nvPr>
        </p:nvSpPr>
        <p:spPr/>
        <p:txBody>
          <a:bodyPr/>
          <a:lstStyle/>
          <a:p>
            <a:fld id="{A2EF37A0-74FC-AB4F-AE4C-D9BFC6719E9F}" type="slidenum">
              <a:rPr lang="en-US" smtClean="0"/>
              <a:t>84</a:t>
            </a:fld>
            <a:endParaRPr lang="en-US" dirty="0"/>
          </a:p>
        </p:txBody>
      </p:sp>
      <p:pic>
        <p:nvPicPr>
          <p:cNvPr id="7" name="Picture 6" descr="List-of-Private-Hospitals-Recognised-By-Karnataka-Government-for-Medical-Treatment.png">
            <a:extLst>
              <a:ext uri="{FF2B5EF4-FFF2-40B4-BE49-F238E27FC236}">
                <a16:creationId xmlns:a16="http://schemas.microsoft.com/office/drawing/2014/main" id="{207A6E10-8F17-417E-B2C7-A82F4C638D7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49007" y="2490337"/>
            <a:ext cx="1324661" cy="933350"/>
          </a:xfrm>
          <a:prstGeom prst="rect">
            <a:avLst/>
          </a:prstGeom>
        </p:spPr>
      </p:pic>
      <p:pic>
        <p:nvPicPr>
          <p:cNvPr id="9" name="Picture 8" descr="List-of-Private-Hospitals-Recognised-By-Karnataka-Government-for-Medical-Treatment.png">
            <a:extLst>
              <a:ext uri="{FF2B5EF4-FFF2-40B4-BE49-F238E27FC236}">
                <a16:creationId xmlns:a16="http://schemas.microsoft.com/office/drawing/2014/main" id="{AB4F96B9-9F69-419D-B6FA-A1EAA23C9C5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49007" y="4006932"/>
            <a:ext cx="1324661" cy="933350"/>
          </a:xfrm>
          <a:prstGeom prst="rect">
            <a:avLst/>
          </a:prstGeom>
        </p:spPr>
      </p:pic>
      <p:pic>
        <p:nvPicPr>
          <p:cNvPr id="10" name="Picture 9" descr="List-of-Private-Hospitals-Recognised-By-Karnataka-Government-for-Medical-Treatment.png">
            <a:extLst>
              <a:ext uri="{FF2B5EF4-FFF2-40B4-BE49-F238E27FC236}">
                <a16:creationId xmlns:a16="http://schemas.microsoft.com/office/drawing/2014/main" id="{FA9E7568-624A-4AAA-9384-B1B4C821844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49006" y="5517484"/>
            <a:ext cx="1324661" cy="933350"/>
          </a:xfrm>
          <a:prstGeom prst="rect">
            <a:avLst/>
          </a:prstGeom>
        </p:spPr>
      </p:pic>
      <p:pic>
        <p:nvPicPr>
          <p:cNvPr id="14" name="Picture 13" descr="Icon&#10;&#10;Description automatically generated">
            <a:extLst>
              <a:ext uri="{FF2B5EF4-FFF2-40B4-BE49-F238E27FC236}">
                <a16:creationId xmlns:a16="http://schemas.microsoft.com/office/drawing/2014/main" id="{DEDAC37E-3463-4118-99D8-D6E19CF13FFF}"/>
              </a:ext>
            </a:extLst>
          </p:cNvPr>
          <p:cNvPicPr>
            <a:picLocks noChangeAspect="1"/>
          </p:cNvPicPr>
          <p:nvPr/>
        </p:nvPicPr>
        <p:blipFill>
          <a:blip r:embed="rId4"/>
          <a:stretch>
            <a:fillRect/>
          </a:stretch>
        </p:blipFill>
        <p:spPr>
          <a:xfrm>
            <a:off x="1066801" y="2490337"/>
            <a:ext cx="692251" cy="692251"/>
          </a:xfrm>
          <a:prstGeom prst="rect">
            <a:avLst/>
          </a:prstGeom>
        </p:spPr>
      </p:pic>
      <p:pic>
        <p:nvPicPr>
          <p:cNvPr id="15" name="Picture 14" descr="Icon&#10;&#10;Description automatically generated">
            <a:extLst>
              <a:ext uri="{FF2B5EF4-FFF2-40B4-BE49-F238E27FC236}">
                <a16:creationId xmlns:a16="http://schemas.microsoft.com/office/drawing/2014/main" id="{4AD1D765-50A6-4006-9604-D161F0235C05}"/>
              </a:ext>
            </a:extLst>
          </p:cNvPr>
          <p:cNvPicPr>
            <a:picLocks noChangeAspect="1"/>
          </p:cNvPicPr>
          <p:nvPr/>
        </p:nvPicPr>
        <p:blipFill>
          <a:blip r:embed="rId4"/>
          <a:stretch>
            <a:fillRect/>
          </a:stretch>
        </p:blipFill>
        <p:spPr>
          <a:xfrm>
            <a:off x="1066801" y="3178889"/>
            <a:ext cx="692251" cy="692251"/>
          </a:xfrm>
          <a:prstGeom prst="rect">
            <a:avLst/>
          </a:prstGeom>
        </p:spPr>
      </p:pic>
      <p:pic>
        <p:nvPicPr>
          <p:cNvPr id="16" name="Picture 15" descr="Icon&#10;&#10;Description automatically generated">
            <a:extLst>
              <a:ext uri="{FF2B5EF4-FFF2-40B4-BE49-F238E27FC236}">
                <a16:creationId xmlns:a16="http://schemas.microsoft.com/office/drawing/2014/main" id="{208A41FF-178A-49D5-AFBB-FC5C70B115F4}"/>
              </a:ext>
            </a:extLst>
          </p:cNvPr>
          <p:cNvPicPr>
            <a:picLocks noChangeAspect="1"/>
          </p:cNvPicPr>
          <p:nvPr/>
        </p:nvPicPr>
        <p:blipFill>
          <a:blip r:embed="rId4"/>
          <a:stretch>
            <a:fillRect/>
          </a:stretch>
        </p:blipFill>
        <p:spPr>
          <a:xfrm>
            <a:off x="1066801" y="3871140"/>
            <a:ext cx="692251" cy="692251"/>
          </a:xfrm>
          <a:prstGeom prst="rect">
            <a:avLst/>
          </a:prstGeom>
        </p:spPr>
      </p:pic>
      <p:pic>
        <p:nvPicPr>
          <p:cNvPr id="17" name="Picture 16" descr="Icon&#10;&#10;Description automatically generated">
            <a:extLst>
              <a:ext uri="{FF2B5EF4-FFF2-40B4-BE49-F238E27FC236}">
                <a16:creationId xmlns:a16="http://schemas.microsoft.com/office/drawing/2014/main" id="{C0B06BC1-CA87-42DA-ADA0-D4CE49AC86F9}"/>
              </a:ext>
            </a:extLst>
          </p:cNvPr>
          <p:cNvPicPr>
            <a:picLocks noChangeAspect="1"/>
          </p:cNvPicPr>
          <p:nvPr/>
        </p:nvPicPr>
        <p:blipFill>
          <a:blip r:embed="rId4"/>
          <a:stretch>
            <a:fillRect/>
          </a:stretch>
        </p:blipFill>
        <p:spPr>
          <a:xfrm>
            <a:off x="1066801" y="4567892"/>
            <a:ext cx="692251" cy="692251"/>
          </a:xfrm>
          <a:prstGeom prst="rect">
            <a:avLst/>
          </a:prstGeom>
        </p:spPr>
      </p:pic>
      <p:pic>
        <p:nvPicPr>
          <p:cNvPr id="18" name="Picture 17" descr="Icon&#10;&#10;Description automatically generated">
            <a:extLst>
              <a:ext uri="{FF2B5EF4-FFF2-40B4-BE49-F238E27FC236}">
                <a16:creationId xmlns:a16="http://schemas.microsoft.com/office/drawing/2014/main" id="{99AC0917-287E-4678-B0FE-31E6C19738D5}"/>
              </a:ext>
            </a:extLst>
          </p:cNvPr>
          <p:cNvPicPr>
            <a:picLocks noChangeAspect="1"/>
          </p:cNvPicPr>
          <p:nvPr/>
        </p:nvPicPr>
        <p:blipFill>
          <a:blip r:embed="rId4"/>
          <a:stretch>
            <a:fillRect/>
          </a:stretch>
        </p:blipFill>
        <p:spPr>
          <a:xfrm>
            <a:off x="1066801" y="5291908"/>
            <a:ext cx="692251" cy="692251"/>
          </a:xfrm>
          <a:prstGeom prst="rect">
            <a:avLst/>
          </a:prstGeom>
        </p:spPr>
      </p:pic>
      <p:pic>
        <p:nvPicPr>
          <p:cNvPr id="19" name="Picture 18" descr="Icon&#10;&#10;Description automatically generated">
            <a:extLst>
              <a:ext uri="{FF2B5EF4-FFF2-40B4-BE49-F238E27FC236}">
                <a16:creationId xmlns:a16="http://schemas.microsoft.com/office/drawing/2014/main" id="{10C12436-014E-4A83-A308-0482D422DC2E}"/>
              </a:ext>
            </a:extLst>
          </p:cNvPr>
          <p:cNvPicPr>
            <a:picLocks noChangeAspect="1"/>
          </p:cNvPicPr>
          <p:nvPr/>
        </p:nvPicPr>
        <p:blipFill>
          <a:blip r:embed="rId4"/>
          <a:stretch>
            <a:fillRect/>
          </a:stretch>
        </p:blipFill>
        <p:spPr>
          <a:xfrm>
            <a:off x="1066800" y="5984159"/>
            <a:ext cx="692251" cy="692251"/>
          </a:xfrm>
          <a:prstGeom prst="rect">
            <a:avLst/>
          </a:prstGeom>
        </p:spPr>
      </p:pic>
      <p:sp>
        <p:nvSpPr>
          <p:cNvPr id="22" name="Content Placeholder 2">
            <a:extLst>
              <a:ext uri="{FF2B5EF4-FFF2-40B4-BE49-F238E27FC236}">
                <a16:creationId xmlns:a16="http://schemas.microsoft.com/office/drawing/2014/main" id="{5C1A99A3-7014-44AB-AC65-9569C0BF2B2F}"/>
              </a:ext>
            </a:extLst>
          </p:cNvPr>
          <p:cNvSpPr>
            <a:spLocks noGrp="1"/>
          </p:cNvSpPr>
          <p:nvPr>
            <p:ph idx="1"/>
          </p:nvPr>
        </p:nvSpPr>
        <p:spPr>
          <a:xfrm>
            <a:off x="457200" y="1752600"/>
            <a:ext cx="7620000" cy="737737"/>
          </a:xfrm>
        </p:spPr>
        <p:txBody>
          <a:bodyPr/>
          <a:lstStyle/>
          <a:p>
            <a:r>
              <a:rPr lang="en-US" b="0" dirty="0"/>
              <a:t>Idea: Hospitals propose to as many doctors as they have open spots. Doctors accept/reject as normal. Repeat until done.</a:t>
            </a:r>
          </a:p>
        </p:txBody>
      </p:sp>
      <p:sp>
        <p:nvSpPr>
          <p:cNvPr id="24" name="TextBox 23">
            <a:extLst>
              <a:ext uri="{FF2B5EF4-FFF2-40B4-BE49-F238E27FC236}">
                <a16:creationId xmlns:a16="http://schemas.microsoft.com/office/drawing/2014/main" id="{F2C63A9C-49FE-4FD4-B32D-9D2E71F0378F}"/>
              </a:ext>
            </a:extLst>
          </p:cNvPr>
          <p:cNvSpPr txBox="1"/>
          <p:nvPr/>
        </p:nvSpPr>
        <p:spPr>
          <a:xfrm>
            <a:off x="5624902" y="2772346"/>
            <a:ext cx="1475875" cy="369332"/>
          </a:xfrm>
          <a:prstGeom prst="rect">
            <a:avLst/>
          </a:prstGeom>
          <a:noFill/>
        </p:spPr>
        <p:txBody>
          <a:bodyPr wrap="square">
            <a:spAutoFit/>
          </a:bodyPr>
          <a:lstStyle/>
          <a:p>
            <a:r>
              <a:rPr lang="en-US" b="0" dirty="0"/>
              <a:t>Capacity </a:t>
            </a:r>
            <a:r>
              <a:rPr lang="en-US" dirty="0"/>
              <a:t>3</a:t>
            </a:r>
            <a:endParaRPr lang="en-US" baseline="-25000" dirty="0"/>
          </a:p>
        </p:txBody>
      </p:sp>
      <p:sp>
        <p:nvSpPr>
          <p:cNvPr id="27" name="TextBox 26">
            <a:extLst>
              <a:ext uri="{FF2B5EF4-FFF2-40B4-BE49-F238E27FC236}">
                <a16:creationId xmlns:a16="http://schemas.microsoft.com/office/drawing/2014/main" id="{F0355C3A-56D0-44FC-BC24-5C7CC7D84296}"/>
              </a:ext>
            </a:extLst>
          </p:cNvPr>
          <p:cNvSpPr txBox="1"/>
          <p:nvPr/>
        </p:nvSpPr>
        <p:spPr>
          <a:xfrm>
            <a:off x="5624903" y="4378725"/>
            <a:ext cx="1475875" cy="369332"/>
          </a:xfrm>
          <a:prstGeom prst="rect">
            <a:avLst/>
          </a:prstGeom>
          <a:noFill/>
        </p:spPr>
        <p:txBody>
          <a:bodyPr wrap="square">
            <a:spAutoFit/>
          </a:bodyPr>
          <a:lstStyle/>
          <a:p>
            <a:r>
              <a:rPr lang="en-US" b="0" dirty="0"/>
              <a:t>Capacity </a:t>
            </a:r>
            <a:r>
              <a:rPr lang="en-US" dirty="0"/>
              <a:t>1</a:t>
            </a:r>
            <a:endParaRPr lang="en-US" baseline="-25000" dirty="0"/>
          </a:p>
        </p:txBody>
      </p:sp>
      <p:sp>
        <p:nvSpPr>
          <p:cNvPr id="28" name="TextBox 27">
            <a:extLst>
              <a:ext uri="{FF2B5EF4-FFF2-40B4-BE49-F238E27FC236}">
                <a16:creationId xmlns:a16="http://schemas.microsoft.com/office/drawing/2014/main" id="{8FB39521-7241-48E9-9887-95914BCD536C}"/>
              </a:ext>
            </a:extLst>
          </p:cNvPr>
          <p:cNvSpPr txBox="1"/>
          <p:nvPr/>
        </p:nvSpPr>
        <p:spPr>
          <a:xfrm>
            <a:off x="5624903" y="5799493"/>
            <a:ext cx="1475875" cy="369332"/>
          </a:xfrm>
          <a:prstGeom prst="rect">
            <a:avLst/>
          </a:prstGeom>
          <a:noFill/>
        </p:spPr>
        <p:txBody>
          <a:bodyPr wrap="square">
            <a:spAutoFit/>
          </a:bodyPr>
          <a:lstStyle/>
          <a:p>
            <a:r>
              <a:rPr lang="en-US" b="0" dirty="0"/>
              <a:t>Capacity 2</a:t>
            </a:r>
            <a:endParaRPr lang="en-US" baseline="-25000" dirty="0"/>
          </a:p>
        </p:txBody>
      </p:sp>
      <p:cxnSp>
        <p:nvCxnSpPr>
          <p:cNvPr id="30" name="Straight Connector 29">
            <a:extLst>
              <a:ext uri="{FF2B5EF4-FFF2-40B4-BE49-F238E27FC236}">
                <a16:creationId xmlns:a16="http://schemas.microsoft.com/office/drawing/2014/main" id="{58E36FB4-8EA9-4F10-8041-274DD9F31ACF}"/>
              </a:ext>
            </a:extLst>
          </p:cNvPr>
          <p:cNvCxnSpPr>
            <a:stCxn id="7" idx="1"/>
            <a:endCxn id="14" idx="3"/>
          </p:cNvCxnSpPr>
          <p:nvPr/>
        </p:nvCxnSpPr>
        <p:spPr>
          <a:xfrm flipH="1" flipV="1">
            <a:off x="1759052" y="2836463"/>
            <a:ext cx="2389955" cy="120549"/>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38FDD73-ACE1-4378-A360-EC9168D70D90}"/>
              </a:ext>
            </a:extLst>
          </p:cNvPr>
          <p:cNvCxnSpPr>
            <a:cxnSpLocks/>
            <a:stCxn id="7" idx="1"/>
            <a:endCxn id="15" idx="3"/>
          </p:cNvCxnSpPr>
          <p:nvPr/>
        </p:nvCxnSpPr>
        <p:spPr>
          <a:xfrm flipH="1">
            <a:off x="1759052" y="2957012"/>
            <a:ext cx="2389955" cy="56800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700D470-A9FD-4505-B020-E86181494F1F}"/>
              </a:ext>
            </a:extLst>
          </p:cNvPr>
          <p:cNvCxnSpPr>
            <a:cxnSpLocks/>
            <a:stCxn id="7" idx="1"/>
            <a:endCxn id="16" idx="3"/>
          </p:cNvCxnSpPr>
          <p:nvPr/>
        </p:nvCxnSpPr>
        <p:spPr>
          <a:xfrm flipH="1">
            <a:off x="1759052" y="2957012"/>
            <a:ext cx="2389955" cy="126025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B08AD53-F099-4F9D-89F2-833FBAFA86F7}"/>
              </a:ext>
            </a:extLst>
          </p:cNvPr>
          <p:cNvCxnSpPr>
            <a:cxnSpLocks/>
            <a:stCxn id="9" idx="1"/>
            <a:endCxn id="14" idx="3"/>
          </p:cNvCxnSpPr>
          <p:nvPr/>
        </p:nvCxnSpPr>
        <p:spPr>
          <a:xfrm flipH="1" flipV="1">
            <a:off x="1759052" y="2836463"/>
            <a:ext cx="2389955" cy="163714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02E327-ACF0-49AB-B381-EBA345AFF3ED}"/>
              </a:ext>
            </a:extLst>
          </p:cNvPr>
          <p:cNvCxnSpPr>
            <a:cxnSpLocks/>
            <a:stCxn id="10" idx="1"/>
            <a:endCxn id="17" idx="3"/>
          </p:cNvCxnSpPr>
          <p:nvPr/>
        </p:nvCxnSpPr>
        <p:spPr>
          <a:xfrm flipH="1" flipV="1">
            <a:off x="1759052" y="4914018"/>
            <a:ext cx="2389954" cy="107014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8524FA-019B-43A8-A540-D6C18B8109E3}"/>
              </a:ext>
            </a:extLst>
          </p:cNvPr>
          <p:cNvCxnSpPr>
            <a:cxnSpLocks/>
            <a:stCxn id="10" idx="1"/>
            <a:endCxn id="16" idx="3"/>
          </p:cNvCxnSpPr>
          <p:nvPr/>
        </p:nvCxnSpPr>
        <p:spPr>
          <a:xfrm flipH="1" flipV="1">
            <a:off x="1759052" y="4217266"/>
            <a:ext cx="2389954" cy="176689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24" grpId="0"/>
      <p:bldP spid="27" grpId="0"/>
      <p:bldP spid="28"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31487" cy="1371600"/>
          </a:xfrm>
        </p:spPr>
        <p:txBody>
          <a:bodyPr>
            <a:normAutofit fontScale="90000"/>
          </a:bodyPr>
          <a:lstStyle/>
          <a:p>
            <a:r>
              <a:rPr lang="en-US" dirty="0"/>
              <a:t>NRMP Simplified:</a:t>
            </a:r>
            <a:br>
              <a:rPr lang="en-US" dirty="0"/>
            </a:br>
            <a:r>
              <a:rPr lang="en-US" dirty="0"/>
              <a:t>A Gale-Shapley Approach</a:t>
            </a:r>
          </a:p>
        </p:txBody>
      </p:sp>
      <p:sp>
        <p:nvSpPr>
          <p:cNvPr id="4" name="Slide Number Placeholder 3">
            <a:extLst>
              <a:ext uri="{FF2B5EF4-FFF2-40B4-BE49-F238E27FC236}">
                <a16:creationId xmlns:a16="http://schemas.microsoft.com/office/drawing/2014/main" id="{B01DD963-0BAB-3740-81E9-70E7B65BBDAB}"/>
              </a:ext>
            </a:extLst>
          </p:cNvPr>
          <p:cNvSpPr>
            <a:spLocks noGrp="1"/>
          </p:cNvSpPr>
          <p:nvPr>
            <p:ph type="sldNum" sz="quarter" idx="12"/>
          </p:nvPr>
        </p:nvSpPr>
        <p:spPr/>
        <p:txBody>
          <a:bodyPr/>
          <a:lstStyle/>
          <a:p>
            <a:fld id="{A2EF37A0-74FC-AB4F-AE4C-D9BFC6719E9F}" type="slidenum">
              <a:rPr lang="en-US" smtClean="0"/>
              <a:t>85</a:t>
            </a:fld>
            <a:endParaRPr lang="en-US" dirty="0"/>
          </a:p>
        </p:txBody>
      </p:sp>
      <p:pic>
        <p:nvPicPr>
          <p:cNvPr id="7" name="Picture 6" descr="List-of-Private-Hospitals-Recognised-By-Karnataka-Government-for-Medical-Treatment.png">
            <a:extLst>
              <a:ext uri="{FF2B5EF4-FFF2-40B4-BE49-F238E27FC236}">
                <a16:creationId xmlns:a16="http://schemas.microsoft.com/office/drawing/2014/main" id="{207A6E10-8F17-417E-B2C7-A82F4C638D7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49007" y="2490337"/>
            <a:ext cx="1324661" cy="933350"/>
          </a:xfrm>
          <a:prstGeom prst="rect">
            <a:avLst/>
          </a:prstGeom>
        </p:spPr>
      </p:pic>
      <p:pic>
        <p:nvPicPr>
          <p:cNvPr id="9" name="Picture 8" descr="List-of-Private-Hospitals-Recognised-By-Karnataka-Government-for-Medical-Treatment.png">
            <a:extLst>
              <a:ext uri="{FF2B5EF4-FFF2-40B4-BE49-F238E27FC236}">
                <a16:creationId xmlns:a16="http://schemas.microsoft.com/office/drawing/2014/main" id="{AB4F96B9-9F69-419D-B6FA-A1EAA23C9C5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49007" y="4006932"/>
            <a:ext cx="1324661" cy="933350"/>
          </a:xfrm>
          <a:prstGeom prst="rect">
            <a:avLst/>
          </a:prstGeom>
        </p:spPr>
      </p:pic>
      <p:pic>
        <p:nvPicPr>
          <p:cNvPr id="10" name="Picture 9" descr="List-of-Private-Hospitals-Recognised-By-Karnataka-Government-for-Medical-Treatment.png">
            <a:extLst>
              <a:ext uri="{FF2B5EF4-FFF2-40B4-BE49-F238E27FC236}">
                <a16:creationId xmlns:a16="http://schemas.microsoft.com/office/drawing/2014/main" id="{FA9E7568-624A-4AAA-9384-B1B4C821844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49006" y="5517484"/>
            <a:ext cx="1324661" cy="933350"/>
          </a:xfrm>
          <a:prstGeom prst="rect">
            <a:avLst/>
          </a:prstGeom>
        </p:spPr>
      </p:pic>
      <p:pic>
        <p:nvPicPr>
          <p:cNvPr id="14" name="Picture 13" descr="Icon&#10;&#10;Description automatically generated">
            <a:extLst>
              <a:ext uri="{FF2B5EF4-FFF2-40B4-BE49-F238E27FC236}">
                <a16:creationId xmlns:a16="http://schemas.microsoft.com/office/drawing/2014/main" id="{DEDAC37E-3463-4118-99D8-D6E19CF13FFF}"/>
              </a:ext>
            </a:extLst>
          </p:cNvPr>
          <p:cNvPicPr>
            <a:picLocks noChangeAspect="1"/>
          </p:cNvPicPr>
          <p:nvPr/>
        </p:nvPicPr>
        <p:blipFill>
          <a:blip r:embed="rId4"/>
          <a:stretch>
            <a:fillRect/>
          </a:stretch>
        </p:blipFill>
        <p:spPr>
          <a:xfrm>
            <a:off x="1066801" y="2490337"/>
            <a:ext cx="692251" cy="692251"/>
          </a:xfrm>
          <a:prstGeom prst="rect">
            <a:avLst/>
          </a:prstGeom>
        </p:spPr>
      </p:pic>
      <p:pic>
        <p:nvPicPr>
          <p:cNvPr id="15" name="Picture 14" descr="Icon&#10;&#10;Description automatically generated">
            <a:extLst>
              <a:ext uri="{FF2B5EF4-FFF2-40B4-BE49-F238E27FC236}">
                <a16:creationId xmlns:a16="http://schemas.microsoft.com/office/drawing/2014/main" id="{4AD1D765-50A6-4006-9604-D161F0235C05}"/>
              </a:ext>
            </a:extLst>
          </p:cNvPr>
          <p:cNvPicPr>
            <a:picLocks noChangeAspect="1"/>
          </p:cNvPicPr>
          <p:nvPr/>
        </p:nvPicPr>
        <p:blipFill>
          <a:blip r:embed="rId4"/>
          <a:stretch>
            <a:fillRect/>
          </a:stretch>
        </p:blipFill>
        <p:spPr>
          <a:xfrm>
            <a:off x="1066801" y="3178889"/>
            <a:ext cx="692251" cy="692251"/>
          </a:xfrm>
          <a:prstGeom prst="rect">
            <a:avLst/>
          </a:prstGeom>
        </p:spPr>
      </p:pic>
      <p:pic>
        <p:nvPicPr>
          <p:cNvPr id="16" name="Picture 15" descr="Icon&#10;&#10;Description automatically generated">
            <a:extLst>
              <a:ext uri="{FF2B5EF4-FFF2-40B4-BE49-F238E27FC236}">
                <a16:creationId xmlns:a16="http://schemas.microsoft.com/office/drawing/2014/main" id="{208A41FF-178A-49D5-AFBB-FC5C70B115F4}"/>
              </a:ext>
            </a:extLst>
          </p:cNvPr>
          <p:cNvPicPr>
            <a:picLocks noChangeAspect="1"/>
          </p:cNvPicPr>
          <p:nvPr/>
        </p:nvPicPr>
        <p:blipFill>
          <a:blip r:embed="rId4"/>
          <a:stretch>
            <a:fillRect/>
          </a:stretch>
        </p:blipFill>
        <p:spPr>
          <a:xfrm>
            <a:off x="1066801" y="3871140"/>
            <a:ext cx="692251" cy="692251"/>
          </a:xfrm>
          <a:prstGeom prst="rect">
            <a:avLst/>
          </a:prstGeom>
        </p:spPr>
      </p:pic>
      <p:pic>
        <p:nvPicPr>
          <p:cNvPr id="17" name="Picture 16" descr="Icon&#10;&#10;Description automatically generated">
            <a:extLst>
              <a:ext uri="{FF2B5EF4-FFF2-40B4-BE49-F238E27FC236}">
                <a16:creationId xmlns:a16="http://schemas.microsoft.com/office/drawing/2014/main" id="{C0B06BC1-CA87-42DA-ADA0-D4CE49AC86F9}"/>
              </a:ext>
            </a:extLst>
          </p:cNvPr>
          <p:cNvPicPr>
            <a:picLocks noChangeAspect="1"/>
          </p:cNvPicPr>
          <p:nvPr/>
        </p:nvPicPr>
        <p:blipFill>
          <a:blip r:embed="rId4"/>
          <a:stretch>
            <a:fillRect/>
          </a:stretch>
        </p:blipFill>
        <p:spPr>
          <a:xfrm>
            <a:off x="1066801" y="4567892"/>
            <a:ext cx="692251" cy="692251"/>
          </a:xfrm>
          <a:prstGeom prst="rect">
            <a:avLst/>
          </a:prstGeom>
        </p:spPr>
      </p:pic>
      <p:pic>
        <p:nvPicPr>
          <p:cNvPr id="18" name="Picture 17" descr="Icon&#10;&#10;Description automatically generated">
            <a:extLst>
              <a:ext uri="{FF2B5EF4-FFF2-40B4-BE49-F238E27FC236}">
                <a16:creationId xmlns:a16="http://schemas.microsoft.com/office/drawing/2014/main" id="{99AC0917-287E-4678-B0FE-31E6C19738D5}"/>
              </a:ext>
            </a:extLst>
          </p:cNvPr>
          <p:cNvPicPr>
            <a:picLocks noChangeAspect="1"/>
          </p:cNvPicPr>
          <p:nvPr/>
        </p:nvPicPr>
        <p:blipFill>
          <a:blip r:embed="rId4"/>
          <a:stretch>
            <a:fillRect/>
          </a:stretch>
        </p:blipFill>
        <p:spPr>
          <a:xfrm>
            <a:off x="1066801" y="5291908"/>
            <a:ext cx="692251" cy="692251"/>
          </a:xfrm>
          <a:prstGeom prst="rect">
            <a:avLst/>
          </a:prstGeom>
        </p:spPr>
      </p:pic>
      <p:pic>
        <p:nvPicPr>
          <p:cNvPr id="19" name="Picture 18" descr="Icon&#10;&#10;Description automatically generated">
            <a:extLst>
              <a:ext uri="{FF2B5EF4-FFF2-40B4-BE49-F238E27FC236}">
                <a16:creationId xmlns:a16="http://schemas.microsoft.com/office/drawing/2014/main" id="{10C12436-014E-4A83-A308-0482D422DC2E}"/>
              </a:ext>
            </a:extLst>
          </p:cNvPr>
          <p:cNvPicPr>
            <a:picLocks noChangeAspect="1"/>
          </p:cNvPicPr>
          <p:nvPr/>
        </p:nvPicPr>
        <p:blipFill>
          <a:blip r:embed="rId4"/>
          <a:stretch>
            <a:fillRect/>
          </a:stretch>
        </p:blipFill>
        <p:spPr>
          <a:xfrm>
            <a:off x="1066800" y="5984159"/>
            <a:ext cx="692251" cy="692251"/>
          </a:xfrm>
          <a:prstGeom prst="rect">
            <a:avLst/>
          </a:prstGeom>
        </p:spPr>
      </p:pic>
      <p:sp>
        <p:nvSpPr>
          <p:cNvPr id="22" name="Content Placeholder 2">
            <a:extLst>
              <a:ext uri="{FF2B5EF4-FFF2-40B4-BE49-F238E27FC236}">
                <a16:creationId xmlns:a16="http://schemas.microsoft.com/office/drawing/2014/main" id="{5C1A99A3-7014-44AB-AC65-9569C0BF2B2F}"/>
              </a:ext>
            </a:extLst>
          </p:cNvPr>
          <p:cNvSpPr>
            <a:spLocks noGrp="1"/>
          </p:cNvSpPr>
          <p:nvPr>
            <p:ph idx="1"/>
          </p:nvPr>
        </p:nvSpPr>
        <p:spPr>
          <a:xfrm>
            <a:off x="457200" y="1752600"/>
            <a:ext cx="7620000" cy="737737"/>
          </a:xfrm>
        </p:spPr>
        <p:txBody>
          <a:bodyPr/>
          <a:lstStyle/>
          <a:p>
            <a:r>
              <a:rPr lang="en-US" b="0" dirty="0"/>
              <a:t>Idea: Hospitals propose to as many doctors as they have open spots. Doctors accept/reject as normal. Repeat until done.</a:t>
            </a:r>
          </a:p>
        </p:txBody>
      </p:sp>
      <p:sp>
        <p:nvSpPr>
          <p:cNvPr id="24" name="TextBox 23">
            <a:extLst>
              <a:ext uri="{FF2B5EF4-FFF2-40B4-BE49-F238E27FC236}">
                <a16:creationId xmlns:a16="http://schemas.microsoft.com/office/drawing/2014/main" id="{F2C63A9C-49FE-4FD4-B32D-9D2E71F0378F}"/>
              </a:ext>
            </a:extLst>
          </p:cNvPr>
          <p:cNvSpPr txBox="1"/>
          <p:nvPr/>
        </p:nvSpPr>
        <p:spPr>
          <a:xfrm>
            <a:off x="5624902" y="2772346"/>
            <a:ext cx="1475875" cy="369332"/>
          </a:xfrm>
          <a:prstGeom prst="rect">
            <a:avLst/>
          </a:prstGeom>
          <a:noFill/>
        </p:spPr>
        <p:txBody>
          <a:bodyPr wrap="square">
            <a:spAutoFit/>
          </a:bodyPr>
          <a:lstStyle/>
          <a:p>
            <a:r>
              <a:rPr lang="en-US" b="0" dirty="0"/>
              <a:t>Capacity </a:t>
            </a:r>
            <a:r>
              <a:rPr lang="en-US" dirty="0"/>
              <a:t>3</a:t>
            </a:r>
            <a:endParaRPr lang="en-US" baseline="-25000" dirty="0"/>
          </a:p>
        </p:txBody>
      </p:sp>
      <p:sp>
        <p:nvSpPr>
          <p:cNvPr id="27" name="TextBox 26">
            <a:extLst>
              <a:ext uri="{FF2B5EF4-FFF2-40B4-BE49-F238E27FC236}">
                <a16:creationId xmlns:a16="http://schemas.microsoft.com/office/drawing/2014/main" id="{F0355C3A-56D0-44FC-BC24-5C7CC7D84296}"/>
              </a:ext>
            </a:extLst>
          </p:cNvPr>
          <p:cNvSpPr txBox="1"/>
          <p:nvPr/>
        </p:nvSpPr>
        <p:spPr>
          <a:xfrm>
            <a:off x="5624903" y="4378725"/>
            <a:ext cx="1475875" cy="369332"/>
          </a:xfrm>
          <a:prstGeom prst="rect">
            <a:avLst/>
          </a:prstGeom>
          <a:noFill/>
        </p:spPr>
        <p:txBody>
          <a:bodyPr wrap="square">
            <a:spAutoFit/>
          </a:bodyPr>
          <a:lstStyle/>
          <a:p>
            <a:r>
              <a:rPr lang="en-US" b="0" dirty="0"/>
              <a:t>Capacity </a:t>
            </a:r>
            <a:r>
              <a:rPr lang="en-US" dirty="0"/>
              <a:t>1</a:t>
            </a:r>
            <a:endParaRPr lang="en-US" baseline="-25000" dirty="0"/>
          </a:p>
        </p:txBody>
      </p:sp>
      <p:sp>
        <p:nvSpPr>
          <p:cNvPr id="28" name="TextBox 27">
            <a:extLst>
              <a:ext uri="{FF2B5EF4-FFF2-40B4-BE49-F238E27FC236}">
                <a16:creationId xmlns:a16="http://schemas.microsoft.com/office/drawing/2014/main" id="{8FB39521-7241-48E9-9887-95914BCD536C}"/>
              </a:ext>
            </a:extLst>
          </p:cNvPr>
          <p:cNvSpPr txBox="1"/>
          <p:nvPr/>
        </p:nvSpPr>
        <p:spPr>
          <a:xfrm>
            <a:off x="5624903" y="5799493"/>
            <a:ext cx="1475875" cy="369332"/>
          </a:xfrm>
          <a:prstGeom prst="rect">
            <a:avLst/>
          </a:prstGeom>
          <a:noFill/>
        </p:spPr>
        <p:txBody>
          <a:bodyPr wrap="square">
            <a:spAutoFit/>
          </a:bodyPr>
          <a:lstStyle/>
          <a:p>
            <a:r>
              <a:rPr lang="en-US" b="0" dirty="0"/>
              <a:t>Capacity 2</a:t>
            </a:r>
            <a:endParaRPr lang="en-US" baseline="-25000" dirty="0"/>
          </a:p>
        </p:txBody>
      </p:sp>
      <p:cxnSp>
        <p:nvCxnSpPr>
          <p:cNvPr id="30" name="Straight Connector 29">
            <a:extLst>
              <a:ext uri="{FF2B5EF4-FFF2-40B4-BE49-F238E27FC236}">
                <a16:creationId xmlns:a16="http://schemas.microsoft.com/office/drawing/2014/main" id="{58E36FB4-8EA9-4F10-8041-274DD9F31ACF}"/>
              </a:ext>
            </a:extLst>
          </p:cNvPr>
          <p:cNvCxnSpPr>
            <a:stCxn id="7" idx="1"/>
            <a:endCxn id="14" idx="3"/>
          </p:cNvCxnSpPr>
          <p:nvPr/>
        </p:nvCxnSpPr>
        <p:spPr>
          <a:xfrm flipH="1" flipV="1">
            <a:off x="1759052" y="2836463"/>
            <a:ext cx="2389955" cy="120549"/>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38FDD73-ACE1-4378-A360-EC9168D70D90}"/>
              </a:ext>
            </a:extLst>
          </p:cNvPr>
          <p:cNvCxnSpPr>
            <a:cxnSpLocks/>
            <a:stCxn id="7" idx="1"/>
            <a:endCxn id="15" idx="3"/>
          </p:cNvCxnSpPr>
          <p:nvPr/>
        </p:nvCxnSpPr>
        <p:spPr>
          <a:xfrm flipH="1">
            <a:off x="1759052" y="2957012"/>
            <a:ext cx="2389955" cy="568003"/>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700D470-A9FD-4505-B020-E86181494F1F}"/>
              </a:ext>
            </a:extLst>
          </p:cNvPr>
          <p:cNvCxnSpPr>
            <a:cxnSpLocks/>
            <a:stCxn id="7" idx="1"/>
            <a:endCxn id="16" idx="3"/>
          </p:cNvCxnSpPr>
          <p:nvPr/>
        </p:nvCxnSpPr>
        <p:spPr>
          <a:xfrm flipH="1">
            <a:off x="1759052" y="2957012"/>
            <a:ext cx="2389955" cy="1260254"/>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02E327-ACF0-49AB-B381-EBA345AFF3ED}"/>
              </a:ext>
            </a:extLst>
          </p:cNvPr>
          <p:cNvCxnSpPr>
            <a:cxnSpLocks/>
            <a:stCxn id="10" idx="1"/>
            <a:endCxn id="17" idx="3"/>
          </p:cNvCxnSpPr>
          <p:nvPr/>
        </p:nvCxnSpPr>
        <p:spPr>
          <a:xfrm flipH="1" flipV="1">
            <a:off x="1759052" y="4914018"/>
            <a:ext cx="2389954" cy="1070141"/>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5512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31487" cy="1371600"/>
          </a:xfrm>
        </p:spPr>
        <p:txBody>
          <a:bodyPr>
            <a:normAutofit fontScale="90000"/>
          </a:bodyPr>
          <a:lstStyle/>
          <a:p>
            <a:r>
              <a:rPr lang="en-US" dirty="0"/>
              <a:t>NRMP Simplified:</a:t>
            </a:r>
            <a:br>
              <a:rPr lang="en-US" dirty="0"/>
            </a:br>
            <a:r>
              <a:rPr lang="en-US" dirty="0"/>
              <a:t>A Gale-Shapley Approach</a:t>
            </a:r>
          </a:p>
        </p:txBody>
      </p:sp>
      <p:sp>
        <p:nvSpPr>
          <p:cNvPr id="4" name="Slide Number Placeholder 3">
            <a:extLst>
              <a:ext uri="{FF2B5EF4-FFF2-40B4-BE49-F238E27FC236}">
                <a16:creationId xmlns:a16="http://schemas.microsoft.com/office/drawing/2014/main" id="{B01DD963-0BAB-3740-81E9-70E7B65BBDAB}"/>
              </a:ext>
            </a:extLst>
          </p:cNvPr>
          <p:cNvSpPr>
            <a:spLocks noGrp="1"/>
          </p:cNvSpPr>
          <p:nvPr>
            <p:ph type="sldNum" sz="quarter" idx="12"/>
          </p:nvPr>
        </p:nvSpPr>
        <p:spPr/>
        <p:txBody>
          <a:bodyPr/>
          <a:lstStyle/>
          <a:p>
            <a:fld id="{A2EF37A0-74FC-AB4F-AE4C-D9BFC6719E9F}" type="slidenum">
              <a:rPr lang="en-US" smtClean="0"/>
              <a:t>86</a:t>
            </a:fld>
            <a:endParaRPr lang="en-US" dirty="0"/>
          </a:p>
        </p:txBody>
      </p:sp>
      <p:pic>
        <p:nvPicPr>
          <p:cNvPr id="7" name="Picture 6" descr="List-of-Private-Hospitals-Recognised-By-Karnataka-Government-for-Medical-Treatment.png">
            <a:extLst>
              <a:ext uri="{FF2B5EF4-FFF2-40B4-BE49-F238E27FC236}">
                <a16:creationId xmlns:a16="http://schemas.microsoft.com/office/drawing/2014/main" id="{207A6E10-8F17-417E-B2C7-A82F4C638D7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49007" y="2490337"/>
            <a:ext cx="1324661" cy="933350"/>
          </a:xfrm>
          <a:prstGeom prst="rect">
            <a:avLst/>
          </a:prstGeom>
        </p:spPr>
      </p:pic>
      <p:pic>
        <p:nvPicPr>
          <p:cNvPr id="9" name="Picture 8" descr="List-of-Private-Hospitals-Recognised-By-Karnataka-Government-for-Medical-Treatment.png">
            <a:extLst>
              <a:ext uri="{FF2B5EF4-FFF2-40B4-BE49-F238E27FC236}">
                <a16:creationId xmlns:a16="http://schemas.microsoft.com/office/drawing/2014/main" id="{AB4F96B9-9F69-419D-B6FA-A1EAA23C9C5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49007" y="4006932"/>
            <a:ext cx="1324661" cy="933350"/>
          </a:xfrm>
          <a:prstGeom prst="rect">
            <a:avLst/>
          </a:prstGeom>
        </p:spPr>
      </p:pic>
      <p:pic>
        <p:nvPicPr>
          <p:cNvPr id="10" name="Picture 9" descr="List-of-Private-Hospitals-Recognised-By-Karnataka-Government-for-Medical-Treatment.png">
            <a:extLst>
              <a:ext uri="{FF2B5EF4-FFF2-40B4-BE49-F238E27FC236}">
                <a16:creationId xmlns:a16="http://schemas.microsoft.com/office/drawing/2014/main" id="{FA9E7568-624A-4AAA-9384-B1B4C821844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49006" y="5517484"/>
            <a:ext cx="1324661" cy="933350"/>
          </a:xfrm>
          <a:prstGeom prst="rect">
            <a:avLst/>
          </a:prstGeom>
        </p:spPr>
      </p:pic>
      <p:pic>
        <p:nvPicPr>
          <p:cNvPr id="14" name="Picture 13" descr="Icon&#10;&#10;Description automatically generated">
            <a:extLst>
              <a:ext uri="{FF2B5EF4-FFF2-40B4-BE49-F238E27FC236}">
                <a16:creationId xmlns:a16="http://schemas.microsoft.com/office/drawing/2014/main" id="{DEDAC37E-3463-4118-99D8-D6E19CF13FFF}"/>
              </a:ext>
            </a:extLst>
          </p:cNvPr>
          <p:cNvPicPr>
            <a:picLocks noChangeAspect="1"/>
          </p:cNvPicPr>
          <p:nvPr/>
        </p:nvPicPr>
        <p:blipFill>
          <a:blip r:embed="rId4"/>
          <a:stretch>
            <a:fillRect/>
          </a:stretch>
        </p:blipFill>
        <p:spPr>
          <a:xfrm>
            <a:off x="1066801" y="2490337"/>
            <a:ext cx="692251" cy="692251"/>
          </a:xfrm>
          <a:prstGeom prst="rect">
            <a:avLst/>
          </a:prstGeom>
        </p:spPr>
      </p:pic>
      <p:pic>
        <p:nvPicPr>
          <p:cNvPr id="15" name="Picture 14" descr="Icon&#10;&#10;Description automatically generated">
            <a:extLst>
              <a:ext uri="{FF2B5EF4-FFF2-40B4-BE49-F238E27FC236}">
                <a16:creationId xmlns:a16="http://schemas.microsoft.com/office/drawing/2014/main" id="{4AD1D765-50A6-4006-9604-D161F0235C05}"/>
              </a:ext>
            </a:extLst>
          </p:cNvPr>
          <p:cNvPicPr>
            <a:picLocks noChangeAspect="1"/>
          </p:cNvPicPr>
          <p:nvPr/>
        </p:nvPicPr>
        <p:blipFill>
          <a:blip r:embed="rId4"/>
          <a:stretch>
            <a:fillRect/>
          </a:stretch>
        </p:blipFill>
        <p:spPr>
          <a:xfrm>
            <a:off x="1066801" y="3178889"/>
            <a:ext cx="692251" cy="692251"/>
          </a:xfrm>
          <a:prstGeom prst="rect">
            <a:avLst/>
          </a:prstGeom>
        </p:spPr>
      </p:pic>
      <p:pic>
        <p:nvPicPr>
          <p:cNvPr id="16" name="Picture 15" descr="Icon&#10;&#10;Description automatically generated">
            <a:extLst>
              <a:ext uri="{FF2B5EF4-FFF2-40B4-BE49-F238E27FC236}">
                <a16:creationId xmlns:a16="http://schemas.microsoft.com/office/drawing/2014/main" id="{208A41FF-178A-49D5-AFBB-FC5C70B115F4}"/>
              </a:ext>
            </a:extLst>
          </p:cNvPr>
          <p:cNvPicPr>
            <a:picLocks noChangeAspect="1"/>
          </p:cNvPicPr>
          <p:nvPr/>
        </p:nvPicPr>
        <p:blipFill>
          <a:blip r:embed="rId4"/>
          <a:stretch>
            <a:fillRect/>
          </a:stretch>
        </p:blipFill>
        <p:spPr>
          <a:xfrm>
            <a:off x="1066801" y="3871140"/>
            <a:ext cx="692251" cy="692251"/>
          </a:xfrm>
          <a:prstGeom prst="rect">
            <a:avLst/>
          </a:prstGeom>
        </p:spPr>
      </p:pic>
      <p:pic>
        <p:nvPicPr>
          <p:cNvPr id="17" name="Picture 16" descr="Icon&#10;&#10;Description automatically generated">
            <a:extLst>
              <a:ext uri="{FF2B5EF4-FFF2-40B4-BE49-F238E27FC236}">
                <a16:creationId xmlns:a16="http://schemas.microsoft.com/office/drawing/2014/main" id="{C0B06BC1-CA87-42DA-ADA0-D4CE49AC86F9}"/>
              </a:ext>
            </a:extLst>
          </p:cNvPr>
          <p:cNvPicPr>
            <a:picLocks noChangeAspect="1"/>
          </p:cNvPicPr>
          <p:nvPr/>
        </p:nvPicPr>
        <p:blipFill>
          <a:blip r:embed="rId4"/>
          <a:stretch>
            <a:fillRect/>
          </a:stretch>
        </p:blipFill>
        <p:spPr>
          <a:xfrm>
            <a:off x="1066801" y="4567892"/>
            <a:ext cx="692251" cy="692251"/>
          </a:xfrm>
          <a:prstGeom prst="rect">
            <a:avLst/>
          </a:prstGeom>
        </p:spPr>
      </p:pic>
      <p:pic>
        <p:nvPicPr>
          <p:cNvPr id="18" name="Picture 17" descr="Icon&#10;&#10;Description automatically generated">
            <a:extLst>
              <a:ext uri="{FF2B5EF4-FFF2-40B4-BE49-F238E27FC236}">
                <a16:creationId xmlns:a16="http://schemas.microsoft.com/office/drawing/2014/main" id="{99AC0917-287E-4678-B0FE-31E6C19738D5}"/>
              </a:ext>
            </a:extLst>
          </p:cNvPr>
          <p:cNvPicPr>
            <a:picLocks noChangeAspect="1"/>
          </p:cNvPicPr>
          <p:nvPr/>
        </p:nvPicPr>
        <p:blipFill>
          <a:blip r:embed="rId4"/>
          <a:stretch>
            <a:fillRect/>
          </a:stretch>
        </p:blipFill>
        <p:spPr>
          <a:xfrm>
            <a:off x="1066801" y="5291908"/>
            <a:ext cx="692251" cy="692251"/>
          </a:xfrm>
          <a:prstGeom prst="rect">
            <a:avLst/>
          </a:prstGeom>
        </p:spPr>
      </p:pic>
      <p:pic>
        <p:nvPicPr>
          <p:cNvPr id="19" name="Picture 18" descr="Icon&#10;&#10;Description automatically generated">
            <a:extLst>
              <a:ext uri="{FF2B5EF4-FFF2-40B4-BE49-F238E27FC236}">
                <a16:creationId xmlns:a16="http://schemas.microsoft.com/office/drawing/2014/main" id="{10C12436-014E-4A83-A308-0482D422DC2E}"/>
              </a:ext>
            </a:extLst>
          </p:cNvPr>
          <p:cNvPicPr>
            <a:picLocks noChangeAspect="1"/>
          </p:cNvPicPr>
          <p:nvPr/>
        </p:nvPicPr>
        <p:blipFill>
          <a:blip r:embed="rId4"/>
          <a:stretch>
            <a:fillRect/>
          </a:stretch>
        </p:blipFill>
        <p:spPr>
          <a:xfrm>
            <a:off x="1066800" y="5984159"/>
            <a:ext cx="692251" cy="692251"/>
          </a:xfrm>
          <a:prstGeom prst="rect">
            <a:avLst/>
          </a:prstGeom>
        </p:spPr>
      </p:pic>
      <p:sp>
        <p:nvSpPr>
          <p:cNvPr id="22" name="Content Placeholder 2">
            <a:extLst>
              <a:ext uri="{FF2B5EF4-FFF2-40B4-BE49-F238E27FC236}">
                <a16:creationId xmlns:a16="http://schemas.microsoft.com/office/drawing/2014/main" id="{5C1A99A3-7014-44AB-AC65-9569C0BF2B2F}"/>
              </a:ext>
            </a:extLst>
          </p:cNvPr>
          <p:cNvSpPr>
            <a:spLocks noGrp="1"/>
          </p:cNvSpPr>
          <p:nvPr>
            <p:ph idx="1"/>
          </p:nvPr>
        </p:nvSpPr>
        <p:spPr>
          <a:xfrm>
            <a:off x="457200" y="1752600"/>
            <a:ext cx="7620000" cy="737737"/>
          </a:xfrm>
        </p:spPr>
        <p:txBody>
          <a:bodyPr/>
          <a:lstStyle/>
          <a:p>
            <a:r>
              <a:rPr lang="en-US" b="0" dirty="0"/>
              <a:t>Idea: Hospitals propose to as many doctors as they have open spots. Doctors accept/reject as normal. Repeat until done.</a:t>
            </a:r>
          </a:p>
        </p:txBody>
      </p:sp>
      <p:sp>
        <p:nvSpPr>
          <p:cNvPr id="24" name="TextBox 23">
            <a:extLst>
              <a:ext uri="{FF2B5EF4-FFF2-40B4-BE49-F238E27FC236}">
                <a16:creationId xmlns:a16="http://schemas.microsoft.com/office/drawing/2014/main" id="{F2C63A9C-49FE-4FD4-B32D-9D2E71F0378F}"/>
              </a:ext>
            </a:extLst>
          </p:cNvPr>
          <p:cNvSpPr txBox="1"/>
          <p:nvPr/>
        </p:nvSpPr>
        <p:spPr>
          <a:xfrm>
            <a:off x="5624902" y="2772346"/>
            <a:ext cx="1475875" cy="369332"/>
          </a:xfrm>
          <a:prstGeom prst="rect">
            <a:avLst/>
          </a:prstGeom>
          <a:noFill/>
        </p:spPr>
        <p:txBody>
          <a:bodyPr wrap="square">
            <a:spAutoFit/>
          </a:bodyPr>
          <a:lstStyle/>
          <a:p>
            <a:r>
              <a:rPr lang="en-US" b="0" dirty="0"/>
              <a:t>Capacity </a:t>
            </a:r>
            <a:r>
              <a:rPr lang="en-US" dirty="0"/>
              <a:t>3</a:t>
            </a:r>
            <a:endParaRPr lang="en-US" baseline="-25000" dirty="0"/>
          </a:p>
        </p:txBody>
      </p:sp>
      <p:sp>
        <p:nvSpPr>
          <p:cNvPr id="27" name="TextBox 26">
            <a:extLst>
              <a:ext uri="{FF2B5EF4-FFF2-40B4-BE49-F238E27FC236}">
                <a16:creationId xmlns:a16="http://schemas.microsoft.com/office/drawing/2014/main" id="{F0355C3A-56D0-44FC-BC24-5C7CC7D84296}"/>
              </a:ext>
            </a:extLst>
          </p:cNvPr>
          <p:cNvSpPr txBox="1"/>
          <p:nvPr/>
        </p:nvSpPr>
        <p:spPr>
          <a:xfrm>
            <a:off x="5624903" y="4378725"/>
            <a:ext cx="1475875" cy="369332"/>
          </a:xfrm>
          <a:prstGeom prst="rect">
            <a:avLst/>
          </a:prstGeom>
          <a:noFill/>
        </p:spPr>
        <p:txBody>
          <a:bodyPr wrap="square">
            <a:spAutoFit/>
          </a:bodyPr>
          <a:lstStyle/>
          <a:p>
            <a:r>
              <a:rPr lang="en-US" b="0" dirty="0"/>
              <a:t>Capacity </a:t>
            </a:r>
            <a:r>
              <a:rPr lang="en-US" dirty="0"/>
              <a:t>2</a:t>
            </a:r>
            <a:endParaRPr lang="en-US" baseline="-25000" dirty="0"/>
          </a:p>
        </p:txBody>
      </p:sp>
      <p:sp>
        <p:nvSpPr>
          <p:cNvPr id="28" name="TextBox 27">
            <a:extLst>
              <a:ext uri="{FF2B5EF4-FFF2-40B4-BE49-F238E27FC236}">
                <a16:creationId xmlns:a16="http://schemas.microsoft.com/office/drawing/2014/main" id="{8FB39521-7241-48E9-9887-95914BCD536C}"/>
              </a:ext>
            </a:extLst>
          </p:cNvPr>
          <p:cNvSpPr txBox="1"/>
          <p:nvPr/>
        </p:nvSpPr>
        <p:spPr>
          <a:xfrm>
            <a:off x="5624903" y="5799493"/>
            <a:ext cx="1475875" cy="369332"/>
          </a:xfrm>
          <a:prstGeom prst="rect">
            <a:avLst/>
          </a:prstGeom>
          <a:noFill/>
        </p:spPr>
        <p:txBody>
          <a:bodyPr wrap="square">
            <a:spAutoFit/>
          </a:bodyPr>
          <a:lstStyle/>
          <a:p>
            <a:r>
              <a:rPr lang="en-US" b="0" dirty="0"/>
              <a:t>Capacity 1</a:t>
            </a:r>
            <a:endParaRPr lang="en-US" baseline="-25000" dirty="0"/>
          </a:p>
        </p:txBody>
      </p:sp>
      <p:cxnSp>
        <p:nvCxnSpPr>
          <p:cNvPr id="30" name="Straight Connector 29">
            <a:extLst>
              <a:ext uri="{FF2B5EF4-FFF2-40B4-BE49-F238E27FC236}">
                <a16:creationId xmlns:a16="http://schemas.microsoft.com/office/drawing/2014/main" id="{58E36FB4-8EA9-4F10-8041-274DD9F31ACF}"/>
              </a:ext>
            </a:extLst>
          </p:cNvPr>
          <p:cNvCxnSpPr>
            <a:stCxn id="7" idx="1"/>
            <a:endCxn id="14" idx="3"/>
          </p:cNvCxnSpPr>
          <p:nvPr/>
        </p:nvCxnSpPr>
        <p:spPr>
          <a:xfrm flipH="1" flipV="1">
            <a:off x="1759052" y="2836463"/>
            <a:ext cx="2389955" cy="120549"/>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38FDD73-ACE1-4378-A360-EC9168D70D90}"/>
              </a:ext>
            </a:extLst>
          </p:cNvPr>
          <p:cNvCxnSpPr>
            <a:cxnSpLocks/>
            <a:stCxn id="7" idx="1"/>
            <a:endCxn id="15" idx="3"/>
          </p:cNvCxnSpPr>
          <p:nvPr/>
        </p:nvCxnSpPr>
        <p:spPr>
          <a:xfrm flipH="1">
            <a:off x="1759052" y="2957012"/>
            <a:ext cx="2389955" cy="568003"/>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700D470-A9FD-4505-B020-E86181494F1F}"/>
              </a:ext>
            </a:extLst>
          </p:cNvPr>
          <p:cNvCxnSpPr>
            <a:cxnSpLocks/>
            <a:stCxn id="7" idx="1"/>
            <a:endCxn id="16" idx="3"/>
          </p:cNvCxnSpPr>
          <p:nvPr/>
        </p:nvCxnSpPr>
        <p:spPr>
          <a:xfrm flipH="1">
            <a:off x="1759052" y="2957012"/>
            <a:ext cx="2389955" cy="1260254"/>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02E327-ACF0-49AB-B381-EBA345AFF3ED}"/>
              </a:ext>
            </a:extLst>
          </p:cNvPr>
          <p:cNvCxnSpPr>
            <a:cxnSpLocks/>
            <a:stCxn id="10" idx="1"/>
            <a:endCxn id="17" idx="3"/>
          </p:cNvCxnSpPr>
          <p:nvPr/>
        </p:nvCxnSpPr>
        <p:spPr>
          <a:xfrm flipH="1" flipV="1">
            <a:off x="1759052" y="4914018"/>
            <a:ext cx="2389954" cy="1070141"/>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BC9450C-4870-409C-B2F0-638857F70E96}"/>
              </a:ext>
            </a:extLst>
          </p:cNvPr>
          <p:cNvCxnSpPr>
            <a:cxnSpLocks/>
            <a:stCxn id="9" idx="1"/>
            <a:endCxn id="18" idx="3"/>
          </p:cNvCxnSpPr>
          <p:nvPr/>
        </p:nvCxnSpPr>
        <p:spPr>
          <a:xfrm flipH="1">
            <a:off x="1759052" y="4473607"/>
            <a:ext cx="2389955" cy="1164427"/>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02AB35-A418-436C-BF90-9B2027F60FCF}"/>
              </a:ext>
            </a:extLst>
          </p:cNvPr>
          <p:cNvCxnSpPr>
            <a:cxnSpLocks/>
            <a:stCxn id="10" idx="1"/>
            <a:endCxn id="16" idx="3"/>
          </p:cNvCxnSpPr>
          <p:nvPr/>
        </p:nvCxnSpPr>
        <p:spPr>
          <a:xfrm flipH="1" flipV="1">
            <a:off x="1759052" y="4217266"/>
            <a:ext cx="2389954" cy="176689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9620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31487" cy="1371600"/>
          </a:xfrm>
        </p:spPr>
        <p:txBody>
          <a:bodyPr>
            <a:normAutofit fontScale="90000"/>
          </a:bodyPr>
          <a:lstStyle/>
          <a:p>
            <a:r>
              <a:rPr lang="en-US" dirty="0"/>
              <a:t>NRMP Simplified:</a:t>
            </a:r>
            <a:br>
              <a:rPr lang="en-US" dirty="0"/>
            </a:br>
            <a:r>
              <a:rPr lang="en-US" dirty="0"/>
              <a:t>A Gale-Shapley Approach</a:t>
            </a:r>
          </a:p>
        </p:txBody>
      </p:sp>
      <p:sp>
        <p:nvSpPr>
          <p:cNvPr id="4" name="Slide Number Placeholder 3">
            <a:extLst>
              <a:ext uri="{FF2B5EF4-FFF2-40B4-BE49-F238E27FC236}">
                <a16:creationId xmlns:a16="http://schemas.microsoft.com/office/drawing/2014/main" id="{B01DD963-0BAB-3740-81E9-70E7B65BBDAB}"/>
              </a:ext>
            </a:extLst>
          </p:cNvPr>
          <p:cNvSpPr>
            <a:spLocks noGrp="1"/>
          </p:cNvSpPr>
          <p:nvPr>
            <p:ph type="sldNum" sz="quarter" idx="12"/>
          </p:nvPr>
        </p:nvSpPr>
        <p:spPr/>
        <p:txBody>
          <a:bodyPr/>
          <a:lstStyle/>
          <a:p>
            <a:fld id="{A2EF37A0-74FC-AB4F-AE4C-D9BFC6719E9F}" type="slidenum">
              <a:rPr lang="en-US" smtClean="0"/>
              <a:t>87</a:t>
            </a:fld>
            <a:endParaRPr lang="en-US" dirty="0"/>
          </a:p>
        </p:txBody>
      </p:sp>
      <p:pic>
        <p:nvPicPr>
          <p:cNvPr id="7" name="Picture 6" descr="List-of-Private-Hospitals-Recognised-By-Karnataka-Government-for-Medical-Treatment.png">
            <a:extLst>
              <a:ext uri="{FF2B5EF4-FFF2-40B4-BE49-F238E27FC236}">
                <a16:creationId xmlns:a16="http://schemas.microsoft.com/office/drawing/2014/main" id="{207A6E10-8F17-417E-B2C7-A82F4C638D7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49007" y="2490337"/>
            <a:ext cx="1324661" cy="933350"/>
          </a:xfrm>
          <a:prstGeom prst="rect">
            <a:avLst/>
          </a:prstGeom>
        </p:spPr>
      </p:pic>
      <p:pic>
        <p:nvPicPr>
          <p:cNvPr id="9" name="Picture 8" descr="List-of-Private-Hospitals-Recognised-By-Karnataka-Government-for-Medical-Treatment.png">
            <a:extLst>
              <a:ext uri="{FF2B5EF4-FFF2-40B4-BE49-F238E27FC236}">
                <a16:creationId xmlns:a16="http://schemas.microsoft.com/office/drawing/2014/main" id="{AB4F96B9-9F69-419D-B6FA-A1EAA23C9C5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49007" y="4006932"/>
            <a:ext cx="1324661" cy="933350"/>
          </a:xfrm>
          <a:prstGeom prst="rect">
            <a:avLst/>
          </a:prstGeom>
        </p:spPr>
      </p:pic>
      <p:pic>
        <p:nvPicPr>
          <p:cNvPr id="10" name="Picture 9" descr="List-of-Private-Hospitals-Recognised-By-Karnataka-Government-for-Medical-Treatment.png">
            <a:extLst>
              <a:ext uri="{FF2B5EF4-FFF2-40B4-BE49-F238E27FC236}">
                <a16:creationId xmlns:a16="http://schemas.microsoft.com/office/drawing/2014/main" id="{FA9E7568-624A-4AAA-9384-B1B4C821844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49006" y="5517484"/>
            <a:ext cx="1324661" cy="933350"/>
          </a:xfrm>
          <a:prstGeom prst="rect">
            <a:avLst/>
          </a:prstGeom>
        </p:spPr>
      </p:pic>
      <p:pic>
        <p:nvPicPr>
          <p:cNvPr id="14" name="Picture 13" descr="Icon&#10;&#10;Description automatically generated">
            <a:extLst>
              <a:ext uri="{FF2B5EF4-FFF2-40B4-BE49-F238E27FC236}">
                <a16:creationId xmlns:a16="http://schemas.microsoft.com/office/drawing/2014/main" id="{DEDAC37E-3463-4118-99D8-D6E19CF13FFF}"/>
              </a:ext>
            </a:extLst>
          </p:cNvPr>
          <p:cNvPicPr>
            <a:picLocks noChangeAspect="1"/>
          </p:cNvPicPr>
          <p:nvPr/>
        </p:nvPicPr>
        <p:blipFill>
          <a:blip r:embed="rId4"/>
          <a:stretch>
            <a:fillRect/>
          </a:stretch>
        </p:blipFill>
        <p:spPr>
          <a:xfrm>
            <a:off x="1066801" y="2490337"/>
            <a:ext cx="692251" cy="692251"/>
          </a:xfrm>
          <a:prstGeom prst="rect">
            <a:avLst/>
          </a:prstGeom>
        </p:spPr>
      </p:pic>
      <p:pic>
        <p:nvPicPr>
          <p:cNvPr id="15" name="Picture 14" descr="Icon&#10;&#10;Description automatically generated">
            <a:extLst>
              <a:ext uri="{FF2B5EF4-FFF2-40B4-BE49-F238E27FC236}">
                <a16:creationId xmlns:a16="http://schemas.microsoft.com/office/drawing/2014/main" id="{4AD1D765-50A6-4006-9604-D161F0235C05}"/>
              </a:ext>
            </a:extLst>
          </p:cNvPr>
          <p:cNvPicPr>
            <a:picLocks noChangeAspect="1"/>
          </p:cNvPicPr>
          <p:nvPr/>
        </p:nvPicPr>
        <p:blipFill>
          <a:blip r:embed="rId4"/>
          <a:stretch>
            <a:fillRect/>
          </a:stretch>
        </p:blipFill>
        <p:spPr>
          <a:xfrm>
            <a:off x="1066801" y="3178889"/>
            <a:ext cx="692251" cy="692251"/>
          </a:xfrm>
          <a:prstGeom prst="rect">
            <a:avLst/>
          </a:prstGeom>
        </p:spPr>
      </p:pic>
      <p:pic>
        <p:nvPicPr>
          <p:cNvPr id="16" name="Picture 15" descr="Icon&#10;&#10;Description automatically generated">
            <a:extLst>
              <a:ext uri="{FF2B5EF4-FFF2-40B4-BE49-F238E27FC236}">
                <a16:creationId xmlns:a16="http://schemas.microsoft.com/office/drawing/2014/main" id="{208A41FF-178A-49D5-AFBB-FC5C70B115F4}"/>
              </a:ext>
            </a:extLst>
          </p:cNvPr>
          <p:cNvPicPr>
            <a:picLocks noChangeAspect="1"/>
          </p:cNvPicPr>
          <p:nvPr/>
        </p:nvPicPr>
        <p:blipFill>
          <a:blip r:embed="rId4"/>
          <a:stretch>
            <a:fillRect/>
          </a:stretch>
        </p:blipFill>
        <p:spPr>
          <a:xfrm>
            <a:off x="1066801" y="3871140"/>
            <a:ext cx="692251" cy="692251"/>
          </a:xfrm>
          <a:prstGeom prst="rect">
            <a:avLst/>
          </a:prstGeom>
        </p:spPr>
      </p:pic>
      <p:pic>
        <p:nvPicPr>
          <p:cNvPr id="17" name="Picture 16" descr="Icon&#10;&#10;Description automatically generated">
            <a:extLst>
              <a:ext uri="{FF2B5EF4-FFF2-40B4-BE49-F238E27FC236}">
                <a16:creationId xmlns:a16="http://schemas.microsoft.com/office/drawing/2014/main" id="{C0B06BC1-CA87-42DA-ADA0-D4CE49AC86F9}"/>
              </a:ext>
            </a:extLst>
          </p:cNvPr>
          <p:cNvPicPr>
            <a:picLocks noChangeAspect="1"/>
          </p:cNvPicPr>
          <p:nvPr/>
        </p:nvPicPr>
        <p:blipFill>
          <a:blip r:embed="rId4"/>
          <a:stretch>
            <a:fillRect/>
          </a:stretch>
        </p:blipFill>
        <p:spPr>
          <a:xfrm>
            <a:off x="1066801" y="4567892"/>
            <a:ext cx="692251" cy="692251"/>
          </a:xfrm>
          <a:prstGeom prst="rect">
            <a:avLst/>
          </a:prstGeom>
        </p:spPr>
      </p:pic>
      <p:pic>
        <p:nvPicPr>
          <p:cNvPr id="18" name="Picture 17" descr="Icon&#10;&#10;Description automatically generated">
            <a:extLst>
              <a:ext uri="{FF2B5EF4-FFF2-40B4-BE49-F238E27FC236}">
                <a16:creationId xmlns:a16="http://schemas.microsoft.com/office/drawing/2014/main" id="{99AC0917-287E-4678-B0FE-31E6C19738D5}"/>
              </a:ext>
            </a:extLst>
          </p:cNvPr>
          <p:cNvPicPr>
            <a:picLocks noChangeAspect="1"/>
          </p:cNvPicPr>
          <p:nvPr/>
        </p:nvPicPr>
        <p:blipFill>
          <a:blip r:embed="rId4"/>
          <a:stretch>
            <a:fillRect/>
          </a:stretch>
        </p:blipFill>
        <p:spPr>
          <a:xfrm>
            <a:off x="1066801" y="5291908"/>
            <a:ext cx="692251" cy="692251"/>
          </a:xfrm>
          <a:prstGeom prst="rect">
            <a:avLst/>
          </a:prstGeom>
        </p:spPr>
      </p:pic>
      <p:pic>
        <p:nvPicPr>
          <p:cNvPr id="19" name="Picture 18" descr="Icon&#10;&#10;Description automatically generated">
            <a:extLst>
              <a:ext uri="{FF2B5EF4-FFF2-40B4-BE49-F238E27FC236}">
                <a16:creationId xmlns:a16="http://schemas.microsoft.com/office/drawing/2014/main" id="{10C12436-014E-4A83-A308-0482D422DC2E}"/>
              </a:ext>
            </a:extLst>
          </p:cNvPr>
          <p:cNvPicPr>
            <a:picLocks noChangeAspect="1"/>
          </p:cNvPicPr>
          <p:nvPr/>
        </p:nvPicPr>
        <p:blipFill>
          <a:blip r:embed="rId4"/>
          <a:stretch>
            <a:fillRect/>
          </a:stretch>
        </p:blipFill>
        <p:spPr>
          <a:xfrm>
            <a:off x="1066800" y="5984159"/>
            <a:ext cx="692251" cy="692251"/>
          </a:xfrm>
          <a:prstGeom prst="rect">
            <a:avLst/>
          </a:prstGeom>
        </p:spPr>
      </p:pic>
      <p:sp>
        <p:nvSpPr>
          <p:cNvPr id="22" name="Content Placeholder 2">
            <a:extLst>
              <a:ext uri="{FF2B5EF4-FFF2-40B4-BE49-F238E27FC236}">
                <a16:creationId xmlns:a16="http://schemas.microsoft.com/office/drawing/2014/main" id="{5C1A99A3-7014-44AB-AC65-9569C0BF2B2F}"/>
              </a:ext>
            </a:extLst>
          </p:cNvPr>
          <p:cNvSpPr>
            <a:spLocks noGrp="1"/>
          </p:cNvSpPr>
          <p:nvPr>
            <p:ph idx="1"/>
          </p:nvPr>
        </p:nvSpPr>
        <p:spPr>
          <a:xfrm>
            <a:off x="457200" y="1752600"/>
            <a:ext cx="7620000" cy="737737"/>
          </a:xfrm>
        </p:spPr>
        <p:txBody>
          <a:bodyPr/>
          <a:lstStyle/>
          <a:p>
            <a:r>
              <a:rPr lang="en-US" b="0" dirty="0"/>
              <a:t>Idea: Hospitals propose to as many doctors as they have open spots. Doctors accept/reject as normal. Repeat until done.</a:t>
            </a:r>
          </a:p>
        </p:txBody>
      </p:sp>
      <p:sp>
        <p:nvSpPr>
          <p:cNvPr id="24" name="TextBox 23">
            <a:extLst>
              <a:ext uri="{FF2B5EF4-FFF2-40B4-BE49-F238E27FC236}">
                <a16:creationId xmlns:a16="http://schemas.microsoft.com/office/drawing/2014/main" id="{F2C63A9C-49FE-4FD4-B32D-9D2E71F0378F}"/>
              </a:ext>
            </a:extLst>
          </p:cNvPr>
          <p:cNvSpPr txBox="1"/>
          <p:nvPr/>
        </p:nvSpPr>
        <p:spPr>
          <a:xfrm>
            <a:off x="5624902" y="2772346"/>
            <a:ext cx="1475875" cy="369332"/>
          </a:xfrm>
          <a:prstGeom prst="rect">
            <a:avLst/>
          </a:prstGeom>
          <a:noFill/>
        </p:spPr>
        <p:txBody>
          <a:bodyPr wrap="square">
            <a:spAutoFit/>
          </a:bodyPr>
          <a:lstStyle/>
          <a:p>
            <a:r>
              <a:rPr lang="en-US" b="0" dirty="0"/>
              <a:t>Capacity </a:t>
            </a:r>
            <a:r>
              <a:rPr lang="en-US" dirty="0"/>
              <a:t>3</a:t>
            </a:r>
            <a:endParaRPr lang="en-US" baseline="-25000" dirty="0"/>
          </a:p>
        </p:txBody>
      </p:sp>
      <p:sp>
        <p:nvSpPr>
          <p:cNvPr id="27" name="TextBox 26">
            <a:extLst>
              <a:ext uri="{FF2B5EF4-FFF2-40B4-BE49-F238E27FC236}">
                <a16:creationId xmlns:a16="http://schemas.microsoft.com/office/drawing/2014/main" id="{F0355C3A-56D0-44FC-BC24-5C7CC7D84296}"/>
              </a:ext>
            </a:extLst>
          </p:cNvPr>
          <p:cNvSpPr txBox="1"/>
          <p:nvPr/>
        </p:nvSpPr>
        <p:spPr>
          <a:xfrm>
            <a:off x="5624903" y="4378725"/>
            <a:ext cx="1475875" cy="369332"/>
          </a:xfrm>
          <a:prstGeom prst="rect">
            <a:avLst/>
          </a:prstGeom>
          <a:noFill/>
        </p:spPr>
        <p:txBody>
          <a:bodyPr wrap="square">
            <a:spAutoFit/>
          </a:bodyPr>
          <a:lstStyle/>
          <a:p>
            <a:r>
              <a:rPr lang="en-US" b="0" dirty="0"/>
              <a:t>Capacity </a:t>
            </a:r>
            <a:r>
              <a:rPr lang="en-US" dirty="0"/>
              <a:t>2</a:t>
            </a:r>
            <a:endParaRPr lang="en-US" baseline="-25000" dirty="0"/>
          </a:p>
        </p:txBody>
      </p:sp>
      <p:sp>
        <p:nvSpPr>
          <p:cNvPr id="28" name="TextBox 27">
            <a:extLst>
              <a:ext uri="{FF2B5EF4-FFF2-40B4-BE49-F238E27FC236}">
                <a16:creationId xmlns:a16="http://schemas.microsoft.com/office/drawing/2014/main" id="{8FB39521-7241-48E9-9887-95914BCD536C}"/>
              </a:ext>
            </a:extLst>
          </p:cNvPr>
          <p:cNvSpPr txBox="1"/>
          <p:nvPr/>
        </p:nvSpPr>
        <p:spPr>
          <a:xfrm>
            <a:off x="5624903" y="5799493"/>
            <a:ext cx="1475875" cy="369332"/>
          </a:xfrm>
          <a:prstGeom prst="rect">
            <a:avLst/>
          </a:prstGeom>
          <a:noFill/>
        </p:spPr>
        <p:txBody>
          <a:bodyPr wrap="square">
            <a:spAutoFit/>
          </a:bodyPr>
          <a:lstStyle/>
          <a:p>
            <a:r>
              <a:rPr lang="en-US" b="0" dirty="0"/>
              <a:t>Capacity 1</a:t>
            </a:r>
            <a:endParaRPr lang="en-US" baseline="-25000" dirty="0"/>
          </a:p>
        </p:txBody>
      </p:sp>
      <p:cxnSp>
        <p:nvCxnSpPr>
          <p:cNvPr id="30" name="Straight Connector 29">
            <a:extLst>
              <a:ext uri="{FF2B5EF4-FFF2-40B4-BE49-F238E27FC236}">
                <a16:creationId xmlns:a16="http://schemas.microsoft.com/office/drawing/2014/main" id="{58E36FB4-8EA9-4F10-8041-274DD9F31ACF}"/>
              </a:ext>
            </a:extLst>
          </p:cNvPr>
          <p:cNvCxnSpPr>
            <a:stCxn id="7" idx="1"/>
            <a:endCxn id="14" idx="3"/>
          </p:cNvCxnSpPr>
          <p:nvPr/>
        </p:nvCxnSpPr>
        <p:spPr>
          <a:xfrm flipH="1" flipV="1">
            <a:off x="1759052" y="2836463"/>
            <a:ext cx="2389955" cy="120549"/>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38FDD73-ACE1-4378-A360-EC9168D70D90}"/>
              </a:ext>
            </a:extLst>
          </p:cNvPr>
          <p:cNvCxnSpPr>
            <a:cxnSpLocks/>
            <a:stCxn id="7" idx="1"/>
            <a:endCxn id="15" idx="3"/>
          </p:cNvCxnSpPr>
          <p:nvPr/>
        </p:nvCxnSpPr>
        <p:spPr>
          <a:xfrm flipH="1">
            <a:off x="1759052" y="2957012"/>
            <a:ext cx="2389955" cy="568003"/>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02E327-ACF0-49AB-B381-EBA345AFF3ED}"/>
              </a:ext>
            </a:extLst>
          </p:cNvPr>
          <p:cNvCxnSpPr>
            <a:cxnSpLocks/>
            <a:stCxn id="10" idx="1"/>
            <a:endCxn id="17" idx="3"/>
          </p:cNvCxnSpPr>
          <p:nvPr/>
        </p:nvCxnSpPr>
        <p:spPr>
          <a:xfrm flipH="1" flipV="1">
            <a:off x="1759052" y="4914018"/>
            <a:ext cx="2389954" cy="1070141"/>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BC9450C-4870-409C-B2F0-638857F70E96}"/>
              </a:ext>
            </a:extLst>
          </p:cNvPr>
          <p:cNvCxnSpPr>
            <a:cxnSpLocks/>
            <a:stCxn id="9" idx="1"/>
            <a:endCxn id="18" idx="3"/>
          </p:cNvCxnSpPr>
          <p:nvPr/>
        </p:nvCxnSpPr>
        <p:spPr>
          <a:xfrm flipH="1">
            <a:off x="1759052" y="4473607"/>
            <a:ext cx="2389955" cy="1164427"/>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02AB35-A418-436C-BF90-9B2027F60FCF}"/>
              </a:ext>
            </a:extLst>
          </p:cNvPr>
          <p:cNvCxnSpPr>
            <a:cxnSpLocks/>
            <a:stCxn id="10" idx="1"/>
            <a:endCxn id="16" idx="3"/>
          </p:cNvCxnSpPr>
          <p:nvPr/>
        </p:nvCxnSpPr>
        <p:spPr>
          <a:xfrm flipH="1" flipV="1">
            <a:off x="1759052" y="4217266"/>
            <a:ext cx="2389954" cy="1766893"/>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8963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31487" cy="1371600"/>
          </a:xfrm>
        </p:spPr>
        <p:txBody>
          <a:bodyPr>
            <a:normAutofit fontScale="90000"/>
          </a:bodyPr>
          <a:lstStyle/>
          <a:p>
            <a:r>
              <a:rPr lang="en-US" dirty="0"/>
              <a:t>NRMP Simplified:</a:t>
            </a:r>
            <a:br>
              <a:rPr lang="en-US" dirty="0"/>
            </a:br>
            <a:r>
              <a:rPr lang="en-US" dirty="0"/>
              <a:t>A Gale-Shapley Approach</a:t>
            </a:r>
          </a:p>
        </p:txBody>
      </p:sp>
      <p:sp>
        <p:nvSpPr>
          <p:cNvPr id="4" name="Slide Number Placeholder 3">
            <a:extLst>
              <a:ext uri="{FF2B5EF4-FFF2-40B4-BE49-F238E27FC236}">
                <a16:creationId xmlns:a16="http://schemas.microsoft.com/office/drawing/2014/main" id="{B01DD963-0BAB-3740-81E9-70E7B65BBDAB}"/>
              </a:ext>
            </a:extLst>
          </p:cNvPr>
          <p:cNvSpPr>
            <a:spLocks noGrp="1"/>
          </p:cNvSpPr>
          <p:nvPr>
            <p:ph type="sldNum" sz="quarter" idx="12"/>
          </p:nvPr>
        </p:nvSpPr>
        <p:spPr/>
        <p:txBody>
          <a:bodyPr/>
          <a:lstStyle/>
          <a:p>
            <a:fld id="{A2EF37A0-74FC-AB4F-AE4C-D9BFC6719E9F}" type="slidenum">
              <a:rPr lang="en-US" smtClean="0"/>
              <a:t>88</a:t>
            </a:fld>
            <a:endParaRPr lang="en-US" dirty="0"/>
          </a:p>
        </p:txBody>
      </p:sp>
      <p:pic>
        <p:nvPicPr>
          <p:cNvPr id="7" name="Picture 6" descr="List-of-Private-Hospitals-Recognised-By-Karnataka-Government-for-Medical-Treatment.png">
            <a:extLst>
              <a:ext uri="{FF2B5EF4-FFF2-40B4-BE49-F238E27FC236}">
                <a16:creationId xmlns:a16="http://schemas.microsoft.com/office/drawing/2014/main" id="{207A6E10-8F17-417E-B2C7-A82F4C638D7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49007" y="2490337"/>
            <a:ext cx="1324661" cy="933350"/>
          </a:xfrm>
          <a:prstGeom prst="rect">
            <a:avLst/>
          </a:prstGeom>
        </p:spPr>
      </p:pic>
      <p:pic>
        <p:nvPicPr>
          <p:cNvPr id="9" name="Picture 8" descr="List-of-Private-Hospitals-Recognised-By-Karnataka-Government-for-Medical-Treatment.png">
            <a:extLst>
              <a:ext uri="{FF2B5EF4-FFF2-40B4-BE49-F238E27FC236}">
                <a16:creationId xmlns:a16="http://schemas.microsoft.com/office/drawing/2014/main" id="{AB4F96B9-9F69-419D-B6FA-A1EAA23C9C5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49007" y="4006932"/>
            <a:ext cx="1324661" cy="933350"/>
          </a:xfrm>
          <a:prstGeom prst="rect">
            <a:avLst/>
          </a:prstGeom>
        </p:spPr>
      </p:pic>
      <p:pic>
        <p:nvPicPr>
          <p:cNvPr id="10" name="Picture 9" descr="List-of-Private-Hospitals-Recognised-By-Karnataka-Government-for-Medical-Treatment.png">
            <a:extLst>
              <a:ext uri="{FF2B5EF4-FFF2-40B4-BE49-F238E27FC236}">
                <a16:creationId xmlns:a16="http://schemas.microsoft.com/office/drawing/2014/main" id="{FA9E7568-624A-4AAA-9384-B1B4C821844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49006" y="5517484"/>
            <a:ext cx="1324661" cy="933350"/>
          </a:xfrm>
          <a:prstGeom prst="rect">
            <a:avLst/>
          </a:prstGeom>
        </p:spPr>
      </p:pic>
      <p:pic>
        <p:nvPicPr>
          <p:cNvPr id="14" name="Picture 13" descr="Icon&#10;&#10;Description automatically generated">
            <a:extLst>
              <a:ext uri="{FF2B5EF4-FFF2-40B4-BE49-F238E27FC236}">
                <a16:creationId xmlns:a16="http://schemas.microsoft.com/office/drawing/2014/main" id="{DEDAC37E-3463-4118-99D8-D6E19CF13FFF}"/>
              </a:ext>
            </a:extLst>
          </p:cNvPr>
          <p:cNvPicPr>
            <a:picLocks noChangeAspect="1"/>
          </p:cNvPicPr>
          <p:nvPr/>
        </p:nvPicPr>
        <p:blipFill>
          <a:blip r:embed="rId4"/>
          <a:stretch>
            <a:fillRect/>
          </a:stretch>
        </p:blipFill>
        <p:spPr>
          <a:xfrm>
            <a:off x="1066801" y="2490337"/>
            <a:ext cx="692251" cy="692251"/>
          </a:xfrm>
          <a:prstGeom prst="rect">
            <a:avLst/>
          </a:prstGeom>
        </p:spPr>
      </p:pic>
      <p:pic>
        <p:nvPicPr>
          <p:cNvPr id="15" name="Picture 14" descr="Icon&#10;&#10;Description automatically generated">
            <a:extLst>
              <a:ext uri="{FF2B5EF4-FFF2-40B4-BE49-F238E27FC236}">
                <a16:creationId xmlns:a16="http://schemas.microsoft.com/office/drawing/2014/main" id="{4AD1D765-50A6-4006-9604-D161F0235C05}"/>
              </a:ext>
            </a:extLst>
          </p:cNvPr>
          <p:cNvPicPr>
            <a:picLocks noChangeAspect="1"/>
          </p:cNvPicPr>
          <p:nvPr/>
        </p:nvPicPr>
        <p:blipFill>
          <a:blip r:embed="rId4"/>
          <a:stretch>
            <a:fillRect/>
          </a:stretch>
        </p:blipFill>
        <p:spPr>
          <a:xfrm>
            <a:off x="1066801" y="3178889"/>
            <a:ext cx="692251" cy="692251"/>
          </a:xfrm>
          <a:prstGeom prst="rect">
            <a:avLst/>
          </a:prstGeom>
        </p:spPr>
      </p:pic>
      <p:pic>
        <p:nvPicPr>
          <p:cNvPr id="16" name="Picture 15" descr="Icon&#10;&#10;Description automatically generated">
            <a:extLst>
              <a:ext uri="{FF2B5EF4-FFF2-40B4-BE49-F238E27FC236}">
                <a16:creationId xmlns:a16="http://schemas.microsoft.com/office/drawing/2014/main" id="{208A41FF-178A-49D5-AFBB-FC5C70B115F4}"/>
              </a:ext>
            </a:extLst>
          </p:cNvPr>
          <p:cNvPicPr>
            <a:picLocks noChangeAspect="1"/>
          </p:cNvPicPr>
          <p:nvPr/>
        </p:nvPicPr>
        <p:blipFill>
          <a:blip r:embed="rId4"/>
          <a:stretch>
            <a:fillRect/>
          </a:stretch>
        </p:blipFill>
        <p:spPr>
          <a:xfrm>
            <a:off x="1066801" y="3871140"/>
            <a:ext cx="692251" cy="692251"/>
          </a:xfrm>
          <a:prstGeom prst="rect">
            <a:avLst/>
          </a:prstGeom>
        </p:spPr>
      </p:pic>
      <p:pic>
        <p:nvPicPr>
          <p:cNvPr id="17" name="Picture 16" descr="Icon&#10;&#10;Description automatically generated">
            <a:extLst>
              <a:ext uri="{FF2B5EF4-FFF2-40B4-BE49-F238E27FC236}">
                <a16:creationId xmlns:a16="http://schemas.microsoft.com/office/drawing/2014/main" id="{C0B06BC1-CA87-42DA-ADA0-D4CE49AC86F9}"/>
              </a:ext>
            </a:extLst>
          </p:cNvPr>
          <p:cNvPicPr>
            <a:picLocks noChangeAspect="1"/>
          </p:cNvPicPr>
          <p:nvPr/>
        </p:nvPicPr>
        <p:blipFill>
          <a:blip r:embed="rId4"/>
          <a:stretch>
            <a:fillRect/>
          </a:stretch>
        </p:blipFill>
        <p:spPr>
          <a:xfrm>
            <a:off x="1066801" y="4567892"/>
            <a:ext cx="692251" cy="692251"/>
          </a:xfrm>
          <a:prstGeom prst="rect">
            <a:avLst/>
          </a:prstGeom>
        </p:spPr>
      </p:pic>
      <p:pic>
        <p:nvPicPr>
          <p:cNvPr id="18" name="Picture 17" descr="Icon&#10;&#10;Description automatically generated">
            <a:extLst>
              <a:ext uri="{FF2B5EF4-FFF2-40B4-BE49-F238E27FC236}">
                <a16:creationId xmlns:a16="http://schemas.microsoft.com/office/drawing/2014/main" id="{99AC0917-287E-4678-B0FE-31E6C19738D5}"/>
              </a:ext>
            </a:extLst>
          </p:cNvPr>
          <p:cNvPicPr>
            <a:picLocks noChangeAspect="1"/>
          </p:cNvPicPr>
          <p:nvPr/>
        </p:nvPicPr>
        <p:blipFill>
          <a:blip r:embed="rId4"/>
          <a:stretch>
            <a:fillRect/>
          </a:stretch>
        </p:blipFill>
        <p:spPr>
          <a:xfrm>
            <a:off x="1066801" y="5291908"/>
            <a:ext cx="692251" cy="692251"/>
          </a:xfrm>
          <a:prstGeom prst="rect">
            <a:avLst/>
          </a:prstGeom>
        </p:spPr>
      </p:pic>
      <p:pic>
        <p:nvPicPr>
          <p:cNvPr id="19" name="Picture 18" descr="Icon&#10;&#10;Description automatically generated">
            <a:extLst>
              <a:ext uri="{FF2B5EF4-FFF2-40B4-BE49-F238E27FC236}">
                <a16:creationId xmlns:a16="http://schemas.microsoft.com/office/drawing/2014/main" id="{10C12436-014E-4A83-A308-0482D422DC2E}"/>
              </a:ext>
            </a:extLst>
          </p:cNvPr>
          <p:cNvPicPr>
            <a:picLocks noChangeAspect="1"/>
          </p:cNvPicPr>
          <p:nvPr/>
        </p:nvPicPr>
        <p:blipFill>
          <a:blip r:embed="rId4"/>
          <a:stretch>
            <a:fillRect/>
          </a:stretch>
        </p:blipFill>
        <p:spPr>
          <a:xfrm>
            <a:off x="1066800" y="5984159"/>
            <a:ext cx="692251" cy="692251"/>
          </a:xfrm>
          <a:prstGeom prst="rect">
            <a:avLst/>
          </a:prstGeom>
        </p:spPr>
      </p:pic>
      <p:sp>
        <p:nvSpPr>
          <p:cNvPr id="22" name="Content Placeholder 2">
            <a:extLst>
              <a:ext uri="{FF2B5EF4-FFF2-40B4-BE49-F238E27FC236}">
                <a16:creationId xmlns:a16="http://schemas.microsoft.com/office/drawing/2014/main" id="{5C1A99A3-7014-44AB-AC65-9569C0BF2B2F}"/>
              </a:ext>
            </a:extLst>
          </p:cNvPr>
          <p:cNvSpPr>
            <a:spLocks noGrp="1"/>
          </p:cNvSpPr>
          <p:nvPr>
            <p:ph idx="1"/>
          </p:nvPr>
        </p:nvSpPr>
        <p:spPr>
          <a:xfrm>
            <a:off x="457200" y="1752600"/>
            <a:ext cx="7620000" cy="737737"/>
          </a:xfrm>
        </p:spPr>
        <p:txBody>
          <a:bodyPr/>
          <a:lstStyle/>
          <a:p>
            <a:r>
              <a:rPr lang="en-US" b="0" dirty="0"/>
              <a:t>Idea: Hospitals propose to as many doctors as they have open spots. Doctors accept/reject as normal. Repeat until done.</a:t>
            </a:r>
          </a:p>
        </p:txBody>
      </p:sp>
      <p:sp>
        <p:nvSpPr>
          <p:cNvPr id="24" name="TextBox 23">
            <a:extLst>
              <a:ext uri="{FF2B5EF4-FFF2-40B4-BE49-F238E27FC236}">
                <a16:creationId xmlns:a16="http://schemas.microsoft.com/office/drawing/2014/main" id="{F2C63A9C-49FE-4FD4-B32D-9D2E71F0378F}"/>
              </a:ext>
            </a:extLst>
          </p:cNvPr>
          <p:cNvSpPr txBox="1"/>
          <p:nvPr/>
        </p:nvSpPr>
        <p:spPr>
          <a:xfrm>
            <a:off x="5624902" y="2772346"/>
            <a:ext cx="1475875" cy="369332"/>
          </a:xfrm>
          <a:prstGeom prst="rect">
            <a:avLst/>
          </a:prstGeom>
          <a:noFill/>
        </p:spPr>
        <p:txBody>
          <a:bodyPr wrap="square">
            <a:spAutoFit/>
          </a:bodyPr>
          <a:lstStyle/>
          <a:p>
            <a:r>
              <a:rPr lang="en-US" b="0" dirty="0"/>
              <a:t>Capacity </a:t>
            </a:r>
            <a:r>
              <a:rPr lang="en-US" dirty="0"/>
              <a:t>3</a:t>
            </a:r>
            <a:endParaRPr lang="en-US" baseline="-25000" dirty="0"/>
          </a:p>
        </p:txBody>
      </p:sp>
      <p:sp>
        <p:nvSpPr>
          <p:cNvPr id="27" name="TextBox 26">
            <a:extLst>
              <a:ext uri="{FF2B5EF4-FFF2-40B4-BE49-F238E27FC236}">
                <a16:creationId xmlns:a16="http://schemas.microsoft.com/office/drawing/2014/main" id="{F0355C3A-56D0-44FC-BC24-5C7CC7D84296}"/>
              </a:ext>
            </a:extLst>
          </p:cNvPr>
          <p:cNvSpPr txBox="1"/>
          <p:nvPr/>
        </p:nvSpPr>
        <p:spPr>
          <a:xfrm>
            <a:off x="5624903" y="4378725"/>
            <a:ext cx="1475875" cy="369332"/>
          </a:xfrm>
          <a:prstGeom prst="rect">
            <a:avLst/>
          </a:prstGeom>
          <a:noFill/>
        </p:spPr>
        <p:txBody>
          <a:bodyPr wrap="square">
            <a:spAutoFit/>
          </a:bodyPr>
          <a:lstStyle/>
          <a:p>
            <a:r>
              <a:rPr lang="en-US" b="0" dirty="0"/>
              <a:t>Capacity </a:t>
            </a:r>
            <a:r>
              <a:rPr lang="en-US" dirty="0"/>
              <a:t>2</a:t>
            </a:r>
            <a:endParaRPr lang="en-US" baseline="-25000" dirty="0"/>
          </a:p>
        </p:txBody>
      </p:sp>
      <p:sp>
        <p:nvSpPr>
          <p:cNvPr id="28" name="TextBox 27">
            <a:extLst>
              <a:ext uri="{FF2B5EF4-FFF2-40B4-BE49-F238E27FC236}">
                <a16:creationId xmlns:a16="http://schemas.microsoft.com/office/drawing/2014/main" id="{8FB39521-7241-48E9-9887-95914BCD536C}"/>
              </a:ext>
            </a:extLst>
          </p:cNvPr>
          <p:cNvSpPr txBox="1"/>
          <p:nvPr/>
        </p:nvSpPr>
        <p:spPr>
          <a:xfrm>
            <a:off x="5624903" y="5799493"/>
            <a:ext cx="1475875" cy="369332"/>
          </a:xfrm>
          <a:prstGeom prst="rect">
            <a:avLst/>
          </a:prstGeom>
          <a:noFill/>
        </p:spPr>
        <p:txBody>
          <a:bodyPr wrap="square">
            <a:spAutoFit/>
          </a:bodyPr>
          <a:lstStyle/>
          <a:p>
            <a:r>
              <a:rPr lang="en-US" b="0" dirty="0"/>
              <a:t>Capacity 1</a:t>
            </a:r>
            <a:endParaRPr lang="en-US" baseline="-25000" dirty="0"/>
          </a:p>
        </p:txBody>
      </p:sp>
      <p:cxnSp>
        <p:nvCxnSpPr>
          <p:cNvPr id="30" name="Straight Connector 29">
            <a:extLst>
              <a:ext uri="{FF2B5EF4-FFF2-40B4-BE49-F238E27FC236}">
                <a16:creationId xmlns:a16="http://schemas.microsoft.com/office/drawing/2014/main" id="{58E36FB4-8EA9-4F10-8041-274DD9F31ACF}"/>
              </a:ext>
            </a:extLst>
          </p:cNvPr>
          <p:cNvCxnSpPr>
            <a:stCxn id="7" idx="1"/>
            <a:endCxn id="14" idx="3"/>
          </p:cNvCxnSpPr>
          <p:nvPr/>
        </p:nvCxnSpPr>
        <p:spPr>
          <a:xfrm flipH="1" flipV="1">
            <a:off x="1759052" y="2836463"/>
            <a:ext cx="2389955" cy="120549"/>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38FDD73-ACE1-4378-A360-EC9168D70D90}"/>
              </a:ext>
            </a:extLst>
          </p:cNvPr>
          <p:cNvCxnSpPr>
            <a:cxnSpLocks/>
            <a:stCxn id="7" idx="1"/>
            <a:endCxn id="15" idx="3"/>
          </p:cNvCxnSpPr>
          <p:nvPr/>
        </p:nvCxnSpPr>
        <p:spPr>
          <a:xfrm flipH="1">
            <a:off x="1759052" y="2957012"/>
            <a:ext cx="2389955" cy="568003"/>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02E327-ACF0-49AB-B381-EBA345AFF3ED}"/>
              </a:ext>
            </a:extLst>
          </p:cNvPr>
          <p:cNvCxnSpPr>
            <a:cxnSpLocks/>
            <a:stCxn id="10" idx="1"/>
            <a:endCxn id="17" idx="3"/>
          </p:cNvCxnSpPr>
          <p:nvPr/>
        </p:nvCxnSpPr>
        <p:spPr>
          <a:xfrm flipH="1" flipV="1">
            <a:off x="1759052" y="4914018"/>
            <a:ext cx="2389954" cy="1070141"/>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BC9450C-4870-409C-B2F0-638857F70E96}"/>
              </a:ext>
            </a:extLst>
          </p:cNvPr>
          <p:cNvCxnSpPr>
            <a:cxnSpLocks/>
            <a:stCxn id="9" idx="1"/>
            <a:endCxn id="18" idx="3"/>
          </p:cNvCxnSpPr>
          <p:nvPr/>
        </p:nvCxnSpPr>
        <p:spPr>
          <a:xfrm flipH="1">
            <a:off x="1759052" y="4473607"/>
            <a:ext cx="2389955" cy="1164427"/>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02AB35-A418-436C-BF90-9B2027F60FCF}"/>
              </a:ext>
            </a:extLst>
          </p:cNvPr>
          <p:cNvCxnSpPr>
            <a:cxnSpLocks/>
            <a:stCxn id="10" idx="1"/>
            <a:endCxn id="16" idx="3"/>
          </p:cNvCxnSpPr>
          <p:nvPr/>
        </p:nvCxnSpPr>
        <p:spPr>
          <a:xfrm flipH="1" flipV="1">
            <a:off x="1759052" y="4217266"/>
            <a:ext cx="2389954" cy="1766893"/>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7B23FB-4582-4AAD-9CD1-6AE2F763759A}"/>
              </a:ext>
            </a:extLst>
          </p:cNvPr>
          <p:cNvCxnSpPr>
            <a:cxnSpLocks/>
            <a:stCxn id="7" idx="1"/>
            <a:endCxn id="19" idx="3"/>
          </p:cNvCxnSpPr>
          <p:nvPr/>
        </p:nvCxnSpPr>
        <p:spPr>
          <a:xfrm flipH="1">
            <a:off x="1759051" y="2957012"/>
            <a:ext cx="2389956" cy="337327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32270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31487" cy="1371600"/>
          </a:xfrm>
        </p:spPr>
        <p:txBody>
          <a:bodyPr>
            <a:normAutofit fontScale="90000"/>
          </a:bodyPr>
          <a:lstStyle/>
          <a:p>
            <a:r>
              <a:rPr lang="en-US" dirty="0"/>
              <a:t>NRMP Simplified:</a:t>
            </a:r>
            <a:br>
              <a:rPr lang="en-US" dirty="0"/>
            </a:br>
            <a:r>
              <a:rPr lang="en-US" dirty="0"/>
              <a:t>A Gale-Shapley Approach</a:t>
            </a:r>
          </a:p>
        </p:txBody>
      </p:sp>
      <p:sp>
        <p:nvSpPr>
          <p:cNvPr id="4" name="Slide Number Placeholder 3">
            <a:extLst>
              <a:ext uri="{FF2B5EF4-FFF2-40B4-BE49-F238E27FC236}">
                <a16:creationId xmlns:a16="http://schemas.microsoft.com/office/drawing/2014/main" id="{B01DD963-0BAB-3740-81E9-70E7B65BBDAB}"/>
              </a:ext>
            </a:extLst>
          </p:cNvPr>
          <p:cNvSpPr>
            <a:spLocks noGrp="1"/>
          </p:cNvSpPr>
          <p:nvPr>
            <p:ph type="sldNum" sz="quarter" idx="12"/>
          </p:nvPr>
        </p:nvSpPr>
        <p:spPr/>
        <p:txBody>
          <a:bodyPr/>
          <a:lstStyle/>
          <a:p>
            <a:fld id="{A2EF37A0-74FC-AB4F-AE4C-D9BFC6719E9F}" type="slidenum">
              <a:rPr lang="en-US" smtClean="0"/>
              <a:t>89</a:t>
            </a:fld>
            <a:endParaRPr lang="en-US" dirty="0"/>
          </a:p>
        </p:txBody>
      </p:sp>
      <p:pic>
        <p:nvPicPr>
          <p:cNvPr id="7" name="Picture 6" descr="List-of-Private-Hospitals-Recognised-By-Karnataka-Government-for-Medical-Treatment.png">
            <a:extLst>
              <a:ext uri="{FF2B5EF4-FFF2-40B4-BE49-F238E27FC236}">
                <a16:creationId xmlns:a16="http://schemas.microsoft.com/office/drawing/2014/main" id="{207A6E10-8F17-417E-B2C7-A82F4C638D7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49007" y="2490337"/>
            <a:ext cx="1324661" cy="933350"/>
          </a:xfrm>
          <a:prstGeom prst="rect">
            <a:avLst/>
          </a:prstGeom>
        </p:spPr>
      </p:pic>
      <p:pic>
        <p:nvPicPr>
          <p:cNvPr id="9" name="Picture 8" descr="List-of-Private-Hospitals-Recognised-By-Karnataka-Government-for-Medical-Treatment.png">
            <a:extLst>
              <a:ext uri="{FF2B5EF4-FFF2-40B4-BE49-F238E27FC236}">
                <a16:creationId xmlns:a16="http://schemas.microsoft.com/office/drawing/2014/main" id="{AB4F96B9-9F69-419D-B6FA-A1EAA23C9C5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49007" y="4006932"/>
            <a:ext cx="1324661" cy="933350"/>
          </a:xfrm>
          <a:prstGeom prst="rect">
            <a:avLst/>
          </a:prstGeom>
        </p:spPr>
      </p:pic>
      <p:pic>
        <p:nvPicPr>
          <p:cNvPr id="10" name="Picture 9" descr="List-of-Private-Hospitals-Recognised-By-Karnataka-Government-for-Medical-Treatment.png">
            <a:extLst>
              <a:ext uri="{FF2B5EF4-FFF2-40B4-BE49-F238E27FC236}">
                <a16:creationId xmlns:a16="http://schemas.microsoft.com/office/drawing/2014/main" id="{FA9E7568-624A-4AAA-9384-B1B4C821844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149006" y="5517484"/>
            <a:ext cx="1324661" cy="933350"/>
          </a:xfrm>
          <a:prstGeom prst="rect">
            <a:avLst/>
          </a:prstGeom>
        </p:spPr>
      </p:pic>
      <p:pic>
        <p:nvPicPr>
          <p:cNvPr id="14" name="Picture 13" descr="Icon&#10;&#10;Description automatically generated">
            <a:extLst>
              <a:ext uri="{FF2B5EF4-FFF2-40B4-BE49-F238E27FC236}">
                <a16:creationId xmlns:a16="http://schemas.microsoft.com/office/drawing/2014/main" id="{DEDAC37E-3463-4118-99D8-D6E19CF13FFF}"/>
              </a:ext>
            </a:extLst>
          </p:cNvPr>
          <p:cNvPicPr>
            <a:picLocks noChangeAspect="1"/>
          </p:cNvPicPr>
          <p:nvPr/>
        </p:nvPicPr>
        <p:blipFill>
          <a:blip r:embed="rId4"/>
          <a:stretch>
            <a:fillRect/>
          </a:stretch>
        </p:blipFill>
        <p:spPr>
          <a:xfrm>
            <a:off x="1066801" y="2490337"/>
            <a:ext cx="692251" cy="692251"/>
          </a:xfrm>
          <a:prstGeom prst="rect">
            <a:avLst/>
          </a:prstGeom>
        </p:spPr>
      </p:pic>
      <p:pic>
        <p:nvPicPr>
          <p:cNvPr id="15" name="Picture 14" descr="Icon&#10;&#10;Description automatically generated">
            <a:extLst>
              <a:ext uri="{FF2B5EF4-FFF2-40B4-BE49-F238E27FC236}">
                <a16:creationId xmlns:a16="http://schemas.microsoft.com/office/drawing/2014/main" id="{4AD1D765-50A6-4006-9604-D161F0235C05}"/>
              </a:ext>
            </a:extLst>
          </p:cNvPr>
          <p:cNvPicPr>
            <a:picLocks noChangeAspect="1"/>
          </p:cNvPicPr>
          <p:nvPr/>
        </p:nvPicPr>
        <p:blipFill>
          <a:blip r:embed="rId4"/>
          <a:stretch>
            <a:fillRect/>
          </a:stretch>
        </p:blipFill>
        <p:spPr>
          <a:xfrm>
            <a:off x="1066801" y="3178889"/>
            <a:ext cx="692251" cy="692251"/>
          </a:xfrm>
          <a:prstGeom prst="rect">
            <a:avLst/>
          </a:prstGeom>
        </p:spPr>
      </p:pic>
      <p:pic>
        <p:nvPicPr>
          <p:cNvPr id="16" name="Picture 15" descr="Icon&#10;&#10;Description automatically generated">
            <a:extLst>
              <a:ext uri="{FF2B5EF4-FFF2-40B4-BE49-F238E27FC236}">
                <a16:creationId xmlns:a16="http://schemas.microsoft.com/office/drawing/2014/main" id="{208A41FF-178A-49D5-AFBB-FC5C70B115F4}"/>
              </a:ext>
            </a:extLst>
          </p:cNvPr>
          <p:cNvPicPr>
            <a:picLocks noChangeAspect="1"/>
          </p:cNvPicPr>
          <p:nvPr/>
        </p:nvPicPr>
        <p:blipFill>
          <a:blip r:embed="rId4"/>
          <a:stretch>
            <a:fillRect/>
          </a:stretch>
        </p:blipFill>
        <p:spPr>
          <a:xfrm>
            <a:off x="1066801" y="3871140"/>
            <a:ext cx="692251" cy="692251"/>
          </a:xfrm>
          <a:prstGeom prst="rect">
            <a:avLst/>
          </a:prstGeom>
        </p:spPr>
      </p:pic>
      <p:pic>
        <p:nvPicPr>
          <p:cNvPr id="17" name="Picture 16" descr="Icon&#10;&#10;Description automatically generated">
            <a:extLst>
              <a:ext uri="{FF2B5EF4-FFF2-40B4-BE49-F238E27FC236}">
                <a16:creationId xmlns:a16="http://schemas.microsoft.com/office/drawing/2014/main" id="{C0B06BC1-CA87-42DA-ADA0-D4CE49AC86F9}"/>
              </a:ext>
            </a:extLst>
          </p:cNvPr>
          <p:cNvPicPr>
            <a:picLocks noChangeAspect="1"/>
          </p:cNvPicPr>
          <p:nvPr/>
        </p:nvPicPr>
        <p:blipFill>
          <a:blip r:embed="rId4"/>
          <a:stretch>
            <a:fillRect/>
          </a:stretch>
        </p:blipFill>
        <p:spPr>
          <a:xfrm>
            <a:off x="1066801" y="4567892"/>
            <a:ext cx="692251" cy="692251"/>
          </a:xfrm>
          <a:prstGeom prst="rect">
            <a:avLst/>
          </a:prstGeom>
        </p:spPr>
      </p:pic>
      <p:pic>
        <p:nvPicPr>
          <p:cNvPr id="18" name="Picture 17" descr="Icon&#10;&#10;Description automatically generated">
            <a:extLst>
              <a:ext uri="{FF2B5EF4-FFF2-40B4-BE49-F238E27FC236}">
                <a16:creationId xmlns:a16="http://schemas.microsoft.com/office/drawing/2014/main" id="{99AC0917-287E-4678-B0FE-31E6C19738D5}"/>
              </a:ext>
            </a:extLst>
          </p:cNvPr>
          <p:cNvPicPr>
            <a:picLocks noChangeAspect="1"/>
          </p:cNvPicPr>
          <p:nvPr/>
        </p:nvPicPr>
        <p:blipFill>
          <a:blip r:embed="rId4"/>
          <a:stretch>
            <a:fillRect/>
          </a:stretch>
        </p:blipFill>
        <p:spPr>
          <a:xfrm>
            <a:off x="1066801" y="5291908"/>
            <a:ext cx="692251" cy="692251"/>
          </a:xfrm>
          <a:prstGeom prst="rect">
            <a:avLst/>
          </a:prstGeom>
        </p:spPr>
      </p:pic>
      <p:pic>
        <p:nvPicPr>
          <p:cNvPr id="19" name="Picture 18" descr="Icon&#10;&#10;Description automatically generated">
            <a:extLst>
              <a:ext uri="{FF2B5EF4-FFF2-40B4-BE49-F238E27FC236}">
                <a16:creationId xmlns:a16="http://schemas.microsoft.com/office/drawing/2014/main" id="{10C12436-014E-4A83-A308-0482D422DC2E}"/>
              </a:ext>
            </a:extLst>
          </p:cNvPr>
          <p:cNvPicPr>
            <a:picLocks noChangeAspect="1"/>
          </p:cNvPicPr>
          <p:nvPr/>
        </p:nvPicPr>
        <p:blipFill>
          <a:blip r:embed="rId4"/>
          <a:stretch>
            <a:fillRect/>
          </a:stretch>
        </p:blipFill>
        <p:spPr>
          <a:xfrm>
            <a:off x="1066800" y="5984159"/>
            <a:ext cx="692251" cy="692251"/>
          </a:xfrm>
          <a:prstGeom prst="rect">
            <a:avLst/>
          </a:prstGeom>
        </p:spPr>
      </p:pic>
      <p:sp>
        <p:nvSpPr>
          <p:cNvPr id="22" name="Content Placeholder 2">
            <a:extLst>
              <a:ext uri="{FF2B5EF4-FFF2-40B4-BE49-F238E27FC236}">
                <a16:creationId xmlns:a16="http://schemas.microsoft.com/office/drawing/2014/main" id="{5C1A99A3-7014-44AB-AC65-9569C0BF2B2F}"/>
              </a:ext>
            </a:extLst>
          </p:cNvPr>
          <p:cNvSpPr>
            <a:spLocks noGrp="1"/>
          </p:cNvSpPr>
          <p:nvPr>
            <p:ph idx="1"/>
          </p:nvPr>
        </p:nvSpPr>
        <p:spPr>
          <a:xfrm>
            <a:off x="457200" y="1752600"/>
            <a:ext cx="7620000" cy="737737"/>
          </a:xfrm>
        </p:spPr>
        <p:txBody>
          <a:bodyPr/>
          <a:lstStyle/>
          <a:p>
            <a:r>
              <a:rPr lang="en-US" b="0" dirty="0"/>
              <a:t>Idea: Hospitals propose to as many doctors as they have open spots. Doctors accept/reject as normal. Repeat until done.</a:t>
            </a:r>
          </a:p>
        </p:txBody>
      </p:sp>
      <p:sp>
        <p:nvSpPr>
          <p:cNvPr id="24" name="TextBox 23">
            <a:extLst>
              <a:ext uri="{FF2B5EF4-FFF2-40B4-BE49-F238E27FC236}">
                <a16:creationId xmlns:a16="http://schemas.microsoft.com/office/drawing/2014/main" id="{F2C63A9C-49FE-4FD4-B32D-9D2E71F0378F}"/>
              </a:ext>
            </a:extLst>
          </p:cNvPr>
          <p:cNvSpPr txBox="1"/>
          <p:nvPr/>
        </p:nvSpPr>
        <p:spPr>
          <a:xfrm>
            <a:off x="5624902" y="2772346"/>
            <a:ext cx="1475875" cy="369332"/>
          </a:xfrm>
          <a:prstGeom prst="rect">
            <a:avLst/>
          </a:prstGeom>
          <a:noFill/>
        </p:spPr>
        <p:txBody>
          <a:bodyPr wrap="square">
            <a:spAutoFit/>
          </a:bodyPr>
          <a:lstStyle/>
          <a:p>
            <a:r>
              <a:rPr lang="en-US" b="0" dirty="0"/>
              <a:t>Capacity </a:t>
            </a:r>
            <a:r>
              <a:rPr lang="en-US" dirty="0"/>
              <a:t>3</a:t>
            </a:r>
            <a:endParaRPr lang="en-US" baseline="-25000" dirty="0"/>
          </a:p>
        </p:txBody>
      </p:sp>
      <p:sp>
        <p:nvSpPr>
          <p:cNvPr id="27" name="TextBox 26">
            <a:extLst>
              <a:ext uri="{FF2B5EF4-FFF2-40B4-BE49-F238E27FC236}">
                <a16:creationId xmlns:a16="http://schemas.microsoft.com/office/drawing/2014/main" id="{F0355C3A-56D0-44FC-BC24-5C7CC7D84296}"/>
              </a:ext>
            </a:extLst>
          </p:cNvPr>
          <p:cNvSpPr txBox="1"/>
          <p:nvPr/>
        </p:nvSpPr>
        <p:spPr>
          <a:xfrm>
            <a:off x="5624903" y="4378725"/>
            <a:ext cx="1475875" cy="369332"/>
          </a:xfrm>
          <a:prstGeom prst="rect">
            <a:avLst/>
          </a:prstGeom>
          <a:noFill/>
        </p:spPr>
        <p:txBody>
          <a:bodyPr wrap="square">
            <a:spAutoFit/>
          </a:bodyPr>
          <a:lstStyle/>
          <a:p>
            <a:r>
              <a:rPr lang="en-US" b="0" dirty="0"/>
              <a:t>Capacity </a:t>
            </a:r>
            <a:r>
              <a:rPr lang="en-US" dirty="0"/>
              <a:t>2</a:t>
            </a:r>
            <a:endParaRPr lang="en-US" baseline="-25000" dirty="0"/>
          </a:p>
        </p:txBody>
      </p:sp>
      <p:sp>
        <p:nvSpPr>
          <p:cNvPr id="28" name="TextBox 27">
            <a:extLst>
              <a:ext uri="{FF2B5EF4-FFF2-40B4-BE49-F238E27FC236}">
                <a16:creationId xmlns:a16="http://schemas.microsoft.com/office/drawing/2014/main" id="{8FB39521-7241-48E9-9887-95914BCD536C}"/>
              </a:ext>
            </a:extLst>
          </p:cNvPr>
          <p:cNvSpPr txBox="1"/>
          <p:nvPr/>
        </p:nvSpPr>
        <p:spPr>
          <a:xfrm>
            <a:off x="5624903" y="5799493"/>
            <a:ext cx="1475875" cy="369332"/>
          </a:xfrm>
          <a:prstGeom prst="rect">
            <a:avLst/>
          </a:prstGeom>
          <a:noFill/>
        </p:spPr>
        <p:txBody>
          <a:bodyPr wrap="square">
            <a:spAutoFit/>
          </a:bodyPr>
          <a:lstStyle/>
          <a:p>
            <a:r>
              <a:rPr lang="en-US" b="0" dirty="0"/>
              <a:t>Capacity 1</a:t>
            </a:r>
            <a:endParaRPr lang="en-US" baseline="-25000" dirty="0"/>
          </a:p>
        </p:txBody>
      </p:sp>
      <p:cxnSp>
        <p:nvCxnSpPr>
          <p:cNvPr id="30" name="Straight Connector 29">
            <a:extLst>
              <a:ext uri="{FF2B5EF4-FFF2-40B4-BE49-F238E27FC236}">
                <a16:creationId xmlns:a16="http://schemas.microsoft.com/office/drawing/2014/main" id="{58E36FB4-8EA9-4F10-8041-274DD9F31ACF}"/>
              </a:ext>
            </a:extLst>
          </p:cNvPr>
          <p:cNvCxnSpPr>
            <a:stCxn id="7" idx="1"/>
            <a:endCxn id="14" idx="3"/>
          </p:cNvCxnSpPr>
          <p:nvPr/>
        </p:nvCxnSpPr>
        <p:spPr>
          <a:xfrm flipH="1" flipV="1">
            <a:off x="1759052" y="2836463"/>
            <a:ext cx="2389955" cy="120549"/>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38FDD73-ACE1-4378-A360-EC9168D70D90}"/>
              </a:ext>
            </a:extLst>
          </p:cNvPr>
          <p:cNvCxnSpPr>
            <a:cxnSpLocks/>
            <a:stCxn id="7" idx="1"/>
            <a:endCxn id="15" idx="3"/>
          </p:cNvCxnSpPr>
          <p:nvPr/>
        </p:nvCxnSpPr>
        <p:spPr>
          <a:xfrm flipH="1">
            <a:off x="1759052" y="2957012"/>
            <a:ext cx="2389955" cy="568003"/>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02E327-ACF0-49AB-B381-EBA345AFF3ED}"/>
              </a:ext>
            </a:extLst>
          </p:cNvPr>
          <p:cNvCxnSpPr>
            <a:cxnSpLocks/>
            <a:stCxn id="10" idx="1"/>
            <a:endCxn id="17" idx="3"/>
          </p:cNvCxnSpPr>
          <p:nvPr/>
        </p:nvCxnSpPr>
        <p:spPr>
          <a:xfrm flipH="1" flipV="1">
            <a:off x="1759052" y="4914018"/>
            <a:ext cx="2389954" cy="1070141"/>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BC9450C-4870-409C-B2F0-638857F70E96}"/>
              </a:ext>
            </a:extLst>
          </p:cNvPr>
          <p:cNvCxnSpPr>
            <a:cxnSpLocks/>
            <a:stCxn id="9" idx="1"/>
            <a:endCxn id="18" idx="3"/>
          </p:cNvCxnSpPr>
          <p:nvPr/>
        </p:nvCxnSpPr>
        <p:spPr>
          <a:xfrm flipH="1">
            <a:off x="1759052" y="4473607"/>
            <a:ext cx="2389955" cy="1164427"/>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02AB35-A418-436C-BF90-9B2027F60FCF}"/>
              </a:ext>
            </a:extLst>
          </p:cNvPr>
          <p:cNvCxnSpPr>
            <a:cxnSpLocks/>
            <a:stCxn id="10" idx="1"/>
            <a:endCxn id="16" idx="3"/>
          </p:cNvCxnSpPr>
          <p:nvPr/>
        </p:nvCxnSpPr>
        <p:spPr>
          <a:xfrm flipH="1" flipV="1">
            <a:off x="1759052" y="4217266"/>
            <a:ext cx="2389954" cy="1766893"/>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17B23FB-4582-4AAD-9CD1-6AE2F763759A}"/>
              </a:ext>
            </a:extLst>
          </p:cNvPr>
          <p:cNvCxnSpPr>
            <a:cxnSpLocks/>
            <a:stCxn id="7" idx="1"/>
            <a:endCxn id="19" idx="3"/>
          </p:cNvCxnSpPr>
          <p:nvPr/>
        </p:nvCxnSpPr>
        <p:spPr>
          <a:xfrm flipH="1">
            <a:off x="1759051" y="2957012"/>
            <a:ext cx="2389956" cy="3373273"/>
          </a:xfrm>
          <a:prstGeom prst="line">
            <a:avLst/>
          </a:prstGeom>
          <a:ln>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379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991350" cy="1371600"/>
          </a:xfrm>
        </p:spPr>
        <p:txBody>
          <a:bodyPr/>
          <a:lstStyle/>
          <a:p>
            <a:r>
              <a:rPr lang="en-US" dirty="0"/>
              <a:t>Example matching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08416196"/>
              </p:ext>
            </p:extLst>
          </p:nvPr>
        </p:nvGraphicFramePr>
        <p:xfrm>
          <a:off x="457200" y="15240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solidFill>
                      <a:srgbClr val="C0504D"/>
                    </a:solidFill>
                  </a:tcPr>
                </a:tc>
                <a:tc>
                  <a:txBody>
                    <a:bodyPr/>
                    <a:lstStyle/>
                    <a:p>
                      <a:r>
                        <a:rPr lang="en-US" sz="2400" dirty="0"/>
                        <a:t>Donkey</a:t>
                      </a:r>
                    </a:p>
                  </a:txBody>
                  <a:tcPr/>
                </a:tc>
                <a:tc>
                  <a:txBody>
                    <a:bodyPr/>
                    <a:lstStyle/>
                    <a:p>
                      <a:r>
                        <a:rPr lang="en-US" sz="2400" dirty="0"/>
                        <a:t>Spirit</a:t>
                      </a:r>
                    </a:p>
                  </a:txBody>
                  <a:tcPr>
                    <a:solidFill>
                      <a:srgbClr val="C0504D"/>
                    </a:solidFill>
                  </a:tcPr>
                </a:tc>
                <a:tc>
                  <a:txBody>
                    <a:bodyPr/>
                    <a:lstStyle/>
                    <a:p>
                      <a:r>
                        <a:rPr lang="en-US" sz="2400" dirty="0" err="1"/>
                        <a:t>Swiftwind</a:t>
                      </a:r>
                      <a:endParaRPr lang="en-US" sz="2400" dirty="0"/>
                    </a:p>
                  </a:txBody>
                  <a:tcPr>
                    <a:solidFill>
                      <a:srgbClr val="9BBB59"/>
                    </a:solidFill>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rgbClr val="9BBB59"/>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solidFill>
                      <a:srgbClr val="9BBB59"/>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2"/>
                  </a:ext>
                </a:extLst>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866730974"/>
              </p:ext>
            </p:extLst>
          </p:nvPr>
        </p:nvGraphicFramePr>
        <p:xfrm>
          <a:off x="457200" y="32766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tc>
                <a:tc>
                  <a:txBody>
                    <a:bodyPr/>
                    <a:lstStyle/>
                    <a:p>
                      <a:r>
                        <a:rPr lang="en-US" sz="2400" dirty="0"/>
                        <a:t>Eve</a:t>
                      </a:r>
                    </a:p>
                  </a:txBody>
                  <a:tcPr>
                    <a:solidFill>
                      <a:srgbClr val="9BBB59"/>
                    </a:solidFill>
                  </a:tcPr>
                </a:tc>
                <a:extLst>
                  <a:ext uri="{0D108BD9-81ED-4DB2-BD59-A6C34878D82A}">
                    <a16:rowId xmlns:a16="http://schemas.microsoft.com/office/drawing/2014/main" val="10000"/>
                  </a:ext>
                </a:extLst>
              </a:tr>
              <a:tr h="370840">
                <a:tc>
                  <a:txBody>
                    <a:bodyPr/>
                    <a:lstStyle/>
                    <a:p>
                      <a:r>
                        <a:rPr lang="en-US" sz="2400" dirty="0"/>
                        <a:t>Spirit</a:t>
                      </a:r>
                    </a:p>
                  </a:txBody>
                  <a:tcPr>
                    <a:solidFill>
                      <a:srgbClr val="C0504D"/>
                    </a:solidFill>
                  </a:tcPr>
                </a:tc>
                <a:tc>
                  <a:txBody>
                    <a:bodyPr/>
                    <a:lstStyle/>
                    <a:p>
                      <a:r>
                        <a:rPr lang="en-US" sz="2400" dirty="0"/>
                        <a:t>Alice</a:t>
                      </a:r>
                    </a:p>
                  </a:txBody>
                  <a:tcPr>
                    <a:solidFill>
                      <a:srgbClr val="C0504D"/>
                    </a:solidFill>
                  </a:tcPr>
                </a:tc>
                <a:tc>
                  <a:txBody>
                    <a:bodyPr/>
                    <a:lstStyle/>
                    <a:p>
                      <a:r>
                        <a:rPr lang="en-US" sz="2400" dirty="0"/>
                        <a:t>Bob</a:t>
                      </a:r>
                    </a:p>
                  </a:txBody>
                  <a:tcPr>
                    <a:solidFill>
                      <a:srgbClr val="9BBB59"/>
                    </a:solidFill>
                  </a:tcPr>
                </a:tc>
                <a:tc>
                  <a:txBody>
                    <a:bodyPr/>
                    <a:lstStyle/>
                    <a:p>
                      <a:r>
                        <a:rPr lang="en-US" sz="2400" dirty="0"/>
                        <a:t>Eve</a:t>
                      </a:r>
                    </a:p>
                  </a:txBody>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solidFill>
                      <a:srgbClr val="9BBB59"/>
                    </a:solidFill>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2"/>
                  </a:ext>
                </a:extLst>
              </a:tr>
            </a:tbl>
          </a:graphicData>
        </a:graphic>
      </p:graphicFrame>
      <p:sp>
        <p:nvSpPr>
          <p:cNvPr id="6" name="Rounded Rectangle 5"/>
          <p:cNvSpPr/>
          <p:nvPr/>
        </p:nvSpPr>
        <p:spPr>
          <a:xfrm>
            <a:off x="457200" y="5029200"/>
            <a:ext cx="8229600" cy="15240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3600" dirty="0"/>
              <a:t>No.</a:t>
            </a:r>
          </a:p>
          <a:p>
            <a:pPr algn="ctr"/>
            <a:r>
              <a:rPr lang="en-US" sz="3600" dirty="0"/>
              <a:t>Alice and Spirit form a </a:t>
            </a:r>
            <a:r>
              <a:rPr lang="en-US" sz="3600" b="1" dirty="0"/>
              <a:t>blocking pair.</a:t>
            </a:r>
            <a:endParaRPr lang="en-US" sz="3600" dirty="0"/>
          </a:p>
        </p:txBody>
      </p:sp>
      <p:sp>
        <p:nvSpPr>
          <p:cNvPr id="3" name="Slide Number Placeholder 2">
            <a:extLst>
              <a:ext uri="{FF2B5EF4-FFF2-40B4-BE49-F238E27FC236}">
                <a16:creationId xmlns:a16="http://schemas.microsoft.com/office/drawing/2014/main" id="{350E2844-AAB7-CF4E-A4FB-E2D56951A967}"/>
              </a:ext>
            </a:extLst>
          </p:cNvPr>
          <p:cNvSpPr>
            <a:spLocks noGrp="1"/>
          </p:cNvSpPr>
          <p:nvPr>
            <p:ph type="sldNum" sz="quarter" idx="12"/>
          </p:nvPr>
        </p:nvSpPr>
        <p:spPr/>
        <p:txBody>
          <a:bodyPr/>
          <a:lstStyle/>
          <a:p>
            <a:fld id="{A2EF37A0-74FC-AB4F-AE4C-D9BFC6719E9F}" type="slidenum">
              <a:rPr lang="en-US" smtClean="0"/>
              <a:t>9</a:t>
            </a:fld>
            <a:endParaRPr lang="en-US"/>
          </a:p>
        </p:txBody>
      </p:sp>
    </p:spTree>
    <p:extLst>
      <p:ext uri="{BB962C8B-B14F-4D97-AF65-F5344CB8AC3E}">
        <p14:creationId xmlns:p14="http://schemas.microsoft.com/office/powerpoint/2010/main" val="19355832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31487" cy="1371600"/>
          </a:xfrm>
        </p:spPr>
        <p:txBody>
          <a:bodyPr>
            <a:normAutofit fontScale="90000"/>
          </a:bodyPr>
          <a:lstStyle/>
          <a:p>
            <a:r>
              <a:rPr lang="en-US" dirty="0"/>
              <a:t>NRMP Simplified:</a:t>
            </a:r>
            <a:br>
              <a:rPr lang="en-US" dirty="0"/>
            </a:br>
            <a:r>
              <a:rPr lang="en-US" dirty="0"/>
              <a:t>A Gale-Shapley Approach</a:t>
            </a:r>
          </a:p>
        </p:txBody>
      </p:sp>
      <p:sp>
        <p:nvSpPr>
          <p:cNvPr id="4" name="Slide Number Placeholder 3">
            <a:extLst>
              <a:ext uri="{FF2B5EF4-FFF2-40B4-BE49-F238E27FC236}">
                <a16:creationId xmlns:a16="http://schemas.microsoft.com/office/drawing/2014/main" id="{B01DD963-0BAB-3740-81E9-70E7B65BBDAB}"/>
              </a:ext>
            </a:extLst>
          </p:cNvPr>
          <p:cNvSpPr>
            <a:spLocks noGrp="1"/>
          </p:cNvSpPr>
          <p:nvPr>
            <p:ph type="sldNum" sz="quarter" idx="12"/>
          </p:nvPr>
        </p:nvSpPr>
        <p:spPr/>
        <p:txBody>
          <a:bodyPr/>
          <a:lstStyle/>
          <a:p>
            <a:fld id="{A2EF37A0-74FC-AB4F-AE4C-D9BFC6719E9F}" type="slidenum">
              <a:rPr lang="en-US" smtClean="0"/>
              <a:t>90</a:t>
            </a:fld>
            <a:endParaRPr lang="en-US" dirty="0"/>
          </a:p>
        </p:txBody>
      </p:sp>
      <p:sp>
        <p:nvSpPr>
          <p:cNvPr id="22" name="Content Placeholder 2">
            <a:extLst>
              <a:ext uri="{FF2B5EF4-FFF2-40B4-BE49-F238E27FC236}">
                <a16:creationId xmlns:a16="http://schemas.microsoft.com/office/drawing/2014/main" id="{5C1A99A3-7014-44AB-AC65-9569C0BF2B2F}"/>
              </a:ext>
            </a:extLst>
          </p:cNvPr>
          <p:cNvSpPr>
            <a:spLocks noGrp="1"/>
          </p:cNvSpPr>
          <p:nvPr>
            <p:ph idx="1"/>
          </p:nvPr>
        </p:nvSpPr>
        <p:spPr>
          <a:xfrm>
            <a:off x="457200" y="1752600"/>
            <a:ext cx="7620000" cy="4552507"/>
          </a:xfrm>
        </p:spPr>
        <p:txBody>
          <a:bodyPr/>
          <a:lstStyle/>
          <a:p>
            <a:r>
              <a:rPr lang="en-US" b="0" dirty="0"/>
              <a:t>Idea: Hospitals propose to as many doctors as they have open spots. Doctors accept/reject as normal. Repeat until done.</a:t>
            </a:r>
          </a:p>
          <a:p>
            <a:r>
              <a:rPr lang="en-US" b="0" dirty="0"/>
              <a:t>	This was the 1951 version of the market</a:t>
            </a:r>
          </a:p>
          <a:p>
            <a:endParaRPr lang="en-US" b="0" dirty="0"/>
          </a:p>
          <a:p>
            <a:r>
              <a:rPr lang="en-US" dirty="0"/>
              <a:t>Hospitals proposing:</a:t>
            </a:r>
            <a:r>
              <a:rPr lang="en-US" b="0" dirty="0"/>
              <a:t> hospital-optimal, doctor-pessimal</a:t>
            </a:r>
          </a:p>
          <a:p>
            <a:endParaRPr lang="en-US" b="0" dirty="0"/>
          </a:p>
          <a:p>
            <a:r>
              <a:rPr lang="en-US" b="0" dirty="0"/>
              <a:t>Other idea: Doctors propose to their top hospital. Hospitals accept/reject as normal </a:t>
            </a:r>
            <a:r>
              <a:rPr lang="en-US" b="0" i="1" dirty="0"/>
              <a:t>up to their capacity</a:t>
            </a:r>
            <a:r>
              <a:rPr lang="en-US" b="0" dirty="0"/>
              <a:t>. Repeat until done.</a:t>
            </a:r>
          </a:p>
          <a:p>
            <a:endParaRPr lang="en-US" b="0" dirty="0"/>
          </a:p>
          <a:p>
            <a:r>
              <a:rPr lang="en-US" dirty="0"/>
              <a:t>Doctor proposing:</a:t>
            </a:r>
            <a:r>
              <a:rPr lang="en-US" b="0" dirty="0"/>
              <a:t> doctor-optimal, hospital pessimal</a:t>
            </a:r>
          </a:p>
          <a:p>
            <a:r>
              <a:rPr lang="en-US" b="0" dirty="0"/>
              <a:t>	In NRMP: We ended up switching to this version.</a:t>
            </a:r>
          </a:p>
        </p:txBody>
      </p:sp>
      <p:sp>
        <p:nvSpPr>
          <p:cNvPr id="25" name="Multiplication Sign 24">
            <a:extLst>
              <a:ext uri="{FF2B5EF4-FFF2-40B4-BE49-F238E27FC236}">
                <a16:creationId xmlns:a16="http://schemas.microsoft.com/office/drawing/2014/main" id="{314F7189-AFA8-48DD-A3D2-E4CBE6578DDD}"/>
              </a:ext>
            </a:extLst>
          </p:cNvPr>
          <p:cNvSpPr/>
          <p:nvPr/>
        </p:nvSpPr>
        <p:spPr>
          <a:xfrm>
            <a:off x="6842186" y="3301361"/>
            <a:ext cx="585278" cy="547625"/>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Shape, arrow&#10;&#10;Description automatically generated">
            <a:extLst>
              <a:ext uri="{FF2B5EF4-FFF2-40B4-BE49-F238E27FC236}">
                <a16:creationId xmlns:a16="http://schemas.microsoft.com/office/drawing/2014/main" id="{728605DB-9D9A-4655-9641-3FFA28E3CD0F}"/>
              </a:ext>
            </a:extLst>
          </p:cNvPr>
          <p:cNvPicPr>
            <a:picLocks noChangeAspect="1"/>
          </p:cNvPicPr>
          <p:nvPr/>
        </p:nvPicPr>
        <p:blipFill>
          <a:blip r:embed="rId3"/>
          <a:stretch>
            <a:fillRect/>
          </a:stretch>
        </p:blipFill>
        <p:spPr>
          <a:xfrm>
            <a:off x="6941479" y="5397747"/>
            <a:ext cx="485985" cy="450345"/>
          </a:xfrm>
          <a:prstGeom prst="rect">
            <a:avLst/>
          </a:prstGeom>
        </p:spPr>
      </p:pic>
    </p:spTree>
    <p:extLst>
      <p:ext uri="{BB962C8B-B14F-4D97-AF65-F5344CB8AC3E}">
        <p14:creationId xmlns:p14="http://schemas.microsoft.com/office/powerpoint/2010/main" val="373489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31487" cy="1371600"/>
          </a:xfrm>
        </p:spPr>
        <p:txBody>
          <a:bodyPr>
            <a:normAutofit/>
          </a:bodyPr>
          <a:lstStyle/>
          <a:p>
            <a:r>
              <a:rPr lang="en-US" dirty="0"/>
              <a:t>True NRMP: Not so simple</a:t>
            </a:r>
          </a:p>
        </p:txBody>
      </p:sp>
      <p:sp>
        <p:nvSpPr>
          <p:cNvPr id="4" name="Slide Number Placeholder 3">
            <a:extLst>
              <a:ext uri="{FF2B5EF4-FFF2-40B4-BE49-F238E27FC236}">
                <a16:creationId xmlns:a16="http://schemas.microsoft.com/office/drawing/2014/main" id="{B01DD963-0BAB-3740-81E9-70E7B65BBDAB}"/>
              </a:ext>
            </a:extLst>
          </p:cNvPr>
          <p:cNvSpPr>
            <a:spLocks noGrp="1"/>
          </p:cNvSpPr>
          <p:nvPr>
            <p:ph type="sldNum" sz="quarter" idx="12"/>
          </p:nvPr>
        </p:nvSpPr>
        <p:spPr/>
        <p:txBody>
          <a:bodyPr/>
          <a:lstStyle/>
          <a:p>
            <a:fld id="{A2EF37A0-74FC-AB4F-AE4C-D9BFC6719E9F}" type="slidenum">
              <a:rPr lang="en-US" smtClean="0"/>
              <a:t>91</a:t>
            </a:fld>
            <a:endParaRPr lang="en-US" dirty="0"/>
          </a:p>
        </p:txBody>
      </p:sp>
      <p:sp>
        <p:nvSpPr>
          <p:cNvPr id="22" name="Content Placeholder 2">
            <a:extLst>
              <a:ext uri="{FF2B5EF4-FFF2-40B4-BE49-F238E27FC236}">
                <a16:creationId xmlns:a16="http://schemas.microsoft.com/office/drawing/2014/main" id="{5C1A99A3-7014-44AB-AC65-9569C0BF2B2F}"/>
              </a:ext>
            </a:extLst>
          </p:cNvPr>
          <p:cNvSpPr>
            <a:spLocks noGrp="1"/>
          </p:cNvSpPr>
          <p:nvPr>
            <p:ph idx="1"/>
          </p:nvPr>
        </p:nvSpPr>
        <p:spPr>
          <a:xfrm>
            <a:off x="457200" y="1752600"/>
            <a:ext cx="7620000" cy="4552507"/>
          </a:xfrm>
        </p:spPr>
        <p:txBody>
          <a:bodyPr/>
          <a:lstStyle/>
          <a:p>
            <a:r>
              <a:rPr lang="en-US" b="0" dirty="0"/>
              <a:t>We have four main matching variations:</a:t>
            </a:r>
          </a:p>
          <a:p>
            <a:pPr marL="342900" indent="-342900">
              <a:buFont typeface="Arial" panose="020B0604020202020204" pitchFamily="34" charset="0"/>
              <a:buChar char="•"/>
            </a:pPr>
            <a:r>
              <a:rPr lang="en-US" dirty="0"/>
              <a:t>Couples</a:t>
            </a:r>
            <a:r>
              <a:rPr lang="en-US" b="0" dirty="0"/>
              <a:t>: pairs who seek “nearby” positions</a:t>
            </a:r>
          </a:p>
          <a:p>
            <a:pPr marL="342900" indent="-342900">
              <a:buFont typeface="Arial" panose="020B0604020202020204" pitchFamily="34" charset="0"/>
              <a:buChar char="•"/>
            </a:pPr>
            <a:r>
              <a:rPr lang="en-US" dirty="0"/>
              <a:t>Program types</a:t>
            </a:r>
            <a:r>
              <a:rPr lang="en-US" b="0" dirty="0"/>
              <a:t>: specific “1</a:t>
            </a:r>
            <a:r>
              <a:rPr lang="en-US" b="0" baseline="30000" dirty="0"/>
              <a:t>st</a:t>
            </a:r>
            <a:r>
              <a:rPr lang="en-US" b="0" dirty="0"/>
              <a:t> year programs” are </a:t>
            </a:r>
            <a:r>
              <a:rPr lang="en-US" b="0" dirty="0" err="1"/>
              <a:t>prereqs</a:t>
            </a:r>
            <a:r>
              <a:rPr lang="en-US" b="0" dirty="0"/>
              <a:t> for specific “2</a:t>
            </a:r>
            <a:r>
              <a:rPr lang="en-US" b="0" baseline="30000" dirty="0"/>
              <a:t>nd</a:t>
            </a:r>
            <a:r>
              <a:rPr lang="en-US" b="0" dirty="0"/>
              <a:t> year programs”.</a:t>
            </a:r>
          </a:p>
          <a:p>
            <a:pPr marL="800100" lvl="1" indent="-342900"/>
            <a:r>
              <a:rPr lang="en-US" dirty="0"/>
              <a:t>Applicants match with 2</a:t>
            </a:r>
            <a:r>
              <a:rPr lang="en-US" baseline="30000" dirty="0"/>
              <a:t>nd</a:t>
            </a:r>
            <a:r>
              <a:rPr lang="en-US" dirty="0"/>
              <a:t> year programs AND one of the </a:t>
            </a:r>
            <a:r>
              <a:rPr lang="en-US" dirty="0" err="1"/>
              <a:t>prereq</a:t>
            </a:r>
            <a:r>
              <a:rPr lang="en-US" dirty="0"/>
              <a:t> 1</a:t>
            </a:r>
            <a:r>
              <a:rPr lang="en-US" baseline="30000" dirty="0"/>
              <a:t>st</a:t>
            </a:r>
            <a:r>
              <a:rPr lang="en-US" dirty="0"/>
              <a:t> year programs</a:t>
            </a:r>
          </a:p>
          <a:p>
            <a:pPr marL="800100" lvl="1" indent="-342900"/>
            <a:r>
              <a:rPr lang="en-US" dirty="0"/>
              <a:t>Capacities between 1</a:t>
            </a:r>
            <a:r>
              <a:rPr lang="en-US" baseline="30000" dirty="0"/>
              <a:t>st</a:t>
            </a:r>
            <a:r>
              <a:rPr lang="en-US" dirty="0"/>
              <a:t> and 2</a:t>
            </a:r>
            <a:r>
              <a:rPr lang="en-US" baseline="30000" dirty="0"/>
              <a:t>nd</a:t>
            </a:r>
            <a:r>
              <a:rPr lang="en-US" dirty="0"/>
              <a:t> year programs are linked</a:t>
            </a:r>
            <a:endParaRPr lang="en-US" b="0" dirty="0"/>
          </a:p>
          <a:p>
            <a:pPr marL="342900" indent="-342900">
              <a:buFont typeface="Arial" panose="020B0604020202020204" pitchFamily="34" charset="0"/>
              <a:buChar char="•"/>
            </a:pPr>
            <a:r>
              <a:rPr lang="en-US" dirty="0"/>
              <a:t>Even slots</a:t>
            </a:r>
            <a:r>
              <a:rPr lang="en-US" b="0" dirty="0"/>
              <a:t>: programs requiring an even number of residents</a:t>
            </a:r>
          </a:p>
          <a:p>
            <a:r>
              <a:rPr lang="en-US" dirty="0"/>
              <a:t>Like before, </a:t>
            </a:r>
            <a:r>
              <a:rPr lang="en-US" i="1" dirty="0">
                <a:solidFill>
                  <a:srgbClr val="D1282E"/>
                </a:solidFill>
              </a:rPr>
              <a:t>this breaks the theory</a:t>
            </a:r>
            <a:r>
              <a:rPr lang="en-US" i="1" dirty="0"/>
              <a:t>.</a:t>
            </a:r>
            <a:endParaRPr lang="en-US" dirty="0"/>
          </a:p>
          <a:p>
            <a:pPr marL="342900" indent="-342900"/>
            <a:r>
              <a:rPr lang="en-US" b="0" dirty="0"/>
              <a:t>	</a:t>
            </a:r>
          </a:p>
        </p:txBody>
      </p:sp>
      <p:pic>
        <p:nvPicPr>
          <p:cNvPr id="6" name="Picture 5" descr="rcnKReboi.jpg">
            <a:extLst>
              <a:ext uri="{FF2B5EF4-FFF2-40B4-BE49-F238E27FC236}">
                <a16:creationId xmlns:a16="http://schemas.microsoft.com/office/drawing/2014/main" id="{BB90A44D-9957-4639-896E-061404A6BFE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32767" y="1566459"/>
            <a:ext cx="604399" cy="929263"/>
          </a:xfrm>
          <a:prstGeom prst="rect">
            <a:avLst/>
          </a:prstGeom>
        </p:spPr>
      </p:pic>
      <p:pic>
        <p:nvPicPr>
          <p:cNvPr id="7" name="Picture 6" descr="zTXeRyjpc.png">
            <a:extLst>
              <a:ext uri="{FF2B5EF4-FFF2-40B4-BE49-F238E27FC236}">
                <a16:creationId xmlns:a16="http://schemas.microsoft.com/office/drawing/2014/main" id="{2F7A10A3-EAA2-4116-ABCD-6C74824BBD7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75498" y="1524318"/>
            <a:ext cx="766206" cy="1021927"/>
          </a:xfrm>
          <a:prstGeom prst="rect">
            <a:avLst/>
          </a:prstGeom>
        </p:spPr>
      </p:pic>
      <p:sp>
        <p:nvSpPr>
          <p:cNvPr id="8" name="Heart 7">
            <a:extLst>
              <a:ext uri="{FF2B5EF4-FFF2-40B4-BE49-F238E27FC236}">
                <a16:creationId xmlns:a16="http://schemas.microsoft.com/office/drawing/2014/main" id="{1626D809-6523-4C25-8EE0-933BF02D20B5}"/>
              </a:ext>
            </a:extLst>
          </p:cNvPr>
          <p:cNvSpPr/>
          <p:nvPr/>
        </p:nvSpPr>
        <p:spPr>
          <a:xfrm>
            <a:off x="6741704" y="1849993"/>
            <a:ext cx="491063" cy="319070"/>
          </a:xfrm>
          <a:prstGeom prst="hear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descr="A picture containing text, clipart&#10;&#10;Description automatically generated">
            <a:extLst>
              <a:ext uri="{FF2B5EF4-FFF2-40B4-BE49-F238E27FC236}">
                <a16:creationId xmlns:a16="http://schemas.microsoft.com/office/drawing/2014/main" id="{0F36EA16-22F6-4311-ADB3-B0A62C518F13}"/>
              </a:ext>
            </a:extLst>
          </p:cNvPr>
          <p:cNvPicPr>
            <a:picLocks noChangeAspect="1"/>
          </p:cNvPicPr>
          <p:nvPr/>
        </p:nvPicPr>
        <p:blipFill>
          <a:blip r:embed="rId5"/>
          <a:stretch>
            <a:fillRect/>
          </a:stretch>
        </p:blipFill>
        <p:spPr>
          <a:xfrm>
            <a:off x="4906387" y="5273534"/>
            <a:ext cx="2273817" cy="1589051"/>
          </a:xfrm>
          <a:prstGeom prst="rect">
            <a:avLst/>
          </a:prstGeom>
        </p:spPr>
      </p:pic>
      <p:pic>
        <p:nvPicPr>
          <p:cNvPr id="11" name="Picture 10" descr="Icon, arrow&#10;&#10;Description automatically generated">
            <a:extLst>
              <a:ext uri="{FF2B5EF4-FFF2-40B4-BE49-F238E27FC236}">
                <a16:creationId xmlns:a16="http://schemas.microsoft.com/office/drawing/2014/main" id="{D330B85F-D1F3-43DF-98DE-E989574EB814}"/>
              </a:ext>
            </a:extLst>
          </p:cNvPr>
          <p:cNvPicPr>
            <a:picLocks noChangeAspect="1"/>
          </p:cNvPicPr>
          <p:nvPr/>
        </p:nvPicPr>
        <p:blipFill>
          <a:blip r:embed="rId6"/>
          <a:stretch>
            <a:fillRect/>
          </a:stretch>
        </p:blipFill>
        <p:spPr>
          <a:xfrm>
            <a:off x="1670471" y="5280909"/>
            <a:ext cx="2022645" cy="1516984"/>
          </a:xfrm>
          <a:prstGeom prst="rect">
            <a:avLst/>
          </a:prstGeom>
        </p:spPr>
      </p:pic>
    </p:spTree>
    <p:extLst>
      <p:ext uri="{BB962C8B-B14F-4D97-AF65-F5344CB8AC3E}">
        <p14:creationId xmlns:p14="http://schemas.microsoft.com/office/powerpoint/2010/main" val="180714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31487" cy="1371600"/>
          </a:xfrm>
        </p:spPr>
        <p:txBody>
          <a:bodyPr>
            <a:normAutofit/>
          </a:bodyPr>
          <a:lstStyle/>
          <a:p>
            <a:r>
              <a:rPr lang="en-US" dirty="0"/>
              <a:t>Handling Couples</a:t>
            </a:r>
          </a:p>
        </p:txBody>
      </p:sp>
      <p:sp>
        <p:nvSpPr>
          <p:cNvPr id="4" name="Slide Number Placeholder 3">
            <a:extLst>
              <a:ext uri="{FF2B5EF4-FFF2-40B4-BE49-F238E27FC236}">
                <a16:creationId xmlns:a16="http://schemas.microsoft.com/office/drawing/2014/main" id="{B01DD963-0BAB-3740-81E9-70E7B65BBDAB}"/>
              </a:ext>
            </a:extLst>
          </p:cNvPr>
          <p:cNvSpPr>
            <a:spLocks noGrp="1"/>
          </p:cNvSpPr>
          <p:nvPr>
            <p:ph type="sldNum" sz="quarter" idx="12"/>
          </p:nvPr>
        </p:nvSpPr>
        <p:spPr/>
        <p:txBody>
          <a:bodyPr/>
          <a:lstStyle/>
          <a:p>
            <a:fld id="{A2EF37A0-74FC-AB4F-AE4C-D9BFC6719E9F}" type="slidenum">
              <a:rPr lang="en-US" smtClean="0"/>
              <a:t>92</a:t>
            </a:fld>
            <a:endParaRPr lang="en-US" dirty="0"/>
          </a:p>
        </p:txBody>
      </p:sp>
      <p:graphicFrame>
        <p:nvGraphicFramePr>
          <p:cNvPr id="33" name="Content Placeholder 3">
            <a:extLst>
              <a:ext uri="{FF2B5EF4-FFF2-40B4-BE49-F238E27FC236}">
                <a16:creationId xmlns:a16="http://schemas.microsoft.com/office/drawing/2014/main" id="{D5DD086C-E149-4D6C-B983-A60245B7742A}"/>
              </a:ext>
            </a:extLst>
          </p:cNvPr>
          <p:cNvGraphicFramePr>
            <a:graphicFrameLocks noGrp="1"/>
          </p:cNvGraphicFramePr>
          <p:nvPr>
            <p:ph idx="1"/>
            <p:extLst>
              <p:ext uri="{D42A27DB-BD31-4B8C-83A1-F6EECF244321}">
                <p14:modId xmlns:p14="http://schemas.microsoft.com/office/powerpoint/2010/main" val="2187475090"/>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Andrew</a:t>
                      </a:r>
                    </a:p>
                  </a:txBody>
                  <a:tcPr/>
                </a:tc>
                <a:tc rowSpan="2">
                  <a:txBody>
                    <a:bodyPr/>
                    <a:lstStyle/>
                    <a:p>
                      <a:r>
                        <a:rPr lang="en-US" sz="2400" dirty="0"/>
                        <a:t>Hospital A</a:t>
                      </a:r>
                    </a:p>
                    <a:p>
                      <a:r>
                        <a:rPr lang="en-US" sz="2400" dirty="0"/>
                        <a:t>Hospital B</a:t>
                      </a:r>
                    </a:p>
                  </a:txBody>
                  <a:tcPr/>
                </a:tc>
                <a:tc rowSpan="2">
                  <a:txBody>
                    <a:bodyPr/>
                    <a:lstStyle/>
                    <a:p>
                      <a:r>
                        <a:rPr lang="en-US" sz="2400" dirty="0"/>
                        <a:t>Hospital C</a:t>
                      </a:r>
                    </a:p>
                    <a:p>
                      <a:r>
                        <a:rPr lang="en-US" sz="2400" dirty="0"/>
                        <a:t>Hospital C</a:t>
                      </a:r>
                    </a:p>
                  </a:txBody>
                  <a:tcPr/>
                </a:tc>
                <a:tc rowSpan="2">
                  <a:txBody>
                    <a:bodyPr/>
                    <a:lstStyle/>
                    <a:p>
                      <a:endParaRPr lang="en-US" sz="2400" dirty="0"/>
                    </a:p>
                  </a:txBody>
                  <a:tcPr/>
                </a:tc>
                <a:extLst>
                  <a:ext uri="{0D108BD9-81ED-4DB2-BD59-A6C34878D82A}">
                    <a16:rowId xmlns:a16="http://schemas.microsoft.com/office/drawing/2014/main" val="10000"/>
                  </a:ext>
                </a:extLst>
              </a:tr>
              <a:tr h="311785">
                <a:tc>
                  <a:txBody>
                    <a:bodyPr/>
                    <a:lstStyle/>
                    <a:p>
                      <a:r>
                        <a:rPr lang="en-US" sz="2400" dirty="0"/>
                        <a:t>Bart</a:t>
                      </a:r>
                    </a:p>
                  </a:txBody>
                  <a:tcPr/>
                </a:tc>
                <a:tc vMerge="1">
                  <a:txBody>
                    <a:bodyPr/>
                    <a:lstStyle/>
                    <a:p>
                      <a:r>
                        <a:rPr lang="en-US" sz="2400" dirty="0"/>
                        <a:t>Hospital B</a:t>
                      </a:r>
                    </a:p>
                  </a:txBody>
                  <a:tcPr>
                    <a:solidFill>
                      <a:srgbClr val="D7D7D7"/>
                    </a:solidFill>
                  </a:tcPr>
                </a:tc>
                <a:tc vMerge="1">
                  <a:txBody>
                    <a:bodyPr/>
                    <a:lstStyle/>
                    <a:p>
                      <a:endParaRPr lang="en-US" sz="2400" dirty="0"/>
                    </a:p>
                  </a:txBody>
                  <a:tcPr>
                    <a:solidFill>
                      <a:srgbClr val="D7D7D7"/>
                    </a:solidFill>
                  </a:tcPr>
                </a:tc>
                <a:tc vMerge="1">
                  <a:txBody>
                    <a:bodyPr/>
                    <a:lstStyle/>
                    <a:p>
                      <a:endParaRPr lang="en-US" sz="2400" dirty="0"/>
                    </a:p>
                  </a:txBody>
                  <a:tcPr>
                    <a:solidFill>
                      <a:srgbClr val="D7D7D7"/>
                    </a:solidFill>
                  </a:tcPr>
                </a:tc>
                <a:extLst>
                  <a:ext uri="{0D108BD9-81ED-4DB2-BD59-A6C34878D82A}">
                    <a16:rowId xmlns:a16="http://schemas.microsoft.com/office/drawing/2014/main" val="10001"/>
                  </a:ext>
                </a:extLst>
              </a:tr>
              <a:tr h="370840">
                <a:tc>
                  <a:txBody>
                    <a:bodyPr/>
                    <a:lstStyle/>
                    <a:p>
                      <a:r>
                        <a:rPr lang="en-US" sz="2400" dirty="0"/>
                        <a:t>Chloe</a:t>
                      </a:r>
                    </a:p>
                  </a:txBody>
                  <a:tcPr/>
                </a:tc>
                <a:tc>
                  <a:txBody>
                    <a:bodyPr/>
                    <a:lstStyle/>
                    <a:p>
                      <a:r>
                        <a:rPr lang="en-US" sz="2400" dirty="0"/>
                        <a:t>Hospital A</a:t>
                      </a:r>
                    </a:p>
                  </a:txBody>
                  <a:tcPr>
                    <a:solidFill>
                      <a:srgbClr val="ECECEC"/>
                    </a:solidFill>
                  </a:tcPr>
                </a:tc>
                <a:tc>
                  <a:txBody>
                    <a:bodyPr/>
                    <a:lstStyle/>
                    <a:p>
                      <a:r>
                        <a:rPr lang="en-US" sz="2400" dirty="0"/>
                        <a:t>Hospital B</a:t>
                      </a:r>
                    </a:p>
                  </a:txBody>
                  <a:tcPr>
                    <a:solidFill>
                      <a:srgbClr val="ECECEC"/>
                    </a:solidFill>
                  </a:tcPr>
                </a:tc>
                <a:tc>
                  <a:txBody>
                    <a:bodyPr/>
                    <a:lstStyle/>
                    <a:p>
                      <a:endParaRPr lang="en-US" sz="2400" dirty="0"/>
                    </a:p>
                  </a:txBody>
                  <a:tcPr>
                    <a:solidFill>
                      <a:srgbClr val="ECECEC"/>
                    </a:solidFill>
                  </a:tcPr>
                </a:tc>
                <a:extLst>
                  <a:ext uri="{0D108BD9-81ED-4DB2-BD59-A6C34878D82A}">
                    <a16:rowId xmlns:a16="http://schemas.microsoft.com/office/drawing/2014/main" val="10002"/>
                  </a:ext>
                </a:extLst>
              </a:tr>
            </a:tbl>
          </a:graphicData>
        </a:graphic>
      </p:graphicFrame>
      <p:graphicFrame>
        <p:nvGraphicFramePr>
          <p:cNvPr id="34" name="Content Placeholder 3">
            <a:extLst>
              <a:ext uri="{FF2B5EF4-FFF2-40B4-BE49-F238E27FC236}">
                <a16:creationId xmlns:a16="http://schemas.microsoft.com/office/drawing/2014/main" id="{3369D598-FE0F-4753-82DB-870516220897}"/>
              </a:ext>
            </a:extLst>
          </p:cNvPr>
          <p:cNvGraphicFramePr>
            <a:graphicFrameLocks/>
          </p:cNvGraphicFramePr>
          <p:nvPr>
            <p:extLst>
              <p:ext uri="{D42A27DB-BD31-4B8C-83A1-F6EECF244321}">
                <p14:modId xmlns:p14="http://schemas.microsoft.com/office/powerpoint/2010/main" val="1507296271"/>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Hospital A-1</a:t>
                      </a:r>
                    </a:p>
                  </a:txBody>
                  <a:tcPr/>
                </a:tc>
                <a:tc>
                  <a:txBody>
                    <a:bodyPr/>
                    <a:lstStyle/>
                    <a:p>
                      <a:r>
                        <a:rPr lang="en-US" sz="2400" dirty="0"/>
                        <a:t>Andrew</a:t>
                      </a:r>
                    </a:p>
                  </a:txBody>
                  <a:tcPr/>
                </a:tc>
                <a:tc>
                  <a:txBody>
                    <a:bodyPr/>
                    <a:lstStyle/>
                    <a:p>
                      <a:r>
                        <a:rPr lang="en-US" sz="2400" dirty="0"/>
                        <a:t>Chloe</a:t>
                      </a:r>
                    </a:p>
                  </a:txBody>
                  <a:tcPr/>
                </a:tc>
                <a:tc>
                  <a:txBody>
                    <a:bodyPr/>
                    <a:lstStyle/>
                    <a:p>
                      <a:endParaRPr lang="en-US" sz="2400" dirty="0"/>
                    </a:p>
                  </a:txBody>
                  <a:tcPr/>
                </a:tc>
                <a:extLst>
                  <a:ext uri="{0D108BD9-81ED-4DB2-BD59-A6C34878D82A}">
                    <a16:rowId xmlns:a16="http://schemas.microsoft.com/office/drawing/2014/main" val="10000"/>
                  </a:ext>
                </a:extLst>
              </a:tr>
              <a:tr h="370840">
                <a:tc>
                  <a:txBody>
                    <a:bodyPr/>
                    <a:lstStyle/>
                    <a:p>
                      <a:r>
                        <a:rPr lang="en-US" sz="2400" dirty="0"/>
                        <a:t>Hospital B-1</a:t>
                      </a:r>
                    </a:p>
                  </a:txBody>
                  <a:tcPr/>
                </a:tc>
                <a:tc>
                  <a:txBody>
                    <a:bodyPr/>
                    <a:lstStyle/>
                    <a:p>
                      <a:r>
                        <a:rPr lang="en-US" sz="2400" dirty="0"/>
                        <a:t>Chloe</a:t>
                      </a:r>
                    </a:p>
                  </a:txBody>
                  <a:tcPr/>
                </a:tc>
                <a:tc>
                  <a:txBody>
                    <a:bodyPr/>
                    <a:lstStyle/>
                    <a:p>
                      <a:r>
                        <a:rPr lang="en-US" sz="2400" dirty="0"/>
                        <a:t>Bart</a:t>
                      </a:r>
                    </a:p>
                  </a:txBody>
                  <a:tcPr/>
                </a:tc>
                <a:tc>
                  <a:txBody>
                    <a:bodyPr/>
                    <a:lstStyle/>
                    <a:p>
                      <a:endParaRPr lang="en-US" sz="2400" dirty="0"/>
                    </a:p>
                  </a:txBody>
                  <a:tcPr/>
                </a:tc>
                <a:extLst>
                  <a:ext uri="{0D108BD9-81ED-4DB2-BD59-A6C34878D82A}">
                    <a16:rowId xmlns:a16="http://schemas.microsoft.com/office/drawing/2014/main" val="10001"/>
                  </a:ext>
                </a:extLst>
              </a:tr>
              <a:tr h="370840">
                <a:tc>
                  <a:txBody>
                    <a:bodyPr/>
                    <a:lstStyle/>
                    <a:p>
                      <a:r>
                        <a:rPr lang="en-US" sz="2400" dirty="0"/>
                        <a:t>Hospital C-2</a:t>
                      </a:r>
                    </a:p>
                  </a:txBody>
                  <a:tcPr/>
                </a:tc>
                <a:tc>
                  <a:txBody>
                    <a:bodyPr/>
                    <a:lstStyle/>
                    <a:p>
                      <a:r>
                        <a:rPr lang="en-US" sz="2400" dirty="0"/>
                        <a:t>Bart</a:t>
                      </a:r>
                    </a:p>
                  </a:txBody>
                  <a:tcPr/>
                </a:tc>
                <a:tc>
                  <a:txBody>
                    <a:bodyPr/>
                    <a:lstStyle/>
                    <a:p>
                      <a:r>
                        <a:rPr lang="en-US" sz="2400" dirty="0"/>
                        <a:t>Andrew</a:t>
                      </a:r>
                    </a:p>
                  </a:txBody>
                  <a:tcPr/>
                </a:tc>
                <a:tc>
                  <a:txBody>
                    <a:bodyPr/>
                    <a:lstStyle/>
                    <a:p>
                      <a:endParaRPr lang="en-US" sz="2400" dirty="0"/>
                    </a:p>
                  </a:txBody>
                  <a:tcPr/>
                </a:tc>
                <a:extLst>
                  <a:ext uri="{0D108BD9-81ED-4DB2-BD59-A6C34878D82A}">
                    <a16:rowId xmlns:a16="http://schemas.microsoft.com/office/drawing/2014/main" val="10002"/>
                  </a:ext>
                </a:extLst>
              </a:tr>
            </a:tbl>
          </a:graphicData>
        </a:graphic>
      </p:graphicFrame>
      <p:sp>
        <p:nvSpPr>
          <p:cNvPr id="35" name="TextBox 34">
            <a:extLst>
              <a:ext uri="{FF2B5EF4-FFF2-40B4-BE49-F238E27FC236}">
                <a16:creationId xmlns:a16="http://schemas.microsoft.com/office/drawing/2014/main" id="{1D0FD6DA-3F42-4A8C-932A-02DE60DD8919}"/>
              </a:ext>
            </a:extLst>
          </p:cNvPr>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36" name="TextBox 35">
            <a:extLst>
              <a:ext uri="{FF2B5EF4-FFF2-40B4-BE49-F238E27FC236}">
                <a16:creationId xmlns:a16="http://schemas.microsoft.com/office/drawing/2014/main" id="{A7213DB6-B143-44E5-8992-596014F314ED}"/>
              </a:ext>
            </a:extLst>
          </p:cNvPr>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pic>
        <p:nvPicPr>
          <p:cNvPr id="37" name="Picture 36" descr="Icon&#10;&#10;Description automatically generated">
            <a:extLst>
              <a:ext uri="{FF2B5EF4-FFF2-40B4-BE49-F238E27FC236}">
                <a16:creationId xmlns:a16="http://schemas.microsoft.com/office/drawing/2014/main" id="{F950A9D6-64EC-4A78-932D-898A5993FEDB}"/>
              </a:ext>
            </a:extLst>
          </p:cNvPr>
          <p:cNvPicPr>
            <a:picLocks noChangeAspect="1"/>
          </p:cNvPicPr>
          <p:nvPr/>
        </p:nvPicPr>
        <p:blipFill>
          <a:blip r:embed="rId3"/>
          <a:stretch>
            <a:fillRect/>
          </a:stretch>
        </p:blipFill>
        <p:spPr>
          <a:xfrm>
            <a:off x="3256676" y="1463372"/>
            <a:ext cx="895874" cy="887730"/>
          </a:xfrm>
          <a:prstGeom prst="rect">
            <a:avLst/>
          </a:prstGeom>
        </p:spPr>
      </p:pic>
      <p:pic>
        <p:nvPicPr>
          <p:cNvPr id="38" name="Picture 37" descr="Icon&#10;&#10;Description automatically generated">
            <a:extLst>
              <a:ext uri="{FF2B5EF4-FFF2-40B4-BE49-F238E27FC236}">
                <a16:creationId xmlns:a16="http://schemas.microsoft.com/office/drawing/2014/main" id="{DF6D825A-0B50-48B6-BE40-63E27D29249E}"/>
              </a:ext>
            </a:extLst>
          </p:cNvPr>
          <p:cNvPicPr>
            <a:picLocks noChangeAspect="1"/>
          </p:cNvPicPr>
          <p:nvPr/>
        </p:nvPicPr>
        <p:blipFill>
          <a:blip r:embed="rId4"/>
          <a:stretch>
            <a:fillRect/>
          </a:stretch>
        </p:blipFill>
        <p:spPr>
          <a:xfrm>
            <a:off x="5228963" y="1468680"/>
            <a:ext cx="895874" cy="882422"/>
          </a:xfrm>
          <a:prstGeom prst="rect">
            <a:avLst/>
          </a:prstGeom>
        </p:spPr>
      </p:pic>
      <p:pic>
        <p:nvPicPr>
          <p:cNvPr id="39" name="Picture 38" descr="Icon&#10;&#10;Description automatically generated">
            <a:extLst>
              <a:ext uri="{FF2B5EF4-FFF2-40B4-BE49-F238E27FC236}">
                <a16:creationId xmlns:a16="http://schemas.microsoft.com/office/drawing/2014/main" id="{5B65E6CD-4304-4F25-A58E-5CE9CEB0A891}"/>
              </a:ext>
            </a:extLst>
          </p:cNvPr>
          <p:cNvPicPr>
            <a:picLocks noChangeAspect="1"/>
          </p:cNvPicPr>
          <p:nvPr/>
        </p:nvPicPr>
        <p:blipFill>
          <a:blip r:embed="rId5"/>
          <a:stretch>
            <a:fillRect/>
          </a:stretch>
        </p:blipFill>
        <p:spPr>
          <a:xfrm>
            <a:off x="7010400" y="1468680"/>
            <a:ext cx="885024" cy="887730"/>
          </a:xfrm>
          <a:prstGeom prst="rect">
            <a:avLst/>
          </a:prstGeom>
        </p:spPr>
      </p:pic>
      <p:sp>
        <p:nvSpPr>
          <p:cNvPr id="40" name="Heart 39">
            <a:extLst>
              <a:ext uri="{FF2B5EF4-FFF2-40B4-BE49-F238E27FC236}">
                <a16:creationId xmlns:a16="http://schemas.microsoft.com/office/drawing/2014/main" id="{D2E35732-1496-42C5-A6C5-22F19668AFD3}"/>
              </a:ext>
            </a:extLst>
          </p:cNvPr>
          <p:cNvSpPr/>
          <p:nvPr/>
        </p:nvSpPr>
        <p:spPr>
          <a:xfrm>
            <a:off x="1179104" y="2919671"/>
            <a:ext cx="278221" cy="180775"/>
          </a:xfrm>
          <a:prstGeom prst="hear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Content Placeholder 2">
            <a:extLst>
              <a:ext uri="{FF2B5EF4-FFF2-40B4-BE49-F238E27FC236}">
                <a16:creationId xmlns:a16="http://schemas.microsoft.com/office/drawing/2014/main" id="{06F0191D-8BB5-4D74-84E0-621C0D92065D}"/>
              </a:ext>
            </a:extLst>
          </p:cNvPr>
          <p:cNvSpPr txBox="1">
            <a:spLocks/>
          </p:cNvSpPr>
          <p:nvPr/>
        </p:nvSpPr>
        <p:spPr>
          <a:xfrm>
            <a:off x="457200" y="1752601"/>
            <a:ext cx="2695575" cy="598502"/>
          </a:xfrm>
          <a:prstGeom prst="rect">
            <a:avLst/>
          </a:prstGeom>
        </p:spPr>
        <p:txBody>
          <a:bodyPr vert="horz" lIns="91440" tIns="45720" rIns="91440" bIns="45720" rtlCol="0">
            <a:normAutofit fontScale="92500" lnSpcReduction="2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Couples list ranks as pairs.</a:t>
            </a:r>
          </a:p>
        </p:txBody>
      </p:sp>
    </p:spTree>
    <p:extLst>
      <p:ext uri="{BB962C8B-B14F-4D97-AF65-F5344CB8AC3E}">
        <p14:creationId xmlns:p14="http://schemas.microsoft.com/office/powerpoint/2010/main" val="411611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31487" cy="1371600"/>
          </a:xfrm>
        </p:spPr>
        <p:txBody>
          <a:bodyPr>
            <a:normAutofit/>
          </a:bodyPr>
          <a:lstStyle/>
          <a:p>
            <a:r>
              <a:rPr lang="en-US" dirty="0"/>
              <a:t>Handling Couples</a:t>
            </a:r>
          </a:p>
        </p:txBody>
      </p:sp>
      <p:sp>
        <p:nvSpPr>
          <p:cNvPr id="4" name="Slide Number Placeholder 3">
            <a:extLst>
              <a:ext uri="{FF2B5EF4-FFF2-40B4-BE49-F238E27FC236}">
                <a16:creationId xmlns:a16="http://schemas.microsoft.com/office/drawing/2014/main" id="{B01DD963-0BAB-3740-81E9-70E7B65BBDAB}"/>
              </a:ext>
            </a:extLst>
          </p:cNvPr>
          <p:cNvSpPr>
            <a:spLocks noGrp="1"/>
          </p:cNvSpPr>
          <p:nvPr>
            <p:ph type="sldNum" sz="quarter" idx="12"/>
          </p:nvPr>
        </p:nvSpPr>
        <p:spPr/>
        <p:txBody>
          <a:bodyPr/>
          <a:lstStyle/>
          <a:p>
            <a:fld id="{A2EF37A0-74FC-AB4F-AE4C-D9BFC6719E9F}" type="slidenum">
              <a:rPr lang="en-US" smtClean="0"/>
              <a:t>93</a:t>
            </a:fld>
            <a:endParaRPr lang="en-US" dirty="0"/>
          </a:p>
        </p:txBody>
      </p:sp>
      <p:graphicFrame>
        <p:nvGraphicFramePr>
          <p:cNvPr id="33" name="Content Placeholder 3">
            <a:extLst>
              <a:ext uri="{FF2B5EF4-FFF2-40B4-BE49-F238E27FC236}">
                <a16:creationId xmlns:a16="http://schemas.microsoft.com/office/drawing/2014/main" id="{D5DD086C-E149-4D6C-B983-A60245B7742A}"/>
              </a:ext>
            </a:extLst>
          </p:cNvPr>
          <p:cNvGraphicFramePr>
            <a:graphicFrameLocks noGrp="1"/>
          </p:cNvGraphicFramePr>
          <p:nvPr>
            <p:ph idx="1"/>
            <p:extLst>
              <p:ext uri="{D42A27DB-BD31-4B8C-83A1-F6EECF244321}">
                <p14:modId xmlns:p14="http://schemas.microsoft.com/office/powerpoint/2010/main" val="655372711"/>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Andrew</a:t>
                      </a:r>
                    </a:p>
                  </a:txBody>
                  <a:tcPr/>
                </a:tc>
                <a:tc rowSpan="2">
                  <a:txBody>
                    <a:bodyPr/>
                    <a:lstStyle/>
                    <a:p>
                      <a:r>
                        <a:rPr lang="en-US" sz="2400" dirty="0"/>
                        <a:t>Hospital A</a:t>
                      </a:r>
                    </a:p>
                    <a:p>
                      <a:r>
                        <a:rPr lang="en-US" sz="2400" dirty="0"/>
                        <a:t>Hospital B</a:t>
                      </a:r>
                    </a:p>
                  </a:txBody>
                  <a:tcPr>
                    <a:solidFill>
                      <a:schemeClr val="accent2">
                        <a:lumMod val="60000"/>
                        <a:lumOff val="40000"/>
                      </a:schemeClr>
                    </a:solidFill>
                  </a:tcPr>
                </a:tc>
                <a:tc rowSpan="2">
                  <a:txBody>
                    <a:bodyPr/>
                    <a:lstStyle/>
                    <a:p>
                      <a:r>
                        <a:rPr lang="en-US" sz="2400" dirty="0"/>
                        <a:t>Hospital C</a:t>
                      </a:r>
                    </a:p>
                    <a:p>
                      <a:r>
                        <a:rPr lang="en-US" sz="2400" dirty="0"/>
                        <a:t>Hospital C</a:t>
                      </a:r>
                    </a:p>
                  </a:txBody>
                  <a:tcPr/>
                </a:tc>
                <a:tc rowSpan="2">
                  <a:txBody>
                    <a:bodyPr/>
                    <a:lstStyle/>
                    <a:p>
                      <a:endParaRPr lang="en-US" sz="2400" dirty="0"/>
                    </a:p>
                  </a:txBody>
                  <a:tcPr/>
                </a:tc>
                <a:extLst>
                  <a:ext uri="{0D108BD9-81ED-4DB2-BD59-A6C34878D82A}">
                    <a16:rowId xmlns:a16="http://schemas.microsoft.com/office/drawing/2014/main" val="10000"/>
                  </a:ext>
                </a:extLst>
              </a:tr>
              <a:tr h="311785">
                <a:tc>
                  <a:txBody>
                    <a:bodyPr/>
                    <a:lstStyle/>
                    <a:p>
                      <a:r>
                        <a:rPr lang="en-US" sz="2400" dirty="0"/>
                        <a:t>Bart</a:t>
                      </a:r>
                    </a:p>
                  </a:txBody>
                  <a:tcPr/>
                </a:tc>
                <a:tc vMerge="1">
                  <a:txBody>
                    <a:bodyPr/>
                    <a:lstStyle/>
                    <a:p>
                      <a:r>
                        <a:rPr lang="en-US" sz="2400" dirty="0"/>
                        <a:t>Hospital B</a:t>
                      </a:r>
                    </a:p>
                  </a:txBody>
                  <a:tcPr>
                    <a:solidFill>
                      <a:srgbClr val="D7D7D7"/>
                    </a:solidFill>
                  </a:tcPr>
                </a:tc>
                <a:tc vMerge="1">
                  <a:txBody>
                    <a:bodyPr/>
                    <a:lstStyle/>
                    <a:p>
                      <a:endParaRPr lang="en-US" sz="2400" dirty="0"/>
                    </a:p>
                  </a:txBody>
                  <a:tcPr>
                    <a:solidFill>
                      <a:srgbClr val="D7D7D7"/>
                    </a:solidFill>
                  </a:tcPr>
                </a:tc>
                <a:tc vMerge="1">
                  <a:txBody>
                    <a:bodyPr/>
                    <a:lstStyle/>
                    <a:p>
                      <a:endParaRPr lang="en-US" sz="2400" dirty="0"/>
                    </a:p>
                  </a:txBody>
                  <a:tcPr>
                    <a:solidFill>
                      <a:srgbClr val="D7D7D7"/>
                    </a:solidFill>
                  </a:tcPr>
                </a:tc>
                <a:extLst>
                  <a:ext uri="{0D108BD9-81ED-4DB2-BD59-A6C34878D82A}">
                    <a16:rowId xmlns:a16="http://schemas.microsoft.com/office/drawing/2014/main" val="10001"/>
                  </a:ext>
                </a:extLst>
              </a:tr>
              <a:tr h="370840">
                <a:tc>
                  <a:txBody>
                    <a:bodyPr/>
                    <a:lstStyle/>
                    <a:p>
                      <a:r>
                        <a:rPr lang="en-US" sz="2400" dirty="0"/>
                        <a:t>Chloe</a:t>
                      </a:r>
                    </a:p>
                  </a:txBody>
                  <a:tcPr/>
                </a:tc>
                <a:tc>
                  <a:txBody>
                    <a:bodyPr/>
                    <a:lstStyle/>
                    <a:p>
                      <a:r>
                        <a:rPr lang="en-US" sz="2400" dirty="0"/>
                        <a:t>Hospital A</a:t>
                      </a:r>
                    </a:p>
                  </a:txBody>
                  <a:tcPr>
                    <a:solidFill>
                      <a:srgbClr val="ECECEC"/>
                    </a:solidFill>
                  </a:tcPr>
                </a:tc>
                <a:tc>
                  <a:txBody>
                    <a:bodyPr/>
                    <a:lstStyle/>
                    <a:p>
                      <a:r>
                        <a:rPr lang="en-US" sz="2400" dirty="0"/>
                        <a:t>Hospital B</a:t>
                      </a:r>
                    </a:p>
                  </a:txBody>
                  <a:tcPr>
                    <a:solidFill>
                      <a:srgbClr val="ECECEC"/>
                    </a:solidFill>
                  </a:tcPr>
                </a:tc>
                <a:tc>
                  <a:txBody>
                    <a:bodyPr/>
                    <a:lstStyle/>
                    <a:p>
                      <a:endParaRPr lang="en-US" sz="2400" dirty="0"/>
                    </a:p>
                  </a:txBody>
                  <a:tcPr>
                    <a:solidFill>
                      <a:srgbClr val="ECECEC"/>
                    </a:solidFill>
                  </a:tcPr>
                </a:tc>
                <a:extLst>
                  <a:ext uri="{0D108BD9-81ED-4DB2-BD59-A6C34878D82A}">
                    <a16:rowId xmlns:a16="http://schemas.microsoft.com/office/drawing/2014/main" val="10002"/>
                  </a:ext>
                </a:extLst>
              </a:tr>
            </a:tbl>
          </a:graphicData>
        </a:graphic>
      </p:graphicFrame>
      <p:graphicFrame>
        <p:nvGraphicFramePr>
          <p:cNvPr id="34" name="Content Placeholder 3">
            <a:extLst>
              <a:ext uri="{FF2B5EF4-FFF2-40B4-BE49-F238E27FC236}">
                <a16:creationId xmlns:a16="http://schemas.microsoft.com/office/drawing/2014/main" id="{3369D598-FE0F-4753-82DB-870516220897}"/>
              </a:ext>
            </a:extLst>
          </p:cNvPr>
          <p:cNvGraphicFramePr>
            <a:graphicFrameLocks/>
          </p:cNvGraphicFramePr>
          <p:nvPr>
            <p:extLst>
              <p:ext uri="{D42A27DB-BD31-4B8C-83A1-F6EECF244321}">
                <p14:modId xmlns:p14="http://schemas.microsoft.com/office/powerpoint/2010/main" val="767555420"/>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Hospital A-1</a:t>
                      </a:r>
                    </a:p>
                  </a:txBody>
                  <a:tcPr/>
                </a:tc>
                <a:tc>
                  <a:txBody>
                    <a:bodyPr/>
                    <a:lstStyle/>
                    <a:p>
                      <a:r>
                        <a:rPr lang="en-US" sz="2400" dirty="0"/>
                        <a:t>Andrew</a:t>
                      </a:r>
                    </a:p>
                  </a:txBody>
                  <a:tcPr>
                    <a:solidFill>
                      <a:schemeClr val="accent2">
                        <a:lumMod val="60000"/>
                        <a:lumOff val="40000"/>
                      </a:schemeClr>
                    </a:solidFill>
                  </a:tcPr>
                </a:tc>
                <a:tc>
                  <a:txBody>
                    <a:bodyPr/>
                    <a:lstStyle/>
                    <a:p>
                      <a:r>
                        <a:rPr lang="en-US" sz="2400" dirty="0"/>
                        <a:t>Chloe</a:t>
                      </a:r>
                    </a:p>
                  </a:txBody>
                  <a:tcPr/>
                </a:tc>
                <a:tc>
                  <a:txBody>
                    <a:bodyPr/>
                    <a:lstStyle/>
                    <a:p>
                      <a:endParaRPr lang="en-US" sz="2400" dirty="0"/>
                    </a:p>
                  </a:txBody>
                  <a:tcPr/>
                </a:tc>
                <a:extLst>
                  <a:ext uri="{0D108BD9-81ED-4DB2-BD59-A6C34878D82A}">
                    <a16:rowId xmlns:a16="http://schemas.microsoft.com/office/drawing/2014/main" val="10000"/>
                  </a:ext>
                </a:extLst>
              </a:tr>
              <a:tr h="370840">
                <a:tc>
                  <a:txBody>
                    <a:bodyPr/>
                    <a:lstStyle/>
                    <a:p>
                      <a:r>
                        <a:rPr lang="en-US" sz="2400" dirty="0"/>
                        <a:t>Hospital B-1</a:t>
                      </a:r>
                    </a:p>
                  </a:txBody>
                  <a:tcPr/>
                </a:tc>
                <a:tc>
                  <a:txBody>
                    <a:bodyPr/>
                    <a:lstStyle/>
                    <a:p>
                      <a:r>
                        <a:rPr lang="en-US" sz="2400" dirty="0"/>
                        <a:t>Chloe</a:t>
                      </a:r>
                    </a:p>
                  </a:txBody>
                  <a:tcPr/>
                </a:tc>
                <a:tc>
                  <a:txBody>
                    <a:bodyPr/>
                    <a:lstStyle/>
                    <a:p>
                      <a:r>
                        <a:rPr lang="en-US" sz="2400" dirty="0"/>
                        <a:t>Bart</a:t>
                      </a:r>
                    </a:p>
                  </a:txBody>
                  <a:tcPr>
                    <a:solidFill>
                      <a:schemeClr val="accent2">
                        <a:lumMod val="60000"/>
                        <a:lumOff val="40000"/>
                      </a:schemeClr>
                    </a:solidFill>
                  </a:tcPr>
                </a:tc>
                <a:tc>
                  <a:txBody>
                    <a:bodyPr/>
                    <a:lstStyle/>
                    <a:p>
                      <a:endParaRPr lang="en-US" sz="2400" dirty="0"/>
                    </a:p>
                  </a:txBody>
                  <a:tcPr/>
                </a:tc>
                <a:extLst>
                  <a:ext uri="{0D108BD9-81ED-4DB2-BD59-A6C34878D82A}">
                    <a16:rowId xmlns:a16="http://schemas.microsoft.com/office/drawing/2014/main" val="10001"/>
                  </a:ext>
                </a:extLst>
              </a:tr>
              <a:tr h="370840">
                <a:tc>
                  <a:txBody>
                    <a:bodyPr/>
                    <a:lstStyle/>
                    <a:p>
                      <a:r>
                        <a:rPr lang="en-US" sz="2400" dirty="0"/>
                        <a:t>Hospital C-2</a:t>
                      </a:r>
                    </a:p>
                  </a:txBody>
                  <a:tcPr/>
                </a:tc>
                <a:tc>
                  <a:txBody>
                    <a:bodyPr/>
                    <a:lstStyle/>
                    <a:p>
                      <a:r>
                        <a:rPr lang="en-US" sz="2400" dirty="0"/>
                        <a:t>Bart</a:t>
                      </a:r>
                    </a:p>
                  </a:txBody>
                  <a:tcPr/>
                </a:tc>
                <a:tc>
                  <a:txBody>
                    <a:bodyPr/>
                    <a:lstStyle/>
                    <a:p>
                      <a:r>
                        <a:rPr lang="en-US" sz="2400" dirty="0"/>
                        <a:t>Andrew</a:t>
                      </a:r>
                    </a:p>
                  </a:txBody>
                  <a:tcPr/>
                </a:tc>
                <a:tc>
                  <a:txBody>
                    <a:bodyPr/>
                    <a:lstStyle/>
                    <a:p>
                      <a:endParaRPr lang="en-US" sz="2400" dirty="0"/>
                    </a:p>
                  </a:txBody>
                  <a:tcPr/>
                </a:tc>
                <a:extLst>
                  <a:ext uri="{0D108BD9-81ED-4DB2-BD59-A6C34878D82A}">
                    <a16:rowId xmlns:a16="http://schemas.microsoft.com/office/drawing/2014/main" val="10002"/>
                  </a:ext>
                </a:extLst>
              </a:tr>
            </a:tbl>
          </a:graphicData>
        </a:graphic>
      </p:graphicFrame>
      <p:sp>
        <p:nvSpPr>
          <p:cNvPr id="35" name="TextBox 34">
            <a:extLst>
              <a:ext uri="{FF2B5EF4-FFF2-40B4-BE49-F238E27FC236}">
                <a16:creationId xmlns:a16="http://schemas.microsoft.com/office/drawing/2014/main" id="{1D0FD6DA-3F42-4A8C-932A-02DE60DD8919}"/>
              </a:ext>
            </a:extLst>
          </p:cNvPr>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36" name="TextBox 35">
            <a:extLst>
              <a:ext uri="{FF2B5EF4-FFF2-40B4-BE49-F238E27FC236}">
                <a16:creationId xmlns:a16="http://schemas.microsoft.com/office/drawing/2014/main" id="{A7213DB6-B143-44E5-8992-596014F314ED}"/>
              </a:ext>
            </a:extLst>
          </p:cNvPr>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pic>
        <p:nvPicPr>
          <p:cNvPr id="37" name="Picture 36" descr="Icon&#10;&#10;Description automatically generated">
            <a:extLst>
              <a:ext uri="{FF2B5EF4-FFF2-40B4-BE49-F238E27FC236}">
                <a16:creationId xmlns:a16="http://schemas.microsoft.com/office/drawing/2014/main" id="{F950A9D6-64EC-4A78-932D-898A5993FEDB}"/>
              </a:ext>
            </a:extLst>
          </p:cNvPr>
          <p:cNvPicPr>
            <a:picLocks noChangeAspect="1"/>
          </p:cNvPicPr>
          <p:nvPr/>
        </p:nvPicPr>
        <p:blipFill>
          <a:blip r:embed="rId3"/>
          <a:stretch>
            <a:fillRect/>
          </a:stretch>
        </p:blipFill>
        <p:spPr>
          <a:xfrm>
            <a:off x="3256676" y="1463372"/>
            <a:ext cx="895874" cy="887730"/>
          </a:xfrm>
          <a:prstGeom prst="rect">
            <a:avLst/>
          </a:prstGeom>
        </p:spPr>
      </p:pic>
      <p:pic>
        <p:nvPicPr>
          <p:cNvPr id="38" name="Picture 37" descr="Icon&#10;&#10;Description automatically generated">
            <a:extLst>
              <a:ext uri="{FF2B5EF4-FFF2-40B4-BE49-F238E27FC236}">
                <a16:creationId xmlns:a16="http://schemas.microsoft.com/office/drawing/2014/main" id="{DF6D825A-0B50-48B6-BE40-63E27D29249E}"/>
              </a:ext>
            </a:extLst>
          </p:cNvPr>
          <p:cNvPicPr>
            <a:picLocks noChangeAspect="1"/>
          </p:cNvPicPr>
          <p:nvPr/>
        </p:nvPicPr>
        <p:blipFill>
          <a:blip r:embed="rId4"/>
          <a:stretch>
            <a:fillRect/>
          </a:stretch>
        </p:blipFill>
        <p:spPr>
          <a:xfrm>
            <a:off x="5228963" y="1468680"/>
            <a:ext cx="895874" cy="882422"/>
          </a:xfrm>
          <a:prstGeom prst="rect">
            <a:avLst/>
          </a:prstGeom>
        </p:spPr>
      </p:pic>
      <p:pic>
        <p:nvPicPr>
          <p:cNvPr id="39" name="Picture 38" descr="Icon&#10;&#10;Description automatically generated">
            <a:extLst>
              <a:ext uri="{FF2B5EF4-FFF2-40B4-BE49-F238E27FC236}">
                <a16:creationId xmlns:a16="http://schemas.microsoft.com/office/drawing/2014/main" id="{5B65E6CD-4304-4F25-A58E-5CE9CEB0A891}"/>
              </a:ext>
            </a:extLst>
          </p:cNvPr>
          <p:cNvPicPr>
            <a:picLocks noChangeAspect="1"/>
          </p:cNvPicPr>
          <p:nvPr/>
        </p:nvPicPr>
        <p:blipFill>
          <a:blip r:embed="rId5"/>
          <a:stretch>
            <a:fillRect/>
          </a:stretch>
        </p:blipFill>
        <p:spPr>
          <a:xfrm>
            <a:off x="7010400" y="1468680"/>
            <a:ext cx="885024" cy="887730"/>
          </a:xfrm>
          <a:prstGeom prst="rect">
            <a:avLst/>
          </a:prstGeom>
        </p:spPr>
      </p:pic>
      <p:sp>
        <p:nvSpPr>
          <p:cNvPr id="40" name="Heart 39">
            <a:extLst>
              <a:ext uri="{FF2B5EF4-FFF2-40B4-BE49-F238E27FC236}">
                <a16:creationId xmlns:a16="http://schemas.microsoft.com/office/drawing/2014/main" id="{D2E35732-1496-42C5-A6C5-22F19668AFD3}"/>
              </a:ext>
            </a:extLst>
          </p:cNvPr>
          <p:cNvSpPr/>
          <p:nvPr/>
        </p:nvSpPr>
        <p:spPr>
          <a:xfrm>
            <a:off x="1179104" y="2919671"/>
            <a:ext cx="278221" cy="180775"/>
          </a:xfrm>
          <a:prstGeom prst="hear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Content Placeholder 2">
            <a:extLst>
              <a:ext uri="{FF2B5EF4-FFF2-40B4-BE49-F238E27FC236}">
                <a16:creationId xmlns:a16="http://schemas.microsoft.com/office/drawing/2014/main" id="{06F0191D-8BB5-4D74-84E0-621C0D92065D}"/>
              </a:ext>
            </a:extLst>
          </p:cNvPr>
          <p:cNvSpPr txBox="1">
            <a:spLocks/>
          </p:cNvSpPr>
          <p:nvPr/>
        </p:nvSpPr>
        <p:spPr>
          <a:xfrm>
            <a:off x="457200" y="1752601"/>
            <a:ext cx="2695575" cy="598502"/>
          </a:xfrm>
          <a:prstGeom prst="rect">
            <a:avLst/>
          </a:prstGeom>
        </p:spPr>
        <p:txBody>
          <a:bodyPr vert="horz" lIns="91440" tIns="45720" rIns="91440" bIns="45720" rtlCol="0">
            <a:normAutofit fontScale="92500" lnSpcReduction="2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Couples list ranks as pairs.</a:t>
            </a:r>
          </a:p>
        </p:txBody>
      </p:sp>
    </p:spTree>
    <p:extLst>
      <p:ext uri="{BB962C8B-B14F-4D97-AF65-F5344CB8AC3E}">
        <p14:creationId xmlns:p14="http://schemas.microsoft.com/office/powerpoint/2010/main" val="2935368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31487" cy="1371600"/>
          </a:xfrm>
        </p:spPr>
        <p:txBody>
          <a:bodyPr>
            <a:normAutofit/>
          </a:bodyPr>
          <a:lstStyle/>
          <a:p>
            <a:r>
              <a:rPr lang="en-US" dirty="0"/>
              <a:t>Handling Couples</a:t>
            </a:r>
          </a:p>
        </p:txBody>
      </p:sp>
      <p:sp>
        <p:nvSpPr>
          <p:cNvPr id="4" name="Slide Number Placeholder 3">
            <a:extLst>
              <a:ext uri="{FF2B5EF4-FFF2-40B4-BE49-F238E27FC236}">
                <a16:creationId xmlns:a16="http://schemas.microsoft.com/office/drawing/2014/main" id="{B01DD963-0BAB-3740-81E9-70E7B65BBDAB}"/>
              </a:ext>
            </a:extLst>
          </p:cNvPr>
          <p:cNvSpPr>
            <a:spLocks noGrp="1"/>
          </p:cNvSpPr>
          <p:nvPr>
            <p:ph type="sldNum" sz="quarter" idx="12"/>
          </p:nvPr>
        </p:nvSpPr>
        <p:spPr/>
        <p:txBody>
          <a:bodyPr/>
          <a:lstStyle/>
          <a:p>
            <a:fld id="{A2EF37A0-74FC-AB4F-AE4C-D9BFC6719E9F}" type="slidenum">
              <a:rPr lang="en-US" smtClean="0"/>
              <a:t>94</a:t>
            </a:fld>
            <a:endParaRPr lang="en-US" dirty="0"/>
          </a:p>
        </p:txBody>
      </p:sp>
      <p:graphicFrame>
        <p:nvGraphicFramePr>
          <p:cNvPr id="33" name="Content Placeholder 3">
            <a:extLst>
              <a:ext uri="{FF2B5EF4-FFF2-40B4-BE49-F238E27FC236}">
                <a16:creationId xmlns:a16="http://schemas.microsoft.com/office/drawing/2014/main" id="{D5DD086C-E149-4D6C-B983-A60245B7742A}"/>
              </a:ext>
            </a:extLst>
          </p:cNvPr>
          <p:cNvGraphicFramePr>
            <a:graphicFrameLocks noGrp="1"/>
          </p:cNvGraphicFramePr>
          <p:nvPr>
            <p:ph idx="1"/>
            <p:extLst>
              <p:ext uri="{D42A27DB-BD31-4B8C-83A1-F6EECF244321}">
                <p14:modId xmlns:p14="http://schemas.microsoft.com/office/powerpoint/2010/main" val="4048878611"/>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Andrew</a:t>
                      </a:r>
                    </a:p>
                  </a:txBody>
                  <a:tcPr/>
                </a:tc>
                <a:tc rowSpan="2">
                  <a:txBody>
                    <a:bodyPr/>
                    <a:lstStyle/>
                    <a:p>
                      <a:r>
                        <a:rPr lang="en-US" sz="2400" dirty="0"/>
                        <a:t>Hospital A</a:t>
                      </a:r>
                    </a:p>
                    <a:p>
                      <a:r>
                        <a:rPr lang="en-US" sz="2400" dirty="0"/>
                        <a:t>Hospital B</a:t>
                      </a:r>
                    </a:p>
                  </a:txBody>
                  <a:tcPr>
                    <a:solidFill>
                      <a:srgbClr val="9BBB59"/>
                    </a:solidFill>
                  </a:tcPr>
                </a:tc>
                <a:tc rowSpan="2">
                  <a:txBody>
                    <a:bodyPr/>
                    <a:lstStyle/>
                    <a:p>
                      <a:r>
                        <a:rPr lang="en-US" sz="2400" dirty="0"/>
                        <a:t>Hospital C</a:t>
                      </a:r>
                    </a:p>
                    <a:p>
                      <a:r>
                        <a:rPr lang="en-US" sz="2400" dirty="0"/>
                        <a:t>Hospital C</a:t>
                      </a:r>
                    </a:p>
                  </a:txBody>
                  <a:tcPr/>
                </a:tc>
                <a:tc rowSpan="2">
                  <a:txBody>
                    <a:bodyPr/>
                    <a:lstStyle/>
                    <a:p>
                      <a:endParaRPr lang="en-US" sz="2400" dirty="0"/>
                    </a:p>
                  </a:txBody>
                  <a:tcPr/>
                </a:tc>
                <a:extLst>
                  <a:ext uri="{0D108BD9-81ED-4DB2-BD59-A6C34878D82A}">
                    <a16:rowId xmlns:a16="http://schemas.microsoft.com/office/drawing/2014/main" val="10000"/>
                  </a:ext>
                </a:extLst>
              </a:tr>
              <a:tr h="311785">
                <a:tc>
                  <a:txBody>
                    <a:bodyPr/>
                    <a:lstStyle/>
                    <a:p>
                      <a:r>
                        <a:rPr lang="en-US" sz="2400" dirty="0"/>
                        <a:t>Bart</a:t>
                      </a:r>
                    </a:p>
                  </a:txBody>
                  <a:tcPr/>
                </a:tc>
                <a:tc vMerge="1">
                  <a:txBody>
                    <a:bodyPr/>
                    <a:lstStyle/>
                    <a:p>
                      <a:r>
                        <a:rPr lang="en-US" sz="2400" dirty="0"/>
                        <a:t>Hospital B</a:t>
                      </a:r>
                    </a:p>
                  </a:txBody>
                  <a:tcPr>
                    <a:solidFill>
                      <a:srgbClr val="D7D7D7"/>
                    </a:solidFill>
                  </a:tcPr>
                </a:tc>
                <a:tc vMerge="1">
                  <a:txBody>
                    <a:bodyPr/>
                    <a:lstStyle/>
                    <a:p>
                      <a:endParaRPr lang="en-US" sz="2400" dirty="0"/>
                    </a:p>
                  </a:txBody>
                  <a:tcPr>
                    <a:solidFill>
                      <a:srgbClr val="D7D7D7"/>
                    </a:solidFill>
                  </a:tcPr>
                </a:tc>
                <a:tc vMerge="1">
                  <a:txBody>
                    <a:bodyPr/>
                    <a:lstStyle/>
                    <a:p>
                      <a:endParaRPr lang="en-US" sz="2400" dirty="0"/>
                    </a:p>
                  </a:txBody>
                  <a:tcPr>
                    <a:solidFill>
                      <a:srgbClr val="D7D7D7"/>
                    </a:solidFill>
                  </a:tcPr>
                </a:tc>
                <a:extLst>
                  <a:ext uri="{0D108BD9-81ED-4DB2-BD59-A6C34878D82A}">
                    <a16:rowId xmlns:a16="http://schemas.microsoft.com/office/drawing/2014/main" val="10001"/>
                  </a:ext>
                </a:extLst>
              </a:tr>
              <a:tr h="370840">
                <a:tc>
                  <a:txBody>
                    <a:bodyPr/>
                    <a:lstStyle/>
                    <a:p>
                      <a:r>
                        <a:rPr lang="en-US" sz="2400" dirty="0"/>
                        <a:t>Chloe</a:t>
                      </a:r>
                    </a:p>
                  </a:txBody>
                  <a:tcPr/>
                </a:tc>
                <a:tc>
                  <a:txBody>
                    <a:bodyPr/>
                    <a:lstStyle/>
                    <a:p>
                      <a:r>
                        <a:rPr lang="en-US" sz="2400" dirty="0"/>
                        <a:t>Hospital A</a:t>
                      </a:r>
                    </a:p>
                  </a:txBody>
                  <a:tcPr>
                    <a:solidFill>
                      <a:srgbClr val="ECECEC"/>
                    </a:solidFill>
                  </a:tcPr>
                </a:tc>
                <a:tc>
                  <a:txBody>
                    <a:bodyPr/>
                    <a:lstStyle/>
                    <a:p>
                      <a:r>
                        <a:rPr lang="en-US" sz="2400" dirty="0"/>
                        <a:t>Hospital B</a:t>
                      </a:r>
                    </a:p>
                  </a:txBody>
                  <a:tcPr>
                    <a:solidFill>
                      <a:srgbClr val="ECECEC"/>
                    </a:solidFill>
                  </a:tcPr>
                </a:tc>
                <a:tc>
                  <a:txBody>
                    <a:bodyPr/>
                    <a:lstStyle/>
                    <a:p>
                      <a:endParaRPr lang="en-US" sz="2400" dirty="0"/>
                    </a:p>
                  </a:txBody>
                  <a:tcPr>
                    <a:solidFill>
                      <a:srgbClr val="ECECEC"/>
                    </a:solidFill>
                  </a:tcPr>
                </a:tc>
                <a:extLst>
                  <a:ext uri="{0D108BD9-81ED-4DB2-BD59-A6C34878D82A}">
                    <a16:rowId xmlns:a16="http://schemas.microsoft.com/office/drawing/2014/main" val="10002"/>
                  </a:ext>
                </a:extLst>
              </a:tr>
            </a:tbl>
          </a:graphicData>
        </a:graphic>
      </p:graphicFrame>
      <p:graphicFrame>
        <p:nvGraphicFramePr>
          <p:cNvPr id="34" name="Content Placeholder 3">
            <a:extLst>
              <a:ext uri="{FF2B5EF4-FFF2-40B4-BE49-F238E27FC236}">
                <a16:creationId xmlns:a16="http://schemas.microsoft.com/office/drawing/2014/main" id="{3369D598-FE0F-4753-82DB-870516220897}"/>
              </a:ext>
            </a:extLst>
          </p:cNvPr>
          <p:cNvGraphicFramePr>
            <a:graphicFrameLocks/>
          </p:cNvGraphicFramePr>
          <p:nvPr>
            <p:extLst>
              <p:ext uri="{D42A27DB-BD31-4B8C-83A1-F6EECF244321}">
                <p14:modId xmlns:p14="http://schemas.microsoft.com/office/powerpoint/2010/main" val="3963349566"/>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Hospital A-1</a:t>
                      </a:r>
                    </a:p>
                  </a:txBody>
                  <a:tcPr/>
                </a:tc>
                <a:tc>
                  <a:txBody>
                    <a:bodyPr/>
                    <a:lstStyle/>
                    <a:p>
                      <a:r>
                        <a:rPr lang="en-US" sz="2400" dirty="0"/>
                        <a:t>Andrew</a:t>
                      </a:r>
                    </a:p>
                  </a:txBody>
                  <a:tcPr>
                    <a:solidFill>
                      <a:srgbClr val="9BBB59"/>
                    </a:solidFill>
                  </a:tcPr>
                </a:tc>
                <a:tc>
                  <a:txBody>
                    <a:bodyPr/>
                    <a:lstStyle/>
                    <a:p>
                      <a:r>
                        <a:rPr lang="en-US" sz="2400" dirty="0"/>
                        <a:t>Chloe</a:t>
                      </a:r>
                    </a:p>
                  </a:txBody>
                  <a:tcPr/>
                </a:tc>
                <a:tc>
                  <a:txBody>
                    <a:bodyPr/>
                    <a:lstStyle/>
                    <a:p>
                      <a:endParaRPr lang="en-US" sz="2400" dirty="0"/>
                    </a:p>
                  </a:txBody>
                  <a:tcPr/>
                </a:tc>
                <a:extLst>
                  <a:ext uri="{0D108BD9-81ED-4DB2-BD59-A6C34878D82A}">
                    <a16:rowId xmlns:a16="http://schemas.microsoft.com/office/drawing/2014/main" val="10000"/>
                  </a:ext>
                </a:extLst>
              </a:tr>
              <a:tr h="370840">
                <a:tc>
                  <a:txBody>
                    <a:bodyPr/>
                    <a:lstStyle/>
                    <a:p>
                      <a:r>
                        <a:rPr lang="en-US" sz="2400" dirty="0"/>
                        <a:t>Hospital B-1</a:t>
                      </a:r>
                    </a:p>
                  </a:txBody>
                  <a:tcPr/>
                </a:tc>
                <a:tc>
                  <a:txBody>
                    <a:bodyPr/>
                    <a:lstStyle/>
                    <a:p>
                      <a:r>
                        <a:rPr lang="en-US" sz="2400" dirty="0"/>
                        <a:t>Chloe</a:t>
                      </a:r>
                    </a:p>
                  </a:txBody>
                  <a:tcPr/>
                </a:tc>
                <a:tc>
                  <a:txBody>
                    <a:bodyPr/>
                    <a:lstStyle/>
                    <a:p>
                      <a:r>
                        <a:rPr lang="en-US" sz="2400" dirty="0"/>
                        <a:t>Bart</a:t>
                      </a:r>
                    </a:p>
                  </a:txBody>
                  <a:tcPr>
                    <a:solidFill>
                      <a:srgbClr val="9BBB59"/>
                    </a:solidFill>
                  </a:tcPr>
                </a:tc>
                <a:tc>
                  <a:txBody>
                    <a:bodyPr/>
                    <a:lstStyle/>
                    <a:p>
                      <a:endParaRPr lang="en-US" sz="2400" dirty="0"/>
                    </a:p>
                  </a:txBody>
                  <a:tcPr/>
                </a:tc>
                <a:extLst>
                  <a:ext uri="{0D108BD9-81ED-4DB2-BD59-A6C34878D82A}">
                    <a16:rowId xmlns:a16="http://schemas.microsoft.com/office/drawing/2014/main" val="10001"/>
                  </a:ext>
                </a:extLst>
              </a:tr>
              <a:tr h="370840">
                <a:tc>
                  <a:txBody>
                    <a:bodyPr/>
                    <a:lstStyle/>
                    <a:p>
                      <a:r>
                        <a:rPr lang="en-US" sz="2400" dirty="0"/>
                        <a:t>Hospital C-2</a:t>
                      </a:r>
                    </a:p>
                  </a:txBody>
                  <a:tcPr/>
                </a:tc>
                <a:tc>
                  <a:txBody>
                    <a:bodyPr/>
                    <a:lstStyle/>
                    <a:p>
                      <a:r>
                        <a:rPr lang="en-US" sz="2400" dirty="0"/>
                        <a:t>Bart</a:t>
                      </a:r>
                    </a:p>
                  </a:txBody>
                  <a:tcPr/>
                </a:tc>
                <a:tc>
                  <a:txBody>
                    <a:bodyPr/>
                    <a:lstStyle/>
                    <a:p>
                      <a:r>
                        <a:rPr lang="en-US" sz="2400" dirty="0"/>
                        <a:t>Andrew</a:t>
                      </a:r>
                    </a:p>
                  </a:txBody>
                  <a:tcPr/>
                </a:tc>
                <a:tc>
                  <a:txBody>
                    <a:bodyPr/>
                    <a:lstStyle/>
                    <a:p>
                      <a:endParaRPr lang="en-US" sz="2400" dirty="0"/>
                    </a:p>
                  </a:txBody>
                  <a:tcPr/>
                </a:tc>
                <a:extLst>
                  <a:ext uri="{0D108BD9-81ED-4DB2-BD59-A6C34878D82A}">
                    <a16:rowId xmlns:a16="http://schemas.microsoft.com/office/drawing/2014/main" val="10002"/>
                  </a:ext>
                </a:extLst>
              </a:tr>
            </a:tbl>
          </a:graphicData>
        </a:graphic>
      </p:graphicFrame>
      <p:sp>
        <p:nvSpPr>
          <p:cNvPr id="35" name="TextBox 34">
            <a:extLst>
              <a:ext uri="{FF2B5EF4-FFF2-40B4-BE49-F238E27FC236}">
                <a16:creationId xmlns:a16="http://schemas.microsoft.com/office/drawing/2014/main" id="{1D0FD6DA-3F42-4A8C-932A-02DE60DD8919}"/>
              </a:ext>
            </a:extLst>
          </p:cNvPr>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36" name="TextBox 35">
            <a:extLst>
              <a:ext uri="{FF2B5EF4-FFF2-40B4-BE49-F238E27FC236}">
                <a16:creationId xmlns:a16="http://schemas.microsoft.com/office/drawing/2014/main" id="{A7213DB6-B143-44E5-8992-596014F314ED}"/>
              </a:ext>
            </a:extLst>
          </p:cNvPr>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pic>
        <p:nvPicPr>
          <p:cNvPr id="37" name="Picture 36" descr="Icon&#10;&#10;Description automatically generated">
            <a:extLst>
              <a:ext uri="{FF2B5EF4-FFF2-40B4-BE49-F238E27FC236}">
                <a16:creationId xmlns:a16="http://schemas.microsoft.com/office/drawing/2014/main" id="{F950A9D6-64EC-4A78-932D-898A5993FEDB}"/>
              </a:ext>
            </a:extLst>
          </p:cNvPr>
          <p:cNvPicPr>
            <a:picLocks noChangeAspect="1"/>
          </p:cNvPicPr>
          <p:nvPr/>
        </p:nvPicPr>
        <p:blipFill>
          <a:blip r:embed="rId3"/>
          <a:stretch>
            <a:fillRect/>
          </a:stretch>
        </p:blipFill>
        <p:spPr>
          <a:xfrm>
            <a:off x="3256676" y="1463372"/>
            <a:ext cx="895874" cy="887730"/>
          </a:xfrm>
          <a:prstGeom prst="rect">
            <a:avLst/>
          </a:prstGeom>
        </p:spPr>
      </p:pic>
      <p:pic>
        <p:nvPicPr>
          <p:cNvPr id="38" name="Picture 37" descr="Icon&#10;&#10;Description automatically generated">
            <a:extLst>
              <a:ext uri="{FF2B5EF4-FFF2-40B4-BE49-F238E27FC236}">
                <a16:creationId xmlns:a16="http://schemas.microsoft.com/office/drawing/2014/main" id="{DF6D825A-0B50-48B6-BE40-63E27D29249E}"/>
              </a:ext>
            </a:extLst>
          </p:cNvPr>
          <p:cNvPicPr>
            <a:picLocks noChangeAspect="1"/>
          </p:cNvPicPr>
          <p:nvPr/>
        </p:nvPicPr>
        <p:blipFill>
          <a:blip r:embed="rId4"/>
          <a:stretch>
            <a:fillRect/>
          </a:stretch>
        </p:blipFill>
        <p:spPr>
          <a:xfrm>
            <a:off x="5228963" y="1468680"/>
            <a:ext cx="895874" cy="882422"/>
          </a:xfrm>
          <a:prstGeom prst="rect">
            <a:avLst/>
          </a:prstGeom>
        </p:spPr>
      </p:pic>
      <p:pic>
        <p:nvPicPr>
          <p:cNvPr id="39" name="Picture 38" descr="Icon&#10;&#10;Description automatically generated">
            <a:extLst>
              <a:ext uri="{FF2B5EF4-FFF2-40B4-BE49-F238E27FC236}">
                <a16:creationId xmlns:a16="http://schemas.microsoft.com/office/drawing/2014/main" id="{5B65E6CD-4304-4F25-A58E-5CE9CEB0A891}"/>
              </a:ext>
            </a:extLst>
          </p:cNvPr>
          <p:cNvPicPr>
            <a:picLocks noChangeAspect="1"/>
          </p:cNvPicPr>
          <p:nvPr/>
        </p:nvPicPr>
        <p:blipFill>
          <a:blip r:embed="rId5"/>
          <a:stretch>
            <a:fillRect/>
          </a:stretch>
        </p:blipFill>
        <p:spPr>
          <a:xfrm>
            <a:off x="7010400" y="1468680"/>
            <a:ext cx="885024" cy="887730"/>
          </a:xfrm>
          <a:prstGeom prst="rect">
            <a:avLst/>
          </a:prstGeom>
        </p:spPr>
      </p:pic>
      <p:sp>
        <p:nvSpPr>
          <p:cNvPr id="40" name="Heart 39">
            <a:extLst>
              <a:ext uri="{FF2B5EF4-FFF2-40B4-BE49-F238E27FC236}">
                <a16:creationId xmlns:a16="http://schemas.microsoft.com/office/drawing/2014/main" id="{D2E35732-1496-42C5-A6C5-22F19668AFD3}"/>
              </a:ext>
            </a:extLst>
          </p:cNvPr>
          <p:cNvSpPr/>
          <p:nvPr/>
        </p:nvSpPr>
        <p:spPr>
          <a:xfrm>
            <a:off x="1179104" y="2919671"/>
            <a:ext cx="278221" cy="180775"/>
          </a:xfrm>
          <a:prstGeom prst="hear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Content Placeholder 2">
            <a:extLst>
              <a:ext uri="{FF2B5EF4-FFF2-40B4-BE49-F238E27FC236}">
                <a16:creationId xmlns:a16="http://schemas.microsoft.com/office/drawing/2014/main" id="{06F0191D-8BB5-4D74-84E0-621C0D92065D}"/>
              </a:ext>
            </a:extLst>
          </p:cNvPr>
          <p:cNvSpPr txBox="1">
            <a:spLocks/>
          </p:cNvSpPr>
          <p:nvPr/>
        </p:nvSpPr>
        <p:spPr>
          <a:xfrm>
            <a:off x="457200" y="1752601"/>
            <a:ext cx="2695575" cy="598502"/>
          </a:xfrm>
          <a:prstGeom prst="rect">
            <a:avLst/>
          </a:prstGeom>
        </p:spPr>
        <p:txBody>
          <a:bodyPr vert="horz" lIns="91440" tIns="45720" rIns="91440" bIns="45720" rtlCol="0">
            <a:normAutofit fontScale="92500" lnSpcReduction="2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Couples list ranks as pairs.</a:t>
            </a:r>
          </a:p>
        </p:txBody>
      </p:sp>
    </p:spTree>
    <p:extLst>
      <p:ext uri="{BB962C8B-B14F-4D97-AF65-F5344CB8AC3E}">
        <p14:creationId xmlns:p14="http://schemas.microsoft.com/office/powerpoint/2010/main" val="131354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31487" cy="1371600"/>
          </a:xfrm>
        </p:spPr>
        <p:txBody>
          <a:bodyPr>
            <a:normAutofit/>
          </a:bodyPr>
          <a:lstStyle/>
          <a:p>
            <a:r>
              <a:rPr lang="en-US" dirty="0"/>
              <a:t>Handling Couples</a:t>
            </a:r>
          </a:p>
        </p:txBody>
      </p:sp>
      <p:sp>
        <p:nvSpPr>
          <p:cNvPr id="4" name="Slide Number Placeholder 3">
            <a:extLst>
              <a:ext uri="{FF2B5EF4-FFF2-40B4-BE49-F238E27FC236}">
                <a16:creationId xmlns:a16="http://schemas.microsoft.com/office/drawing/2014/main" id="{B01DD963-0BAB-3740-81E9-70E7B65BBDAB}"/>
              </a:ext>
            </a:extLst>
          </p:cNvPr>
          <p:cNvSpPr>
            <a:spLocks noGrp="1"/>
          </p:cNvSpPr>
          <p:nvPr>
            <p:ph type="sldNum" sz="quarter" idx="12"/>
          </p:nvPr>
        </p:nvSpPr>
        <p:spPr/>
        <p:txBody>
          <a:bodyPr/>
          <a:lstStyle/>
          <a:p>
            <a:fld id="{A2EF37A0-74FC-AB4F-AE4C-D9BFC6719E9F}" type="slidenum">
              <a:rPr lang="en-US" smtClean="0"/>
              <a:t>95</a:t>
            </a:fld>
            <a:endParaRPr lang="en-US" dirty="0"/>
          </a:p>
        </p:txBody>
      </p:sp>
      <p:graphicFrame>
        <p:nvGraphicFramePr>
          <p:cNvPr id="33" name="Content Placeholder 3">
            <a:extLst>
              <a:ext uri="{FF2B5EF4-FFF2-40B4-BE49-F238E27FC236}">
                <a16:creationId xmlns:a16="http://schemas.microsoft.com/office/drawing/2014/main" id="{D5DD086C-E149-4D6C-B983-A60245B7742A}"/>
              </a:ext>
            </a:extLst>
          </p:cNvPr>
          <p:cNvGraphicFramePr>
            <a:graphicFrameLocks noGrp="1"/>
          </p:cNvGraphicFramePr>
          <p:nvPr>
            <p:ph idx="1"/>
            <p:extLst>
              <p:ext uri="{D42A27DB-BD31-4B8C-83A1-F6EECF244321}">
                <p14:modId xmlns:p14="http://schemas.microsoft.com/office/powerpoint/2010/main" val="586775169"/>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Andrew</a:t>
                      </a:r>
                    </a:p>
                  </a:txBody>
                  <a:tcPr/>
                </a:tc>
                <a:tc rowSpan="2">
                  <a:txBody>
                    <a:bodyPr/>
                    <a:lstStyle/>
                    <a:p>
                      <a:r>
                        <a:rPr lang="en-US" sz="2400" dirty="0"/>
                        <a:t>Hospital A</a:t>
                      </a:r>
                    </a:p>
                    <a:p>
                      <a:r>
                        <a:rPr lang="en-US" sz="2400" dirty="0"/>
                        <a:t>Hospital B</a:t>
                      </a:r>
                    </a:p>
                  </a:txBody>
                  <a:tcPr>
                    <a:solidFill>
                      <a:srgbClr val="9BBB59"/>
                    </a:solidFill>
                  </a:tcPr>
                </a:tc>
                <a:tc rowSpan="2">
                  <a:txBody>
                    <a:bodyPr/>
                    <a:lstStyle/>
                    <a:p>
                      <a:r>
                        <a:rPr lang="en-US" sz="2400" dirty="0"/>
                        <a:t>Hospital C</a:t>
                      </a:r>
                    </a:p>
                    <a:p>
                      <a:r>
                        <a:rPr lang="en-US" sz="2400" dirty="0"/>
                        <a:t>Hospital C</a:t>
                      </a:r>
                    </a:p>
                  </a:txBody>
                  <a:tcPr/>
                </a:tc>
                <a:tc rowSpan="2">
                  <a:txBody>
                    <a:bodyPr/>
                    <a:lstStyle/>
                    <a:p>
                      <a:endParaRPr lang="en-US" sz="2400" dirty="0"/>
                    </a:p>
                  </a:txBody>
                  <a:tcPr/>
                </a:tc>
                <a:extLst>
                  <a:ext uri="{0D108BD9-81ED-4DB2-BD59-A6C34878D82A}">
                    <a16:rowId xmlns:a16="http://schemas.microsoft.com/office/drawing/2014/main" val="10000"/>
                  </a:ext>
                </a:extLst>
              </a:tr>
              <a:tr h="311785">
                <a:tc>
                  <a:txBody>
                    <a:bodyPr/>
                    <a:lstStyle/>
                    <a:p>
                      <a:r>
                        <a:rPr lang="en-US" sz="2400" dirty="0"/>
                        <a:t>Bart</a:t>
                      </a:r>
                    </a:p>
                  </a:txBody>
                  <a:tcPr/>
                </a:tc>
                <a:tc vMerge="1">
                  <a:txBody>
                    <a:bodyPr/>
                    <a:lstStyle/>
                    <a:p>
                      <a:r>
                        <a:rPr lang="en-US" sz="2400" dirty="0"/>
                        <a:t>Hospital B</a:t>
                      </a:r>
                    </a:p>
                  </a:txBody>
                  <a:tcPr>
                    <a:solidFill>
                      <a:srgbClr val="D7D7D7"/>
                    </a:solidFill>
                  </a:tcPr>
                </a:tc>
                <a:tc vMerge="1">
                  <a:txBody>
                    <a:bodyPr/>
                    <a:lstStyle/>
                    <a:p>
                      <a:endParaRPr lang="en-US" sz="2400" dirty="0"/>
                    </a:p>
                  </a:txBody>
                  <a:tcPr>
                    <a:solidFill>
                      <a:srgbClr val="D7D7D7"/>
                    </a:solidFill>
                  </a:tcPr>
                </a:tc>
                <a:tc vMerge="1">
                  <a:txBody>
                    <a:bodyPr/>
                    <a:lstStyle/>
                    <a:p>
                      <a:endParaRPr lang="en-US" sz="2400" dirty="0"/>
                    </a:p>
                  </a:txBody>
                  <a:tcPr>
                    <a:solidFill>
                      <a:srgbClr val="D7D7D7"/>
                    </a:solidFill>
                  </a:tcPr>
                </a:tc>
                <a:extLst>
                  <a:ext uri="{0D108BD9-81ED-4DB2-BD59-A6C34878D82A}">
                    <a16:rowId xmlns:a16="http://schemas.microsoft.com/office/drawing/2014/main" val="10001"/>
                  </a:ext>
                </a:extLst>
              </a:tr>
              <a:tr h="370840">
                <a:tc>
                  <a:txBody>
                    <a:bodyPr/>
                    <a:lstStyle/>
                    <a:p>
                      <a:r>
                        <a:rPr lang="en-US" sz="2400" dirty="0"/>
                        <a:t>Chloe</a:t>
                      </a:r>
                    </a:p>
                  </a:txBody>
                  <a:tcPr/>
                </a:tc>
                <a:tc>
                  <a:txBody>
                    <a:bodyPr/>
                    <a:lstStyle/>
                    <a:p>
                      <a:r>
                        <a:rPr lang="en-US" sz="2400" dirty="0"/>
                        <a:t>Hospital A</a:t>
                      </a:r>
                    </a:p>
                  </a:txBody>
                  <a:tcPr>
                    <a:solidFill>
                      <a:schemeClr val="accent2">
                        <a:lumMod val="60000"/>
                        <a:lumOff val="40000"/>
                      </a:schemeClr>
                    </a:solidFill>
                  </a:tcPr>
                </a:tc>
                <a:tc>
                  <a:txBody>
                    <a:bodyPr/>
                    <a:lstStyle/>
                    <a:p>
                      <a:r>
                        <a:rPr lang="en-US" sz="2400" dirty="0"/>
                        <a:t>Hospital B</a:t>
                      </a:r>
                    </a:p>
                  </a:txBody>
                  <a:tcPr>
                    <a:solidFill>
                      <a:srgbClr val="ECECEC"/>
                    </a:solidFill>
                  </a:tcPr>
                </a:tc>
                <a:tc>
                  <a:txBody>
                    <a:bodyPr/>
                    <a:lstStyle/>
                    <a:p>
                      <a:endParaRPr lang="en-US" sz="2400" dirty="0"/>
                    </a:p>
                  </a:txBody>
                  <a:tcPr>
                    <a:solidFill>
                      <a:srgbClr val="ECECEC"/>
                    </a:solidFill>
                  </a:tcPr>
                </a:tc>
                <a:extLst>
                  <a:ext uri="{0D108BD9-81ED-4DB2-BD59-A6C34878D82A}">
                    <a16:rowId xmlns:a16="http://schemas.microsoft.com/office/drawing/2014/main" val="10002"/>
                  </a:ext>
                </a:extLst>
              </a:tr>
            </a:tbl>
          </a:graphicData>
        </a:graphic>
      </p:graphicFrame>
      <p:graphicFrame>
        <p:nvGraphicFramePr>
          <p:cNvPr id="34" name="Content Placeholder 3">
            <a:extLst>
              <a:ext uri="{FF2B5EF4-FFF2-40B4-BE49-F238E27FC236}">
                <a16:creationId xmlns:a16="http://schemas.microsoft.com/office/drawing/2014/main" id="{3369D598-FE0F-4753-82DB-870516220897}"/>
              </a:ext>
            </a:extLst>
          </p:cNvPr>
          <p:cNvGraphicFramePr>
            <a:graphicFrameLocks/>
          </p:cNvGraphicFramePr>
          <p:nvPr>
            <p:extLst>
              <p:ext uri="{D42A27DB-BD31-4B8C-83A1-F6EECF244321}">
                <p14:modId xmlns:p14="http://schemas.microsoft.com/office/powerpoint/2010/main" val="3511445786"/>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Hospital A-1</a:t>
                      </a:r>
                    </a:p>
                  </a:txBody>
                  <a:tcPr/>
                </a:tc>
                <a:tc>
                  <a:txBody>
                    <a:bodyPr/>
                    <a:lstStyle/>
                    <a:p>
                      <a:r>
                        <a:rPr lang="en-US" sz="2400" dirty="0"/>
                        <a:t>Andrew</a:t>
                      </a:r>
                    </a:p>
                  </a:txBody>
                  <a:tcPr>
                    <a:solidFill>
                      <a:srgbClr val="9BBB59"/>
                    </a:solidFill>
                  </a:tcPr>
                </a:tc>
                <a:tc>
                  <a:txBody>
                    <a:bodyPr/>
                    <a:lstStyle/>
                    <a:p>
                      <a:r>
                        <a:rPr lang="en-US" sz="2400" dirty="0"/>
                        <a:t>Chloe</a:t>
                      </a:r>
                    </a:p>
                  </a:txBody>
                  <a:tcPr>
                    <a:solidFill>
                      <a:schemeClr val="accent2">
                        <a:lumMod val="60000"/>
                        <a:lumOff val="40000"/>
                      </a:schemeClr>
                    </a:solidFill>
                  </a:tcPr>
                </a:tc>
                <a:tc>
                  <a:txBody>
                    <a:bodyPr/>
                    <a:lstStyle/>
                    <a:p>
                      <a:endParaRPr lang="en-US" sz="2400" dirty="0"/>
                    </a:p>
                  </a:txBody>
                  <a:tcPr/>
                </a:tc>
                <a:extLst>
                  <a:ext uri="{0D108BD9-81ED-4DB2-BD59-A6C34878D82A}">
                    <a16:rowId xmlns:a16="http://schemas.microsoft.com/office/drawing/2014/main" val="10000"/>
                  </a:ext>
                </a:extLst>
              </a:tr>
              <a:tr h="370840">
                <a:tc>
                  <a:txBody>
                    <a:bodyPr/>
                    <a:lstStyle/>
                    <a:p>
                      <a:r>
                        <a:rPr lang="en-US" sz="2400" dirty="0"/>
                        <a:t>Hospital B-1</a:t>
                      </a:r>
                    </a:p>
                  </a:txBody>
                  <a:tcPr/>
                </a:tc>
                <a:tc>
                  <a:txBody>
                    <a:bodyPr/>
                    <a:lstStyle/>
                    <a:p>
                      <a:r>
                        <a:rPr lang="en-US" sz="2400" dirty="0"/>
                        <a:t>Chloe</a:t>
                      </a:r>
                    </a:p>
                  </a:txBody>
                  <a:tcPr/>
                </a:tc>
                <a:tc>
                  <a:txBody>
                    <a:bodyPr/>
                    <a:lstStyle/>
                    <a:p>
                      <a:r>
                        <a:rPr lang="en-US" sz="2400" dirty="0"/>
                        <a:t>Bart</a:t>
                      </a:r>
                    </a:p>
                  </a:txBody>
                  <a:tcPr>
                    <a:solidFill>
                      <a:srgbClr val="9BBB59"/>
                    </a:solidFill>
                  </a:tcPr>
                </a:tc>
                <a:tc>
                  <a:txBody>
                    <a:bodyPr/>
                    <a:lstStyle/>
                    <a:p>
                      <a:endParaRPr lang="en-US" sz="2400" dirty="0"/>
                    </a:p>
                  </a:txBody>
                  <a:tcPr/>
                </a:tc>
                <a:extLst>
                  <a:ext uri="{0D108BD9-81ED-4DB2-BD59-A6C34878D82A}">
                    <a16:rowId xmlns:a16="http://schemas.microsoft.com/office/drawing/2014/main" val="10001"/>
                  </a:ext>
                </a:extLst>
              </a:tr>
              <a:tr h="370840">
                <a:tc>
                  <a:txBody>
                    <a:bodyPr/>
                    <a:lstStyle/>
                    <a:p>
                      <a:r>
                        <a:rPr lang="en-US" sz="2400" dirty="0"/>
                        <a:t>Hospital C-2</a:t>
                      </a:r>
                    </a:p>
                  </a:txBody>
                  <a:tcPr/>
                </a:tc>
                <a:tc>
                  <a:txBody>
                    <a:bodyPr/>
                    <a:lstStyle/>
                    <a:p>
                      <a:r>
                        <a:rPr lang="en-US" sz="2400" dirty="0"/>
                        <a:t>Bart</a:t>
                      </a:r>
                    </a:p>
                  </a:txBody>
                  <a:tcPr/>
                </a:tc>
                <a:tc>
                  <a:txBody>
                    <a:bodyPr/>
                    <a:lstStyle/>
                    <a:p>
                      <a:r>
                        <a:rPr lang="en-US" sz="2400" dirty="0"/>
                        <a:t>Andrew</a:t>
                      </a:r>
                    </a:p>
                  </a:txBody>
                  <a:tcPr/>
                </a:tc>
                <a:tc>
                  <a:txBody>
                    <a:bodyPr/>
                    <a:lstStyle/>
                    <a:p>
                      <a:endParaRPr lang="en-US" sz="2400" dirty="0"/>
                    </a:p>
                  </a:txBody>
                  <a:tcPr/>
                </a:tc>
                <a:extLst>
                  <a:ext uri="{0D108BD9-81ED-4DB2-BD59-A6C34878D82A}">
                    <a16:rowId xmlns:a16="http://schemas.microsoft.com/office/drawing/2014/main" val="10002"/>
                  </a:ext>
                </a:extLst>
              </a:tr>
            </a:tbl>
          </a:graphicData>
        </a:graphic>
      </p:graphicFrame>
      <p:sp>
        <p:nvSpPr>
          <p:cNvPr id="35" name="TextBox 34">
            <a:extLst>
              <a:ext uri="{FF2B5EF4-FFF2-40B4-BE49-F238E27FC236}">
                <a16:creationId xmlns:a16="http://schemas.microsoft.com/office/drawing/2014/main" id="{1D0FD6DA-3F42-4A8C-932A-02DE60DD8919}"/>
              </a:ext>
            </a:extLst>
          </p:cNvPr>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36" name="TextBox 35">
            <a:extLst>
              <a:ext uri="{FF2B5EF4-FFF2-40B4-BE49-F238E27FC236}">
                <a16:creationId xmlns:a16="http://schemas.microsoft.com/office/drawing/2014/main" id="{A7213DB6-B143-44E5-8992-596014F314ED}"/>
              </a:ext>
            </a:extLst>
          </p:cNvPr>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pic>
        <p:nvPicPr>
          <p:cNvPr id="37" name="Picture 36" descr="Icon&#10;&#10;Description automatically generated">
            <a:extLst>
              <a:ext uri="{FF2B5EF4-FFF2-40B4-BE49-F238E27FC236}">
                <a16:creationId xmlns:a16="http://schemas.microsoft.com/office/drawing/2014/main" id="{F950A9D6-64EC-4A78-932D-898A5993FEDB}"/>
              </a:ext>
            </a:extLst>
          </p:cNvPr>
          <p:cNvPicPr>
            <a:picLocks noChangeAspect="1"/>
          </p:cNvPicPr>
          <p:nvPr/>
        </p:nvPicPr>
        <p:blipFill>
          <a:blip r:embed="rId3"/>
          <a:stretch>
            <a:fillRect/>
          </a:stretch>
        </p:blipFill>
        <p:spPr>
          <a:xfrm>
            <a:off x="3256676" y="1463372"/>
            <a:ext cx="895874" cy="887730"/>
          </a:xfrm>
          <a:prstGeom prst="rect">
            <a:avLst/>
          </a:prstGeom>
        </p:spPr>
      </p:pic>
      <p:pic>
        <p:nvPicPr>
          <p:cNvPr id="38" name="Picture 37" descr="Icon&#10;&#10;Description automatically generated">
            <a:extLst>
              <a:ext uri="{FF2B5EF4-FFF2-40B4-BE49-F238E27FC236}">
                <a16:creationId xmlns:a16="http://schemas.microsoft.com/office/drawing/2014/main" id="{DF6D825A-0B50-48B6-BE40-63E27D29249E}"/>
              </a:ext>
            </a:extLst>
          </p:cNvPr>
          <p:cNvPicPr>
            <a:picLocks noChangeAspect="1"/>
          </p:cNvPicPr>
          <p:nvPr/>
        </p:nvPicPr>
        <p:blipFill>
          <a:blip r:embed="rId4"/>
          <a:stretch>
            <a:fillRect/>
          </a:stretch>
        </p:blipFill>
        <p:spPr>
          <a:xfrm>
            <a:off x="5228963" y="1468680"/>
            <a:ext cx="895874" cy="882422"/>
          </a:xfrm>
          <a:prstGeom prst="rect">
            <a:avLst/>
          </a:prstGeom>
        </p:spPr>
      </p:pic>
      <p:pic>
        <p:nvPicPr>
          <p:cNvPr id="39" name="Picture 38" descr="Icon&#10;&#10;Description automatically generated">
            <a:extLst>
              <a:ext uri="{FF2B5EF4-FFF2-40B4-BE49-F238E27FC236}">
                <a16:creationId xmlns:a16="http://schemas.microsoft.com/office/drawing/2014/main" id="{5B65E6CD-4304-4F25-A58E-5CE9CEB0A891}"/>
              </a:ext>
            </a:extLst>
          </p:cNvPr>
          <p:cNvPicPr>
            <a:picLocks noChangeAspect="1"/>
          </p:cNvPicPr>
          <p:nvPr/>
        </p:nvPicPr>
        <p:blipFill>
          <a:blip r:embed="rId5"/>
          <a:stretch>
            <a:fillRect/>
          </a:stretch>
        </p:blipFill>
        <p:spPr>
          <a:xfrm>
            <a:off x="7010400" y="1468680"/>
            <a:ext cx="885024" cy="887730"/>
          </a:xfrm>
          <a:prstGeom prst="rect">
            <a:avLst/>
          </a:prstGeom>
        </p:spPr>
      </p:pic>
      <p:sp>
        <p:nvSpPr>
          <p:cNvPr id="40" name="Heart 39">
            <a:extLst>
              <a:ext uri="{FF2B5EF4-FFF2-40B4-BE49-F238E27FC236}">
                <a16:creationId xmlns:a16="http://schemas.microsoft.com/office/drawing/2014/main" id="{D2E35732-1496-42C5-A6C5-22F19668AFD3}"/>
              </a:ext>
            </a:extLst>
          </p:cNvPr>
          <p:cNvSpPr/>
          <p:nvPr/>
        </p:nvSpPr>
        <p:spPr>
          <a:xfrm>
            <a:off x="1179104" y="2919671"/>
            <a:ext cx="278221" cy="180775"/>
          </a:xfrm>
          <a:prstGeom prst="hear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Content Placeholder 2">
            <a:extLst>
              <a:ext uri="{FF2B5EF4-FFF2-40B4-BE49-F238E27FC236}">
                <a16:creationId xmlns:a16="http://schemas.microsoft.com/office/drawing/2014/main" id="{06F0191D-8BB5-4D74-84E0-621C0D92065D}"/>
              </a:ext>
            </a:extLst>
          </p:cNvPr>
          <p:cNvSpPr txBox="1">
            <a:spLocks/>
          </p:cNvSpPr>
          <p:nvPr/>
        </p:nvSpPr>
        <p:spPr>
          <a:xfrm>
            <a:off x="457200" y="1752601"/>
            <a:ext cx="2695575" cy="598502"/>
          </a:xfrm>
          <a:prstGeom prst="rect">
            <a:avLst/>
          </a:prstGeom>
        </p:spPr>
        <p:txBody>
          <a:bodyPr vert="horz" lIns="91440" tIns="45720" rIns="91440" bIns="45720" rtlCol="0">
            <a:normAutofit fontScale="92500" lnSpcReduction="2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Couples list ranks as pairs.</a:t>
            </a:r>
          </a:p>
        </p:txBody>
      </p:sp>
    </p:spTree>
    <p:extLst>
      <p:ext uri="{BB962C8B-B14F-4D97-AF65-F5344CB8AC3E}">
        <p14:creationId xmlns:p14="http://schemas.microsoft.com/office/powerpoint/2010/main" val="378543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31487" cy="1371600"/>
          </a:xfrm>
        </p:spPr>
        <p:txBody>
          <a:bodyPr>
            <a:normAutofit/>
          </a:bodyPr>
          <a:lstStyle/>
          <a:p>
            <a:r>
              <a:rPr lang="en-US" dirty="0"/>
              <a:t>Handling Couples</a:t>
            </a:r>
          </a:p>
        </p:txBody>
      </p:sp>
      <p:sp>
        <p:nvSpPr>
          <p:cNvPr id="4" name="Slide Number Placeholder 3">
            <a:extLst>
              <a:ext uri="{FF2B5EF4-FFF2-40B4-BE49-F238E27FC236}">
                <a16:creationId xmlns:a16="http://schemas.microsoft.com/office/drawing/2014/main" id="{B01DD963-0BAB-3740-81E9-70E7B65BBDAB}"/>
              </a:ext>
            </a:extLst>
          </p:cNvPr>
          <p:cNvSpPr>
            <a:spLocks noGrp="1"/>
          </p:cNvSpPr>
          <p:nvPr>
            <p:ph type="sldNum" sz="quarter" idx="12"/>
          </p:nvPr>
        </p:nvSpPr>
        <p:spPr/>
        <p:txBody>
          <a:bodyPr/>
          <a:lstStyle/>
          <a:p>
            <a:fld id="{A2EF37A0-74FC-AB4F-AE4C-D9BFC6719E9F}" type="slidenum">
              <a:rPr lang="en-US" smtClean="0"/>
              <a:t>96</a:t>
            </a:fld>
            <a:endParaRPr lang="en-US" dirty="0"/>
          </a:p>
        </p:txBody>
      </p:sp>
      <p:graphicFrame>
        <p:nvGraphicFramePr>
          <p:cNvPr id="33" name="Content Placeholder 3">
            <a:extLst>
              <a:ext uri="{FF2B5EF4-FFF2-40B4-BE49-F238E27FC236}">
                <a16:creationId xmlns:a16="http://schemas.microsoft.com/office/drawing/2014/main" id="{D5DD086C-E149-4D6C-B983-A60245B7742A}"/>
              </a:ext>
            </a:extLst>
          </p:cNvPr>
          <p:cNvGraphicFramePr>
            <a:graphicFrameLocks noGrp="1"/>
          </p:cNvGraphicFramePr>
          <p:nvPr>
            <p:ph idx="1"/>
            <p:extLst>
              <p:ext uri="{D42A27DB-BD31-4B8C-83A1-F6EECF244321}">
                <p14:modId xmlns:p14="http://schemas.microsoft.com/office/powerpoint/2010/main" val="3938540856"/>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Andrew</a:t>
                      </a:r>
                    </a:p>
                  </a:txBody>
                  <a:tcPr/>
                </a:tc>
                <a:tc rowSpan="2">
                  <a:txBody>
                    <a:bodyPr/>
                    <a:lstStyle/>
                    <a:p>
                      <a:r>
                        <a:rPr lang="en-US" sz="2400" dirty="0"/>
                        <a:t>Hospital A</a:t>
                      </a:r>
                    </a:p>
                    <a:p>
                      <a:r>
                        <a:rPr lang="en-US" sz="2400" dirty="0"/>
                        <a:t>Hospital B</a:t>
                      </a:r>
                    </a:p>
                  </a:txBody>
                  <a:tcPr>
                    <a:solidFill>
                      <a:srgbClr val="9BBB59"/>
                    </a:solidFill>
                  </a:tcPr>
                </a:tc>
                <a:tc rowSpan="2">
                  <a:txBody>
                    <a:bodyPr/>
                    <a:lstStyle/>
                    <a:p>
                      <a:r>
                        <a:rPr lang="en-US" sz="2400" dirty="0"/>
                        <a:t>Hospital C</a:t>
                      </a:r>
                    </a:p>
                    <a:p>
                      <a:r>
                        <a:rPr lang="en-US" sz="2400" dirty="0"/>
                        <a:t>Hospital C</a:t>
                      </a:r>
                    </a:p>
                  </a:txBody>
                  <a:tcPr/>
                </a:tc>
                <a:tc rowSpan="2">
                  <a:txBody>
                    <a:bodyPr/>
                    <a:lstStyle/>
                    <a:p>
                      <a:endParaRPr lang="en-US" sz="2400" dirty="0"/>
                    </a:p>
                  </a:txBody>
                  <a:tcPr/>
                </a:tc>
                <a:extLst>
                  <a:ext uri="{0D108BD9-81ED-4DB2-BD59-A6C34878D82A}">
                    <a16:rowId xmlns:a16="http://schemas.microsoft.com/office/drawing/2014/main" val="10000"/>
                  </a:ext>
                </a:extLst>
              </a:tr>
              <a:tr h="311785">
                <a:tc>
                  <a:txBody>
                    <a:bodyPr/>
                    <a:lstStyle/>
                    <a:p>
                      <a:r>
                        <a:rPr lang="en-US" sz="2400" dirty="0"/>
                        <a:t>Bart</a:t>
                      </a:r>
                    </a:p>
                  </a:txBody>
                  <a:tcPr/>
                </a:tc>
                <a:tc vMerge="1">
                  <a:txBody>
                    <a:bodyPr/>
                    <a:lstStyle/>
                    <a:p>
                      <a:r>
                        <a:rPr lang="en-US" sz="2400" dirty="0"/>
                        <a:t>Hospital B</a:t>
                      </a:r>
                    </a:p>
                  </a:txBody>
                  <a:tcPr>
                    <a:solidFill>
                      <a:srgbClr val="D7D7D7"/>
                    </a:solidFill>
                  </a:tcPr>
                </a:tc>
                <a:tc vMerge="1">
                  <a:txBody>
                    <a:bodyPr/>
                    <a:lstStyle/>
                    <a:p>
                      <a:endParaRPr lang="en-US" sz="2400" dirty="0"/>
                    </a:p>
                  </a:txBody>
                  <a:tcPr>
                    <a:solidFill>
                      <a:srgbClr val="D7D7D7"/>
                    </a:solidFill>
                  </a:tcPr>
                </a:tc>
                <a:tc vMerge="1">
                  <a:txBody>
                    <a:bodyPr/>
                    <a:lstStyle/>
                    <a:p>
                      <a:endParaRPr lang="en-US" sz="2400" dirty="0"/>
                    </a:p>
                  </a:txBody>
                  <a:tcPr>
                    <a:solidFill>
                      <a:srgbClr val="D7D7D7"/>
                    </a:solidFill>
                  </a:tcPr>
                </a:tc>
                <a:extLst>
                  <a:ext uri="{0D108BD9-81ED-4DB2-BD59-A6C34878D82A}">
                    <a16:rowId xmlns:a16="http://schemas.microsoft.com/office/drawing/2014/main" val="10001"/>
                  </a:ext>
                </a:extLst>
              </a:tr>
              <a:tr h="370840">
                <a:tc>
                  <a:txBody>
                    <a:bodyPr/>
                    <a:lstStyle/>
                    <a:p>
                      <a:r>
                        <a:rPr lang="en-US" sz="2400" dirty="0"/>
                        <a:t>Chloe</a:t>
                      </a:r>
                    </a:p>
                  </a:txBody>
                  <a:tcPr/>
                </a:tc>
                <a:tc>
                  <a:txBody>
                    <a:bodyPr/>
                    <a:lstStyle/>
                    <a:p>
                      <a:r>
                        <a:rPr lang="en-US" sz="2400" dirty="0"/>
                        <a:t>Hospital A</a:t>
                      </a:r>
                    </a:p>
                  </a:txBody>
                  <a:tcPr>
                    <a:solidFill>
                      <a:srgbClr val="C0504D"/>
                    </a:solidFill>
                  </a:tcPr>
                </a:tc>
                <a:tc>
                  <a:txBody>
                    <a:bodyPr/>
                    <a:lstStyle/>
                    <a:p>
                      <a:r>
                        <a:rPr lang="en-US" sz="2400" dirty="0"/>
                        <a:t>Hospital B</a:t>
                      </a:r>
                    </a:p>
                  </a:txBody>
                  <a:tcPr>
                    <a:solidFill>
                      <a:srgbClr val="ECECEC"/>
                    </a:solidFill>
                  </a:tcPr>
                </a:tc>
                <a:tc>
                  <a:txBody>
                    <a:bodyPr/>
                    <a:lstStyle/>
                    <a:p>
                      <a:endParaRPr lang="en-US" sz="2400" dirty="0"/>
                    </a:p>
                  </a:txBody>
                  <a:tcPr>
                    <a:solidFill>
                      <a:srgbClr val="ECECEC"/>
                    </a:solidFill>
                  </a:tcPr>
                </a:tc>
                <a:extLst>
                  <a:ext uri="{0D108BD9-81ED-4DB2-BD59-A6C34878D82A}">
                    <a16:rowId xmlns:a16="http://schemas.microsoft.com/office/drawing/2014/main" val="10002"/>
                  </a:ext>
                </a:extLst>
              </a:tr>
            </a:tbl>
          </a:graphicData>
        </a:graphic>
      </p:graphicFrame>
      <p:graphicFrame>
        <p:nvGraphicFramePr>
          <p:cNvPr id="34" name="Content Placeholder 3">
            <a:extLst>
              <a:ext uri="{FF2B5EF4-FFF2-40B4-BE49-F238E27FC236}">
                <a16:creationId xmlns:a16="http://schemas.microsoft.com/office/drawing/2014/main" id="{3369D598-FE0F-4753-82DB-870516220897}"/>
              </a:ext>
            </a:extLst>
          </p:cNvPr>
          <p:cNvGraphicFramePr>
            <a:graphicFrameLocks/>
          </p:cNvGraphicFramePr>
          <p:nvPr>
            <p:extLst>
              <p:ext uri="{D42A27DB-BD31-4B8C-83A1-F6EECF244321}">
                <p14:modId xmlns:p14="http://schemas.microsoft.com/office/powerpoint/2010/main" val="1214703463"/>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Hospital A-1</a:t>
                      </a:r>
                    </a:p>
                  </a:txBody>
                  <a:tcPr/>
                </a:tc>
                <a:tc>
                  <a:txBody>
                    <a:bodyPr/>
                    <a:lstStyle/>
                    <a:p>
                      <a:r>
                        <a:rPr lang="en-US" sz="2400" dirty="0"/>
                        <a:t>Andrew</a:t>
                      </a:r>
                    </a:p>
                  </a:txBody>
                  <a:tcPr>
                    <a:solidFill>
                      <a:srgbClr val="9BBB59"/>
                    </a:solidFill>
                  </a:tcPr>
                </a:tc>
                <a:tc>
                  <a:txBody>
                    <a:bodyPr/>
                    <a:lstStyle/>
                    <a:p>
                      <a:r>
                        <a:rPr lang="en-US" sz="2400" dirty="0"/>
                        <a:t>Chloe</a:t>
                      </a:r>
                    </a:p>
                  </a:txBody>
                  <a:tcPr>
                    <a:solidFill>
                      <a:srgbClr val="C0504D"/>
                    </a:solidFill>
                  </a:tcPr>
                </a:tc>
                <a:tc>
                  <a:txBody>
                    <a:bodyPr/>
                    <a:lstStyle/>
                    <a:p>
                      <a:endParaRPr lang="en-US" sz="2400" dirty="0"/>
                    </a:p>
                  </a:txBody>
                  <a:tcPr/>
                </a:tc>
                <a:extLst>
                  <a:ext uri="{0D108BD9-81ED-4DB2-BD59-A6C34878D82A}">
                    <a16:rowId xmlns:a16="http://schemas.microsoft.com/office/drawing/2014/main" val="10000"/>
                  </a:ext>
                </a:extLst>
              </a:tr>
              <a:tr h="370840">
                <a:tc>
                  <a:txBody>
                    <a:bodyPr/>
                    <a:lstStyle/>
                    <a:p>
                      <a:r>
                        <a:rPr lang="en-US" sz="2400" dirty="0"/>
                        <a:t>Hospital B-1</a:t>
                      </a:r>
                    </a:p>
                  </a:txBody>
                  <a:tcPr/>
                </a:tc>
                <a:tc>
                  <a:txBody>
                    <a:bodyPr/>
                    <a:lstStyle/>
                    <a:p>
                      <a:r>
                        <a:rPr lang="en-US" sz="2400" dirty="0"/>
                        <a:t>Chloe</a:t>
                      </a:r>
                    </a:p>
                  </a:txBody>
                  <a:tcPr/>
                </a:tc>
                <a:tc>
                  <a:txBody>
                    <a:bodyPr/>
                    <a:lstStyle/>
                    <a:p>
                      <a:r>
                        <a:rPr lang="en-US" sz="2400" dirty="0"/>
                        <a:t>Bart</a:t>
                      </a:r>
                    </a:p>
                  </a:txBody>
                  <a:tcPr>
                    <a:solidFill>
                      <a:srgbClr val="9BBB59"/>
                    </a:solidFill>
                  </a:tcPr>
                </a:tc>
                <a:tc>
                  <a:txBody>
                    <a:bodyPr/>
                    <a:lstStyle/>
                    <a:p>
                      <a:endParaRPr lang="en-US" sz="2400" dirty="0"/>
                    </a:p>
                  </a:txBody>
                  <a:tcPr/>
                </a:tc>
                <a:extLst>
                  <a:ext uri="{0D108BD9-81ED-4DB2-BD59-A6C34878D82A}">
                    <a16:rowId xmlns:a16="http://schemas.microsoft.com/office/drawing/2014/main" val="10001"/>
                  </a:ext>
                </a:extLst>
              </a:tr>
              <a:tr h="370840">
                <a:tc>
                  <a:txBody>
                    <a:bodyPr/>
                    <a:lstStyle/>
                    <a:p>
                      <a:r>
                        <a:rPr lang="en-US" sz="2400" dirty="0"/>
                        <a:t>Hospital C-2</a:t>
                      </a:r>
                    </a:p>
                  </a:txBody>
                  <a:tcPr/>
                </a:tc>
                <a:tc>
                  <a:txBody>
                    <a:bodyPr/>
                    <a:lstStyle/>
                    <a:p>
                      <a:r>
                        <a:rPr lang="en-US" sz="2400" dirty="0"/>
                        <a:t>Bart</a:t>
                      </a:r>
                    </a:p>
                  </a:txBody>
                  <a:tcPr/>
                </a:tc>
                <a:tc>
                  <a:txBody>
                    <a:bodyPr/>
                    <a:lstStyle/>
                    <a:p>
                      <a:r>
                        <a:rPr lang="en-US" sz="2400" dirty="0"/>
                        <a:t>Andrew</a:t>
                      </a:r>
                    </a:p>
                  </a:txBody>
                  <a:tcPr/>
                </a:tc>
                <a:tc>
                  <a:txBody>
                    <a:bodyPr/>
                    <a:lstStyle/>
                    <a:p>
                      <a:endParaRPr lang="en-US" sz="2400" dirty="0"/>
                    </a:p>
                  </a:txBody>
                  <a:tcPr/>
                </a:tc>
                <a:extLst>
                  <a:ext uri="{0D108BD9-81ED-4DB2-BD59-A6C34878D82A}">
                    <a16:rowId xmlns:a16="http://schemas.microsoft.com/office/drawing/2014/main" val="10002"/>
                  </a:ext>
                </a:extLst>
              </a:tr>
            </a:tbl>
          </a:graphicData>
        </a:graphic>
      </p:graphicFrame>
      <p:sp>
        <p:nvSpPr>
          <p:cNvPr id="35" name="TextBox 34">
            <a:extLst>
              <a:ext uri="{FF2B5EF4-FFF2-40B4-BE49-F238E27FC236}">
                <a16:creationId xmlns:a16="http://schemas.microsoft.com/office/drawing/2014/main" id="{1D0FD6DA-3F42-4A8C-932A-02DE60DD8919}"/>
              </a:ext>
            </a:extLst>
          </p:cNvPr>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36" name="TextBox 35">
            <a:extLst>
              <a:ext uri="{FF2B5EF4-FFF2-40B4-BE49-F238E27FC236}">
                <a16:creationId xmlns:a16="http://schemas.microsoft.com/office/drawing/2014/main" id="{A7213DB6-B143-44E5-8992-596014F314ED}"/>
              </a:ext>
            </a:extLst>
          </p:cNvPr>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pic>
        <p:nvPicPr>
          <p:cNvPr id="37" name="Picture 36" descr="Icon&#10;&#10;Description automatically generated">
            <a:extLst>
              <a:ext uri="{FF2B5EF4-FFF2-40B4-BE49-F238E27FC236}">
                <a16:creationId xmlns:a16="http://schemas.microsoft.com/office/drawing/2014/main" id="{F950A9D6-64EC-4A78-932D-898A5993FEDB}"/>
              </a:ext>
            </a:extLst>
          </p:cNvPr>
          <p:cNvPicPr>
            <a:picLocks noChangeAspect="1"/>
          </p:cNvPicPr>
          <p:nvPr/>
        </p:nvPicPr>
        <p:blipFill>
          <a:blip r:embed="rId3"/>
          <a:stretch>
            <a:fillRect/>
          </a:stretch>
        </p:blipFill>
        <p:spPr>
          <a:xfrm>
            <a:off x="3256676" y="1463372"/>
            <a:ext cx="895874" cy="887730"/>
          </a:xfrm>
          <a:prstGeom prst="rect">
            <a:avLst/>
          </a:prstGeom>
        </p:spPr>
      </p:pic>
      <p:pic>
        <p:nvPicPr>
          <p:cNvPr id="38" name="Picture 37" descr="Icon&#10;&#10;Description automatically generated">
            <a:extLst>
              <a:ext uri="{FF2B5EF4-FFF2-40B4-BE49-F238E27FC236}">
                <a16:creationId xmlns:a16="http://schemas.microsoft.com/office/drawing/2014/main" id="{DF6D825A-0B50-48B6-BE40-63E27D29249E}"/>
              </a:ext>
            </a:extLst>
          </p:cNvPr>
          <p:cNvPicPr>
            <a:picLocks noChangeAspect="1"/>
          </p:cNvPicPr>
          <p:nvPr/>
        </p:nvPicPr>
        <p:blipFill>
          <a:blip r:embed="rId4"/>
          <a:stretch>
            <a:fillRect/>
          </a:stretch>
        </p:blipFill>
        <p:spPr>
          <a:xfrm>
            <a:off x="5228963" y="1468680"/>
            <a:ext cx="895874" cy="882422"/>
          </a:xfrm>
          <a:prstGeom prst="rect">
            <a:avLst/>
          </a:prstGeom>
        </p:spPr>
      </p:pic>
      <p:pic>
        <p:nvPicPr>
          <p:cNvPr id="39" name="Picture 38" descr="Icon&#10;&#10;Description automatically generated">
            <a:extLst>
              <a:ext uri="{FF2B5EF4-FFF2-40B4-BE49-F238E27FC236}">
                <a16:creationId xmlns:a16="http://schemas.microsoft.com/office/drawing/2014/main" id="{5B65E6CD-4304-4F25-A58E-5CE9CEB0A891}"/>
              </a:ext>
            </a:extLst>
          </p:cNvPr>
          <p:cNvPicPr>
            <a:picLocks noChangeAspect="1"/>
          </p:cNvPicPr>
          <p:nvPr/>
        </p:nvPicPr>
        <p:blipFill>
          <a:blip r:embed="rId5"/>
          <a:stretch>
            <a:fillRect/>
          </a:stretch>
        </p:blipFill>
        <p:spPr>
          <a:xfrm>
            <a:off x="7010400" y="1468680"/>
            <a:ext cx="885024" cy="887730"/>
          </a:xfrm>
          <a:prstGeom prst="rect">
            <a:avLst/>
          </a:prstGeom>
        </p:spPr>
      </p:pic>
      <p:sp>
        <p:nvSpPr>
          <p:cNvPr id="40" name="Heart 39">
            <a:extLst>
              <a:ext uri="{FF2B5EF4-FFF2-40B4-BE49-F238E27FC236}">
                <a16:creationId xmlns:a16="http://schemas.microsoft.com/office/drawing/2014/main" id="{D2E35732-1496-42C5-A6C5-22F19668AFD3}"/>
              </a:ext>
            </a:extLst>
          </p:cNvPr>
          <p:cNvSpPr/>
          <p:nvPr/>
        </p:nvSpPr>
        <p:spPr>
          <a:xfrm>
            <a:off x="1179104" y="2919671"/>
            <a:ext cx="278221" cy="180775"/>
          </a:xfrm>
          <a:prstGeom prst="hear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Content Placeholder 2">
            <a:extLst>
              <a:ext uri="{FF2B5EF4-FFF2-40B4-BE49-F238E27FC236}">
                <a16:creationId xmlns:a16="http://schemas.microsoft.com/office/drawing/2014/main" id="{06F0191D-8BB5-4D74-84E0-621C0D92065D}"/>
              </a:ext>
            </a:extLst>
          </p:cNvPr>
          <p:cNvSpPr txBox="1">
            <a:spLocks/>
          </p:cNvSpPr>
          <p:nvPr/>
        </p:nvSpPr>
        <p:spPr>
          <a:xfrm>
            <a:off x="457200" y="1752601"/>
            <a:ext cx="2695575" cy="598502"/>
          </a:xfrm>
          <a:prstGeom prst="rect">
            <a:avLst/>
          </a:prstGeom>
        </p:spPr>
        <p:txBody>
          <a:bodyPr vert="horz" lIns="91440" tIns="45720" rIns="91440" bIns="45720" rtlCol="0">
            <a:normAutofit fontScale="92500" lnSpcReduction="2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Couples list ranks as pairs.</a:t>
            </a:r>
          </a:p>
        </p:txBody>
      </p:sp>
    </p:spTree>
    <p:extLst>
      <p:ext uri="{BB962C8B-B14F-4D97-AF65-F5344CB8AC3E}">
        <p14:creationId xmlns:p14="http://schemas.microsoft.com/office/powerpoint/2010/main" val="212677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31487" cy="1371600"/>
          </a:xfrm>
        </p:spPr>
        <p:txBody>
          <a:bodyPr>
            <a:normAutofit/>
          </a:bodyPr>
          <a:lstStyle/>
          <a:p>
            <a:r>
              <a:rPr lang="en-US" dirty="0"/>
              <a:t>Handling Couples</a:t>
            </a:r>
          </a:p>
        </p:txBody>
      </p:sp>
      <p:sp>
        <p:nvSpPr>
          <p:cNvPr id="4" name="Slide Number Placeholder 3">
            <a:extLst>
              <a:ext uri="{FF2B5EF4-FFF2-40B4-BE49-F238E27FC236}">
                <a16:creationId xmlns:a16="http://schemas.microsoft.com/office/drawing/2014/main" id="{B01DD963-0BAB-3740-81E9-70E7B65BBDAB}"/>
              </a:ext>
            </a:extLst>
          </p:cNvPr>
          <p:cNvSpPr>
            <a:spLocks noGrp="1"/>
          </p:cNvSpPr>
          <p:nvPr>
            <p:ph type="sldNum" sz="quarter" idx="12"/>
          </p:nvPr>
        </p:nvSpPr>
        <p:spPr/>
        <p:txBody>
          <a:bodyPr/>
          <a:lstStyle/>
          <a:p>
            <a:fld id="{A2EF37A0-74FC-AB4F-AE4C-D9BFC6719E9F}" type="slidenum">
              <a:rPr lang="en-US" smtClean="0"/>
              <a:t>97</a:t>
            </a:fld>
            <a:endParaRPr lang="en-US" dirty="0"/>
          </a:p>
        </p:txBody>
      </p:sp>
      <p:graphicFrame>
        <p:nvGraphicFramePr>
          <p:cNvPr id="33" name="Content Placeholder 3">
            <a:extLst>
              <a:ext uri="{FF2B5EF4-FFF2-40B4-BE49-F238E27FC236}">
                <a16:creationId xmlns:a16="http://schemas.microsoft.com/office/drawing/2014/main" id="{D5DD086C-E149-4D6C-B983-A60245B7742A}"/>
              </a:ext>
            </a:extLst>
          </p:cNvPr>
          <p:cNvGraphicFramePr>
            <a:graphicFrameLocks noGrp="1"/>
          </p:cNvGraphicFramePr>
          <p:nvPr>
            <p:ph idx="1"/>
            <p:extLst>
              <p:ext uri="{D42A27DB-BD31-4B8C-83A1-F6EECF244321}">
                <p14:modId xmlns:p14="http://schemas.microsoft.com/office/powerpoint/2010/main" val="2557284952"/>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Andrew</a:t>
                      </a:r>
                    </a:p>
                  </a:txBody>
                  <a:tcPr/>
                </a:tc>
                <a:tc rowSpan="2">
                  <a:txBody>
                    <a:bodyPr/>
                    <a:lstStyle/>
                    <a:p>
                      <a:r>
                        <a:rPr lang="en-US" sz="2400" dirty="0"/>
                        <a:t>Hospital A</a:t>
                      </a:r>
                    </a:p>
                    <a:p>
                      <a:r>
                        <a:rPr lang="en-US" sz="2400" dirty="0"/>
                        <a:t>Hospital B</a:t>
                      </a:r>
                    </a:p>
                  </a:txBody>
                  <a:tcPr>
                    <a:solidFill>
                      <a:srgbClr val="9BBB59"/>
                    </a:solidFill>
                  </a:tcPr>
                </a:tc>
                <a:tc rowSpan="2">
                  <a:txBody>
                    <a:bodyPr/>
                    <a:lstStyle/>
                    <a:p>
                      <a:r>
                        <a:rPr lang="en-US" sz="2400" dirty="0"/>
                        <a:t>Hospital C</a:t>
                      </a:r>
                    </a:p>
                    <a:p>
                      <a:r>
                        <a:rPr lang="en-US" sz="2400" dirty="0"/>
                        <a:t>Hospital C</a:t>
                      </a:r>
                    </a:p>
                  </a:txBody>
                  <a:tcPr/>
                </a:tc>
                <a:tc rowSpan="2">
                  <a:txBody>
                    <a:bodyPr/>
                    <a:lstStyle/>
                    <a:p>
                      <a:endParaRPr lang="en-US" sz="2400" dirty="0"/>
                    </a:p>
                  </a:txBody>
                  <a:tcPr/>
                </a:tc>
                <a:extLst>
                  <a:ext uri="{0D108BD9-81ED-4DB2-BD59-A6C34878D82A}">
                    <a16:rowId xmlns:a16="http://schemas.microsoft.com/office/drawing/2014/main" val="10000"/>
                  </a:ext>
                </a:extLst>
              </a:tr>
              <a:tr h="311785">
                <a:tc>
                  <a:txBody>
                    <a:bodyPr/>
                    <a:lstStyle/>
                    <a:p>
                      <a:r>
                        <a:rPr lang="en-US" sz="2400" dirty="0"/>
                        <a:t>Bart</a:t>
                      </a:r>
                    </a:p>
                  </a:txBody>
                  <a:tcPr/>
                </a:tc>
                <a:tc vMerge="1">
                  <a:txBody>
                    <a:bodyPr/>
                    <a:lstStyle/>
                    <a:p>
                      <a:r>
                        <a:rPr lang="en-US" sz="2400" dirty="0"/>
                        <a:t>Hospital B</a:t>
                      </a:r>
                    </a:p>
                  </a:txBody>
                  <a:tcPr>
                    <a:solidFill>
                      <a:srgbClr val="D7D7D7"/>
                    </a:solidFill>
                  </a:tcPr>
                </a:tc>
                <a:tc vMerge="1">
                  <a:txBody>
                    <a:bodyPr/>
                    <a:lstStyle/>
                    <a:p>
                      <a:endParaRPr lang="en-US" sz="2400" dirty="0"/>
                    </a:p>
                  </a:txBody>
                  <a:tcPr>
                    <a:solidFill>
                      <a:srgbClr val="D7D7D7"/>
                    </a:solidFill>
                  </a:tcPr>
                </a:tc>
                <a:tc vMerge="1">
                  <a:txBody>
                    <a:bodyPr/>
                    <a:lstStyle/>
                    <a:p>
                      <a:endParaRPr lang="en-US" sz="2400" dirty="0"/>
                    </a:p>
                  </a:txBody>
                  <a:tcPr>
                    <a:solidFill>
                      <a:srgbClr val="D7D7D7"/>
                    </a:solidFill>
                  </a:tcPr>
                </a:tc>
                <a:extLst>
                  <a:ext uri="{0D108BD9-81ED-4DB2-BD59-A6C34878D82A}">
                    <a16:rowId xmlns:a16="http://schemas.microsoft.com/office/drawing/2014/main" val="10001"/>
                  </a:ext>
                </a:extLst>
              </a:tr>
              <a:tr h="370840">
                <a:tc>
                  <a:txBody>
                    <a:bodyPr/>
                    <a:lstStyle/>
                    <a:p>
                      <a:r>
                        <a:rPr lang="en-US" sz="2400" dirty="0"/>
                        <a:t>Chloe</a:t>
                      </a:r>
                    </a:p>
                  </a:txBody>
                  <a:tcPr/>
                </a:tc>
                <a:tc>
                  <a:txBody>
                    <a:bodyPr/>
                    <a:lstStyle/>
                    <a:p>
                      <a:r>
                        <a:rPr lang="en-US" sz="2400" dirty="0"/>
                        <a:t>Hospital A</a:t>
                      </a:r>
                    </a:p>
                  </a:txBody>
                  <a:tcPr>
                    <a:solidFill>
                      <a:srgbClr val="C0504D"/>
                    </a:solidFill>
                  </a:tcPr>
                </a:tc>
                <a:tc>
                  <a:txBody>
                    <a:bodyPr/>
                    <a:lstStyle/>
                    <a:p>
                      <a:r>
                        <a:rPr lang="en-US" sz="2400" dirty="0"/>
                        <a:t>Hospital B</a:t>
                      </a:r>
                    </a:p>
                  </a:txBody>
                  <a:tcPr>
                    <a:solidFill>
                      <a:schemeClr val="accent2">
                        <a:lumMod val="60000"/>
                        <a:lumOff val="40000"/>
                      </a:schemeClr>
                    </a:solidFill>
                  </a:tcPr>
                </a:tc>
                <a:tc>
                  <a:txBody>
                    <a:bodyPr/>
                    <a:lstStyle/>
                    <a:p>
                      <a:endParaRPr lang="en-US" sz="2400" dirty="0"/>
                    </a:p>
                  </a:txBody>
                  <a:tcPr>
                    <a:solidFill>
                      <a:srgbClr val="ECECEC"/>
                    </a:solidFill>
                  </a:tcPr>
                </a:tc>
                <a:extLst>
                  <a:ext uri="{0D108BD9-81ED-4DB2-BD59-A6C34878D82A}">
                    <a16:rowId xmlns:a16="http://schemas.microsoft.com/office/drawing/2014/main" val="10002"/>
                  </a:ext>
                </a:extLst>
              </a:tr>
            </a:tbl>
          </a:graphicData>
        </a:graphic>
      </p:graphicFrame>
      <p:graphicFrame>
        <p:nvGraphicFramePr>
          <p:cNvPr id="34" name="Content Placeholder 3">
            <a:extLst>
              <a:ext uri="{FF2B5EF4-FFF2-40B4-BE49-F238E27FC236}">
                <a16:creationId xmlns:a16="http://schemas.microsoft.com/office/drawing/2014/main" id="{3369D598-FE0F-4753-82DB-870516220897}"/>
              </a:ext>
            </a:extLst>
          </p:cNvPr>
          <p:cNvGraphicFramePr>
            <a:graphicFrameLocks/>
          </p:cNvGraphicFramePr>
          <p:nvPr>
            <p:extLst>
              <p:ext uri="{D42A27DB-BD31-4B8C-83A1-F6EECF244321}">
                <p14:modId xmlns:p14="http://schemas.microsoft.com/office/powerpoint/2010/main" val="1503547347"/>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Hospital A-1</a:t>
                      </a:r>
                    </a:p>
                  </a:txBody>
                  <a:tcPr/>
                </a:tc>
                <a:tc>
                  <a:txBody>
                    <a:bodyPr/>
                    <a:lstStyle/>
                    <a:p>
                      <a:r>
                        <a:rPr lang="en-US" sz="2400" dirty="0"/>
                        <a:t>Andrew</a:t>
                      </a:r>
                    </a:p>
                  </a:txBody>
                  <a:tcPr>
                    <a:solidFill>
                      <a:srgbClr val="9BBB59"/>
                    </a:solidFill>
                  </a:tcPr>
                </a:tc>
                <a:tc>
                  <a:txBody>
                    <a:bodyPr/>
                    <a:lstStyle/>
                    <a:p>
                      <a:r>
                        <a:rPr lang="en-US" sz="2400" dirty="0"/>
                        <a:t>Chloe</a:t>
                      </a:r>
                    </a:p>
                  </a:txBody>
                  <a:tcPr>
                    <a:solidFill>
                      <a:srgbClr val="C0504D"/>
                    </a:solidFill>
                  </a:tcPr>
                </a:tc>
                <a:tc>
                  <a:txBody>
                    <a:bodyPr/>
                    <a:lstStyle/>
                    <a:p>
                      <a:endParaRPr lang="en-US" sz="2400" dirty="0"/>
                    </a:p>
                  </a:txBody>
                  <a:tcPr/>
                </a:tc>
                <a:extLst>
                  <a:ext uri="{0D108BD9-81ED-4DB2-BD59-A6C34878D82A}">
                    <a16:rowId xmlns:a16="http://schemas.microsoft.com/office/drawing/2014/main" val="10000"/>
                  </a:ext>
                </a:extLst>
              </a:tr>
              <a:tr h="370840">
                <a:tc>
                  <a:txBody>
                    <a:bodyPr/>
                    <a:lstStyle/>
                    <a:p>
                      <a:r>
                        <a:rPr lang="en-US" sz="2400" dirty="0"/>
                        <a:t>Hospital B-1</a:t>
                      </a:r>
                    </a:p>
                  </a:txBody>
                  <a:tcPr/>
                </a:tc>
                <a:tc>
                  <a:txBody>
                    <a:bodyPr/>
                    <a:lstStyle/>
                    <a:p>
                      <a:r>
                        <a:rPr lang="en-US" sz="2400" dirty="0"/>
                        <a:t>Chloe</a:t>
                      </a:r>
                    </a:p>
                  </a:txBody>
                  <a:tcPr>
                    <a:solidFill>
                      <a:schemeClr val="accent2">
                        <a:lumMod val="60000"/>
                        <a:lumOff val="40000"/>
                      </a:schemeClr>
                    </a:solidFill>
                  </a:tcPr>
                </a:tc>
                <a:tc>
                  <a:txBody>
                    <a:bodyPr/>
                    <a:lstStyle/>
                    <a:p>
                      <a:r>
                        <a:rPr lang="en-US" sz="2400" dirty="0"/>
                        <a:t>Bart</a:t>
                      </a:r>
                    </a:p>
                  </a:txBody>
                  <a:tcPr>
                    <a:solidFill>
                      <a:srgbClr val="9BBB59"/>
                    </a:solidFill>
                  </a:tcPr>
                </a:tc>
                <a:tc>
                  <a:txBody>
                    <a:bodyPr/>
                    <a:lstStyle/>
                    <a:p>
                      <a:endParaRPr lang="en-US" sz="2400" dirty="0"/>
                    </a:p>
                  </a:txBody>
                  <a:tcPr/>
                </a:tc>
                <a:extLst>
                  <a:ext uri="{0D108BD9-81ED-4DB2-BD59-A6C34878D82A}">
                    <a16:rowId xmlns:a16="http://schemas.microsoft.com/office/drawing/2014/main" val="10001"/>
                  </a:ext>
                </a:extLst>
              </a:tr>
              <a:tr h="370840">
                <a:tc>
                  <a:txBody>
                    <a:bodyPr/>
                    <a:lstStyle/>
                    <a:p>
                      <a:r>
                        <a:rPr lang="en-US" sz="2400" dirty="0"/>
                        <a:t>Hospital C-2</a:t>
                      </a:r>
                    </a:p>
                  </a:txBody>
                  <a:tcPr/>
                </a:tc>
                <a:tc>
                  <a:txBody>
                    <a:bodyPr/>
                    <a:lstStyle/>
                    <a:p>
                      <a:r>
                        <a:rPr lang="en-US" sz="2400" dirty="0"/>
                        <a:t>Bart</a:t>
                      </a:r>
                    </a:p>
                  </a:txBody>
                  <a:tcPr/>
                </a:tc>
                <a:tc>
                  <a:txBody>
                    <a:bodyPr/>
                    <a:lstStyle/>
                    <a:p>
                      <a:r>
                        <a:rPr lang="en-US" sz="2400" dirty="0"/>
                        <a:t>Andrew</a:t>
                      </a:r>
                    </a:p>
                  </a:txBody>
                  <a:tcPr/>
                </a:tc>
                <a:tc>
                  <a:txBody>
                    <a:bodyPr/>
                    <a:lstStyle/>
                    <a:p>
                      <a:endParaRPr lang="en-US" sz="2400" dirty="0"/>
                    </a:p>
                  </a:txBody>
                  <a:tcPr/>
                </a:tc>
                <a:extLst>
                  <a:ext uri="{0D108BD9-81ED-4DB2-BD59-A6C34878D82A}">
                    <a16:rowId xmlns:a16="http://schemas.microsoft.com/office/drawing/2014/main" val="10002"/>
                  </a:ext>
                </a:extLst>
              </a:tr>
            </a:tbl>
          </a:graphicData>
        </a:graphic>
      </p:graphicFrame>
      <p:sp>
        <p:nvSpPr>
          <p:cNvPr id="35" name="TextBox 34">
            <a:extLst>
              <a:ext uri="{FF2B5EF4-FFF2-40B4-BE49-F238E27FC236}">
                <a16:creationId xmlns:a16="http://schemas.microsoft.com/office/drawing/2014/main" id="{1D0FD6DA-3F42-4A8C-932A-02DE60DD8919}"/>
              </a:ext>
            </a:extLst>
          </p:cNvPr>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36" name="TextBox 35">
            <a:extLst>
              <a:ext uri="{FF2B5EF4-FFF2-40B4-BE49-F238E27FC236}">
                <a16:creationId xmlns:a16="http://schemas.microsoft.com/office/drawing/2014/main" id="{A7213DB6-B143-44E5-8992-596014F314ED}"/>
              </a:ext>
            </a:extLst>
          </p:cNvPr>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pic>
        <p:nvPicPr>
          <p:cNvPr id="37" name="Picture 36" descr="Icon&#10;&#10;Description automatically generated">
            <a:extLst>
              <a:ext uri="{FF2B5EF4-FFF2-40B4-BE49-F238E27FC236}">
                <a16:creationId xmlns:a16="http://schemas.microsoft.com/office/drawing/2014/main" id="{F950A9D6-64EC-4A78-932D-898A5993FEDB}"/>
              </a:ext>
            </a:extLst>
          </p:cNvPr>
          <p:cNvPicPr>
            <a:picLocks noChangeAspect="1"/>
          </p:cNvPicPr>
          <p:nvPr/>
        </p:nvPicPr>
        <p:blipFill>
          <a:blip r:embed="rId3"/>
          <a:stretch>
            <a:fillRect/>
          </a:stretch>
        </p:blipFill>
        <p:spPr>
          <a:xfrm>
            <a:off x="3256676" y="1463372"/>
            <a:ext cx="895874" cy="887730"/>
          </a:xfrm>
          <a:prstGeom prst="rect">
            <a:avLst/>
          </a:prstGeom>
        </p:spPr>
      </p:pic>
      <p:pic>
        <p:nvPicPr>
          <p:cNvPr id="38" name="Picture 37" descr="Icon&#10;&#10;Description automatically generated">
            <a:extLst>
              <a:ext uri="{FF2B5EF4-FFF2-40B4-BE49-F238E27FC236}">
                <a16:creationId xmlns:a16="http://schemas.microsoft.com/office/drawing/2014/main" id="{DF6D825A-0B50-48B6-BE40-63E27D29249E}"/>
              </a:ext>
            </a:extLst>
          </p:cNvPr>
          <p:cNvPicPr>
            <a:picLocks noChangeAspect="1"/>
          </p:cNvPicPr>
          <p:nvPr/>
        </p:nvPicPr>
        <p:blipFill>
          <a:blip r:embed="rId4"/>
          <a:stretch>
            <a:fillRect/>
          </a:stretch>
        </p:blipFill>
        <p:spPr>
          <a:xfrm>
            <a:off x="5228963" y="1468680"/>
            <a:ext cx="895874" cy="882422"/>
          </a:xfrm>
          <a:prstGeom prst="rect">
            <a:avLst/>
          </a:prstGeom>
        </p:spPr>
      </p:pic>
      <p:pic>
        <p:nvPicPr>
          <p:cNvPr id="39" name="Picture 38" descr="Icon&#10;&#10;Description automatically generated">
            <a:extLst>
              <a:ext uri="{FF2B5EF4-FFF2-40B4-BE49-F238E27FC236}">
                <a16:creationId xmlns:a16="http://schemas.microsoft.com/office/drawing/2014/main" id="{5B65E6CD-4304-4F25-A58E-5CE9CEB0A891}"/>
              </a:ext>
            </a:extLst>
          </p:cNvPr>
          <p:cNvPicPr>
            <a:picLocks noChangeAspect="1"/>
          </p:cNvPicPr>
          <p:nvPr/>
        </p:nvPicPr>
        <p:blipFill>
          <a:blip r:embed="rId5"/>
          <a:stretch>
            <a:fillRect/>
          </a:stretch>
        </p:blipFill>
        <p:spPr>
          <a:xfrm>
            <a:off x="7010400" y="1468680"/>
            <a:ext cx="885024" cy="887730"/>
          </a:xfrm>
          <a:prstGeom prst="rect">
            <a:avLst/>
          </a:prstGeom>
        </p:spPr>
      </p:pic>
      <p:sp>
        <p:nvSpPr>
          <p:cNvPr id="40" name="Heart 39">
            <a:extLst>
              <a:ext uri="{FF2B5EF4-FFF2-40B4-BE49-F238E27FC236}">
                <a16:creationId xmlns:a16="http://schemas.microsoft.com/office/drawing/2014/main" id="{D2E35732-1496-42C5-A6C5-22F19668AFD3}"/>
              </a:ext>
            </a:extLst>
          </p:cNvPr>
          <p:cNvSpPr/>
          <p:nvPr/>
        </p:nvSpPr>
        <p:spPr>
          <a:xfrm>
            <a:off x="1179104" y="2919671"/>
            <a:ext cx="278221" cy="180775"/>
          </a:xfrm>
          <a:prstGeom prst="hear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Content Placeholder 2">
            <a:extLst>
              <a:ext uri="{FF2B5EF4-FFF2-40B4-BE49-F238E27FC236}">
                <a16:creationId xmlns:a16="http://schemas.microsoft.com/office/drawing/2014/main" id="{06F0191D-8BB5-4D74-84E0-621C0D92065D}"/>
              </a:ext>
            </a:extLst>
          </p:cNvPr>
          <p:cNvSpPr txBox="1">
            <a:spLocks/>
          </p:cNvSpPr>
          <p:nvPr/>
        </p:nvSpPr>
        <p:spPr>
          <a:xfrm>
            <a:off x="457200" y="1752601"/>
            <a:ext cx="2695575" cy="598502"/>
          </a:xfrm>
          <a:prstGeom prst="rect">
            <a:avLst/>
          </a:prstGeom>
        </p:spPr>
        <p:txBody>
          <a:bodyPr vert="horz" lIns="91440" tIns="45720" rIns="91440" bIns="45720" rtlCol="0">
            <a:normAutofit fontScale="92500" lnSpcReduction="2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Couples list ranks as pairs.</a:t>
            </a:r>
          </a:p>
        </p:txBody>
      </p:sp>
    </p:spTree>
    <p:extLst>
      <p:ext uri="{BB962C8B-B14F-4D97-AF65-F5344CB8AC3E}">
        <p14:creationId xmlns:p14="http://schemas.microsoft.com/office/powerpoint/2010/main" val="349921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31487" cy="1371600"/>
          </a:xfrm>
        </p:spPr>
        <p:txBody>
          <a:bodyPr>
            <a:normAutofit/>
          </a:bodyPr>
          <a:lstStyle/>
          <a:p>
            <a:r>
              <a:rPr lang="en-US" dirty="0"/>
              <a:t>Handling Couples</a:t>
            </a:r>
          </a:p>
        </p:txBody>
      </p:sp>
      <p:sp>
        <p:nvSpPr>
          <p:cNvPr id="4" name="Slide Number Placeholder 3">
            <a:extLst>
              <a:ext uri="{FF2B5EF4-FFF2-40B4-BE49-F238E27FC236}">
                <a16:creationId xmlns:a16="http://schemas.microsoft.com/office/drawing/2014/main" id="{B01DD963-0BAB-3740-81E9-70E7B65BBDAB}"/>
              </a:ext>
            </a:extLst>
          </p:cNvPr>
          <p:cNvSpPr>
            <a:spLocks noGrp="1"/>
          </p:cNvSpPr>
          <p:nvPr>
            <p:ph type="sldNum" sz="quarter" idx="12"/>
          </p:nvPr>
        </p:nvSpPr>
        <p:spPr/>
        <p:txBody>
          <a:bodyPr/>
          <a:lstStyle/>
          <a:p>
            <a:fld id="{A2EF37A0-74FC-AB4F-AE4C-D9BFC6719E9F}" type="slidenum">
              <a:rPr lang="en-US" smtClean="0"/>
              <a:t>98</a:t>
            </a:fld>
            <a:endParaRPr lang="en-US" dirty="0"/>
          </a:p>
        </p:txBody>
      </p:sp>
      <p:graphicFrame>
        <p:nvGraphicFramePr>
          <p:cNvPr id="33" name="Content Placeholder 3">
            <a:extLst>
              <a:ext uri="{FF2B5EF4-FFF2-40B4-BE49-F238E27FC236}">
                <a16:creationId xmlns:a16="http://schemas.microsoft.com/office/drawing/2014/main" id="{D5DD086C-E149-4D6C-B983-A60245B7742A}"/>
              </a:ext>
            </a:extLst>
          </p:cNvPr>
          <p:cNvGraphicFramePr>
            <a:graphicFrameLocks noGrp="1"/>
          </p:cNvGraphicFramePr>
          <p:nvPr>
            <p:ph idx="1"/>
            <p:extLst>
              <p:ext uri="{D42A27DB-BD31-4B8C-83A1-F6EECF244321}">
                <p14:modId xmlns:p14="http://schemas.microsoft.com/office/powerpoint/2010/main" val="1924965298"/>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Andrew</a:t>
                      </a:r>
                    </a:p>
                  </a:txBody>
                  <a:tcPr/>
                </a:tc>
                <a:tc rowSpan="2">
                  <a:txBody>
                    <a:bodyPr/>
                    <a:lstStyle/>
                    <a:p>
                      <a:r>
                        <a:rPr lang="en-US" sz="2400" dirty="0"/>
                        <a:t>Hospital A</a:t>
                      </a:r>
                    </a:p>
                    <a:p>
                      <a:r>
                        <a:rPr lang="en-US" sz="2400" dirty="0"/>
                        <a:t>Hospital B</a:t>
                      </a:r>
                    </a:p>
                  </a:txBody>
                  <a:tcPr>
                    <a:gradFill>
                      <a:gsLst>
                        <a:gs pos="49000">
                          <a:srgbClr val="9BBB59"/>
                        </a:gs>
                        <a:gs pos="51000">
                          <a:srgbClr val="C0504D"/>
                        </a:gs>
                      </a:gsLst>
                      <a:lin ang="5400000" scaled="1"/>
                    </a:gradFill>
                  </a:tcPr>
                </a:tc>
                <a:tc rowSpan="2">
                  <a:txBody>
                    <a:bodyPr/>
                    <a:lstStyle/>
                    <a:p>
                      <a:r>
                        <a:rPr lang="en-US" sz="2400" dirty="0"/>
                        <a:t>Hospital C</a:t>
                      </a:r>
                    </a:p>
                    <a:p>
                      <a:r>
                        <a:rPr lang="en-US" sz="2400" dirty="0"/>
                        <a:t>Hospital C</a:t>
                      </a:r>
                    </a:p>
                  </a:txBody>
                  <a:tcPr/>
                </a:tc>
                <a:tc rowSpan="2">
                  <a:txBody>
                    <a:bodyPr/>
                    <a:lstStyle/>
                    <a:p>
                      <a:endParaRPr lang="en-US" sz="2400" dirty="0"/>
                    </a:p>
                  </a:txBody>
                  <a:tcPr/>
                </a:tc>
                <a:extLst>
                  <a:ext uri="{0D108BD9-81ED-4DB2-BD59-A6C34878D82A}">
                    <a16:rowId xmlns:a16="http://schemas.microsoft.com/office/drawing/2014/main" val="10000"/>
                  </a:ext>
                </a:extLst>
              </a:tr>
              <a:tr h="311785">
                <a:tc>
                  <a:txBody>
                    <a:bodyPr/>
                    <a:lstStyle/>
                    <a:p>
                      <a:r>
                        <a:rPr lang="en-US" sz="2400" dirty="0"/>
                        <a:t>Bart</a:t>
                      </a:r>
                    </a:p>
                  </a:txBody>
                  <a:tcPr/>
                </a:tc>
                <a:tc vMerge="1">
                  <a:txBody>
                    <a:bodyPr/>
                    <a:lstStyle/>
                    <a:p>
                      <a:r>
                        <a:rPr lang="en-US" sz="2400" dirty="0"/>
                        <a:t>Hospital B</a:t>
                      </a:r>
                    </a:p>
                  </a:txBody>
                  <a:tcPr>
                    <a:solidFill>
                      <a:srgbClr val="D7D7D7"/>
                    </a:solidFill>
                  </a:tcPr>
                </a:tc>
                <a:tc vMerge="1">
                  <a:txBody>
                    <a:bodyPr/>
                    <a:lstStyle/>
                    <a:p>
                      <a:endParaRPr lang="en-US" sz="2400" dirty="0"/>
                    </a:p>
                  </a:txBody>
                  <a:tcPr>
                    <a:solidFill>
                      <a:srgbClr val="D7D7D7"/>
                    </a:solidFill>
                  </a:tcPr>
                </a:tc>
                <a:tc vMerge="1">
                  <a:txBody>
                    <a:bodyPr/>
                    <a:lstStyle/>
                    <a:p>
                      <a:endParaRPr lang="en-US" sz="2400" dirty="0"/>
                    </a:p>
                  </a:txBody>
                  <a:tcPr>
                    <a:solidFill>
                      <a:srgbClr val="D7D7D7"/>
                    </a:solidFill>
                  </a:tcPr>
                </a:tc>
                <a:extLst>
                  <a:ext uri="{0D108BD9-81ED-4DB2-BD59-A6C34878D82A}">
                    <a16:rowId xmlns:a16="http://schemas.microsoft.com/office/drawing/2014/main" val="10001"/>
                  </a:ext>
                </a:extLst>
              </a:tr>
              <a:tr h="370840">
                <a:tc>
                  <a:txBody>
                    <a:bodyPr/>
                    <a:lstStyle/>
                    <a:p>
                      <a:r>
                        <a:rPr lang="en-US" sz="2400" dirty="0"/>
                        <a:t>Chloe</a:t>
                      </a:r>
                    </a:p>
                  </a:txBody>
                  <a:tcPr/>
                </a:tc>
                <a:tc>
                  <a:txBody>
                    <a:bodyPr/>
                    <a:lstStyle/>
                    <a:p>
                      <a:r>
                        <a:rPr lang="en-US" sz="2400" dirty="0"/>
                        <a:t>Hospital A</a:t>
                      </a:r>
                    </a:p>
                  </a:txBody>
                  <a:tcPr>
                    <a:solidFill>
                      <a:srgbClr val="9BBB59"/>
                    </a:solidFill>
                  </a:tcPr>
                </a:tc>
                <a:tc>
                  <a:txBody>
                    <a:bodyPr/>
                    <a:lstStyle/>
                    <a:p>
                      <a:r>
                        <a:rPr lang="en-US" sz="2400" dirty="0"/>
                        <a:t>Hospital B</a:t>
                      </a:r>
                    </a:p>
                  </a:txBody>
                  <a:tcPr>
                    <a:solidFill>
                      <a:srgbClr val="C0504D"/>
                    </a:solidFill>
                  </a:tcPr>
                </a:tc>
                <a:tc>
                  <a:txBody>
                    <a:bodyPr/>
                    <a:lstStyle/>
                    <a:p>
                      <a:endParaRPr lang="en-US" sz="2400" dirty="0"/>
                    </a:p>
                  </a:txBody>
                  <a:tcPr>
                    <a:solidFill>
                      <a:srgbClr val="ECECEC"/>
                    </a:solidFill>
                  </a:tcPr>
                </a:tc>
                <a:extLst>
                  <a:ext uri="{0D108BD9-81ED-4DB2-BD59-A6C34878D82A}">
                    <a16:rowId xmlns:a16="http://schemas.microsoft.com/office/drawing/2014/main" val="10002"/>
                  </a:ext>
                </a:extLst>
              </a:tr>
            </a:tbl>
          </a:graphicData>
        </a:graphic>
      </p:graphicFrame>
      <p:graphicFrame>
        <p:nvGraphicFramePr>
          <p:cNvPr id="34" name="Content Placeholder 3">
            <a:extLst>
              <a:ext uri="{FF2B5EF4-FFF2-40B4-BE49-F238E27FC236}">
                <a16:creationId xmlns:a16="http://schemas.microsoft.com/office/drawing/2014/main" id="{3369D598-FE0F-4753-82DB-870516220897}"/>
              </a:ext>
            </a:extLst>
          </p:cNvPr>
          <p:cNvGraphicFramePr>
            <a:graphicFrameLocks/>
          </p:cNvGraphicFramePr>
          <p:nvPr>
            <p:extLst>
              <p:ext uri="{D42A27DB-BD31-4B8C-83A1-F6EECF244321}">
                <p14:modId xmlns:p14="http://schemas.microsoft.com/office/powerpoint/2010/main" val="1828480849"/>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Hospital A-1</a:t>
                      </a:r>
                    </a:p>
                  </a:txBody>
                  <a:tcPr/>
                </a:tc>
                <a:tc>
                  <a:txBody>
                    <a:bodyPr/>
                    <a:lstStyle/>
                    <a:p>
                      <a:r>
                        <a:rPr lang="en-US" sz="2400" dirty="0"/>
                        <a:t>Andrew</a:t>
                      </a:r>
                    </a:p>
                  </a:txBody>
                  <a:tcPr>
                    <a:solidFill>
                      <a:srgbClr val="9BBB59"/>
                    </a:solidFill>
                  </a:tcPr>
                </a:tc>
                <a:tc>
                  <a:txBody>
                    <a:bodyPr/>
                    <a:lstStyle/>
                    <a:p>
                      <a:r>
                        <a:rPr lang="en-US" sz="2400" dirty="0"/>
                        <a:t>Chloe</a:t>
                      </a:r>
                    </a:p>
                  </a:txBody>
                  <a:tcPr>
                    <a:solidFill>
                      <a:srgbClr val="C0504D"/>
                    </a:solidFill>
                  </a:tcPr>
                </a:tc>
                <a:tc>
                  <a:txBody>
                    <a:bodyPr/>
                    <a:lstStyle/>
                    <a:p>
                      <a:endParaRPr lang="en-US" sz="2400" dirty="0"/>
                    </a:p>
                  </a:txBody>
                  <a:tcPr/>
                </a:tc>
                <a:extLst>
                  <a:ext uri="{0D108BD9-81ED-4DB2-BD59-A6C34878D82A}">
                    <a16:rowId xmlns:a16="http://schemas.microsoft.com/office/drawing/2014/main" val="10000"/>
                  </a:ext>
                </a:extLst>
              </a:tr>
              <a:tr h="370840">
                <a:tc>
                  <a:txBody>
                    <a:bodyPr/>
                    <a:lstStyle/>
                    <a:p>
                      <a:r>
                        <a:rPr lang="en-US" sz="2400" dirty="0"/>
                        <a:t>Hospital B-1</a:t>
                      </a:r>
                    </a:p>
                  </a:txBody>
                  <a:tcPr/>
                </a:tc>
                <a:tc>
                  <a:txBody>
                    <a:bodyPr/>
                    <a:lstStyle/>
                    <a:p>
                      <a:r>
                        <a:rPr lang="en-US" sz="2400" dirty="0"/>
                        <a:t>Chloe</a:t>
                      </a:r>
                    </a:p>
                  </a:txBody>
                  <a:tcPr>
                    <a:solidFill>
                      <a:srgbClr val="9BBB59"/>
                    </a:solidFill>
                  </a:tcPr>
                </a:tc>
                <a:tc>
                  <a:txBody>
                    <a:bodyPr/>
                    <a:lstStyle/>
                    <a:p>
                      <a:r>
                        <a:rPr lang="en-US" sz="2400" dirty="0"/>
                        <a:t>Bart</a:t>
                      </a:r>
                    </a:p>
                  </a:txBody>
                  <a:tcPr>
                    <a:solidFill>
                      <a:srgbClr val="C0504D"/>
                    </a:solidFill>
                  </a:tcPr>
                </a:tc>
                <a:tc>
                  <a:txBody>
                    <a:bodyPr/>
                    <a:lstStyle/>
                    <a:p>
                      <a:endParaRPr lang="en-US" sz="2400" dirty="0"/>
                    </a:p>
                  </a:txBody>
                  <a:tcPr/>
                </a:tc>
                <a:extLst>
                  <a:ext uri="{0D108BD9-81ED-4DB2-BD59-A6C34878D82A}">
                    <a16:rowId xmlns:a16="http://schemas.microsoft.com/office/drawing/2014/main" val="10001"/>
                  </a:ext>
                </a:extLst>
              </a:tr>
              <a:tr h="370840">
                <a:tc>
                  <a:txBody>
                    <a:bodyPr/>
                    <a:lstStyle/>
                    <a:p>
                      <a:r>
                        <a:rPr lang="en-US" sz="2400" dirty="0"/>
                        <a:t>Hospital C-2</a:t>
                      </a:r>
                    </a:p>
                  </a:txBody>
                  <a:tcPr/>
                </a:tc>
                <a:tc>
                  <a:txBody>
                    <a:bodyPr/>
                    <a:lstStyle/>
                    <a:p>
                      <a:r>
                        <a:rPr lang="en-US" sz="2400" dirty="0"/>
                        <a:t>Bart</a:t>
                      </a:r>
                    </a:p>
                  </a:txBody>
                  <a:tcPr/>
                </a:tc>
                <a:tc>
                  <a:txBody>
                    <a:bodyPr/>
                    <a:lstStyle/>
                    <a:p>
                      <a:r>
                        <a:rPr lang="en-US" sz="2400" dirty="0"/>
                        <a:t>Andrew</a:t>
                      </a:r>
                    </a:p>
                  </a:txBody>
                  <a:tcPr/>
                </a:tc>
                <a:tc>
                  <a:txBody>
                    <a:bodyPr/>
                    <a:lstStyle/>
                    <a:p>
                      <a:endParaRPr lang="en-US" sz="2400" dirty="0"/>
                    </a:p>
                  </a:txBody>
                  <a:tcPr/>
                </a:tc>
                <a:extLst>
                  <a:ext uri="{0D108BD9-81ED-4DB2-BD59-A6C34878D82A}">
                    <a16:rowId xmlns:a16="http://schemas.microsoft.com/office/drawing/2014/main" val="10002"/>
                  </a:ext>
                </a:extLst>
              </a:tr>
            </a:tbl>
          </a:graphicData>
        </a:graphic>
      </p:graphicFrame>
      <p:sp>
        <p:nvSpPr>
          <p:cNvPr id="35" name="TextBox 34">
            <a:extLst>
              <a:ext uri="{FF2B5EF4-FFF2-40B4-BE49-F238E27FC236}">
                <a16:creationId xmlns:a16="http://schemas.microsoft.com/office/drawing/2014/main" id="{1D0FD6DA-3F42-4A8C-932A-02DE60DD8919}"/>
              </a:ext>
            </a:extLst>
          </p:cNvPr>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36" name="TextBox 35">
            <a:extLst>
              <a:ext uri="{FF2B5EF4-FFF2-40B4-BE49-F238E27FC236}">
                <a16:creationId xmlns:a16="http://schemas.microsoft.com/office/drawing/2014/main" id="{A7213DB6-B143-44E5-8992-596014F314ED}"/>
              </a:ext>
            </a:extLst>
          </p:cNvPr>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pic>
        <p:nvPicPr>
          <p:cNvPr id="37" name="Picture 36" descr="Icon&#10;&#10;Description automatically generated">
            <a:extLst>
              <a:ext uri="{FF2B5EF4-FFF2-40B4-BE49-F238E27FC236}">
                <a16:creationId xmlns:a16="http://schemas.microsoft.com/office/drawing/2014/main" id="{F950A9D6-64EC-4A78-932D-898A5993FEDB}"/>
              </a:ext>
            </a:extLst>
          </p:cNvPr>
          <p:cNvPicPr>
            <a:picLocks noChangeAspect="1"/>
          </p:cNvPicPr>
          <p:nvPr/>
        </p:nvPicPr>
        <p:blipFill>
          <a:blip r:embed="rId3"/>
          <a:stretch>
            <a:fillRect/>
          </a:stretch>
        </p:blipFill>
        <p:spPr>
          <a:xfrm>
            <a:off x="3256676" y="1463372"/>
            <a:ext cx="895874" cy="887730"/>
          </a:xfrm>
          <a:prstGeom prst="rect">
            <a:avLst/>
          </a:prstGeom>
        </p:spPr>
      </p:pic>
      <p:pic>
        <p:nvPicPr>
          <p:cNvPr id="38" name="Picture 37" descr="Icon&#10;&#10;Description automatically generated">
            <a:extLst>
              <a:ext uri="{FF2B5EF4-FFF2-40B4-BE49-F238E27FC236}">
                <a16:creationId xmlns:a16="http://schemas.microsoft.com/office/drawing/2014/main" id="{DF6D825A-0B50-48B6-BE40-63E27D29249E}"/>
              </a:ext>
            </a:extLst>
          </p:cNvPr>
          <p:cNvPicPr>
            <a:picLocks noChangeAspect="1"/>
          </p:cNvPicPr>
          <p:nvPr/>
        </p:nvPicPr>
        <p:blipFill>
          <a:blip r:embed="rId4"/>
          <a:stretch>
            <a:fillRect/>
          </a:stretch>
        </p:blipFill>
        <p:spPr>
          <a:xfrm>
            <a:off x="5228963" y="1468680"/>
            <a:ext cx="895874" cy="882422"/>
          </a:xfrm>
          <a:prstGeom prst="rect">
            <a:avLst/>
          </a:prstGeom>
        </p:spPr>
      </p:pic>
      <p:pic>
        <p:nvPicPr>
          <p:cNvPr id="39" name="Picture 38" descr="Icon&#10;&#10;Description automatically generated">
            <a:extLst>
              <a:ext uri="{FF2B5EF4-FFF2-40B4-BE49-F238E27FC236}">
                <a16:creationId xmlns:a16="http://schemas.microsoft.com/office/drawing/2014/main" id="{5B65E6CD-4304-4F25-A58E-5CE9CEB0A891}"/>
              </a:ext>
            </a:extLst>
          </p:cNvPr>
          <p:cNvPicPr>
            <a:picLocks noChangeAspect="1"/>
          </p:cNvPicPr>
          <p:nvPr/>
        </p:nvPicPr>
        <p:blipFill>
          <a:blip r:embed="rId5"/>
          <a:stretch>
            <a:fillRect/>
          </a:stretch>
        </p:blipFill>
        <p:spPr>
          <a:xfrm>
            <a:off x="7010400" y="1468680"/>
            <a:ext cx="885024" cy="887730"/>
          </a:xfrm>
          <a:prstGeom prst="rect">
            <a:avLst/>
          </a:prstGeom>
        </p:spPr>
      </p:pic>
      <p:sp>
        <p:nvSpPr>
          <p:cNvPr id="40" name="Heart 39">
            <a:extLst>
              <a:ext uri="{FF2B5EF4-FFF2-40B4-BE49-F238E27FC236}">
                <a16:creationId xmlns:a16="http://schemas.microsoft.com/office/drawing/2014/main" id="{D2E35732-1496-42C5-A6C5-22F19668AFD3}"/>
              </a:ext>
            </a:extLst>
          </p:cNvPr>
          <p:cNvSpPr/>
          <p:nvPr/>
        </p:nvSpPr>
        <p:spPr>
          <a:xfrm>
            <a:off x="1179104" y="2919671"/>
            <a:ext cx="278221" cy="180775"/>
          </a:xfrm>
          <a:prstGeom prst="hear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Content Placeholder 2">
            <a:extLst>
              <a:ext uri="{FF2B5EF4-FFF2-40B4-BE49-F238E27FC236}">
                <a16:creationId xmlns:a16="http://schemas.microsoft.com/office/drawing/2014/main" id="{06F0191D-8BB5-4D74-84E0-621C0D92065D}"/>
              </a:ext>
            </a:extLst>
          </p:cNvPr>
          <p:cNvSpPr txBox="1">
            <a:spLocks/>
          </p:cNvSpPr>
          <p:nvPr/>
        </p:nvSpPr>
        <p:spPr>
          <a:xfrm>
            <a:off x="457200" y="1752601"/>
            <a:ext cx="2695575" cy="598502"/>
          </a:xfrm>
          <a:prstGeom prst="rect">
            <a:avLst/>
          </a:prstGeom>
        </p:spPr>
        <p:txBody>
          <a:bodyPr vert="horz" lIns="91440" tIns="45720" rIns="91440" bIns="45720" rtlCol="0">
            <a:normAutofit fontScale="92500" lnSpcReduction="2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Couples list ranks as pairs.</a:t>
            </a:r>
          </a:p>
        </p:txBody>
      </p:sp>
    </p:spTree>
    <p:extLst>
      <p:ext uri="{BB962C8B-B14F-4D97-AF65-F5344CB8AC3E}">
        <p14:creationId xmlns:p14="http://schemas.microsoft.com/office/powerpoint/2010/main" val="3131379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31487" cy="1371600"/>
          </a:xfrm>
        </p:spPr>
        <p:txBody>
          <a:bodyPr>
            <a:normAutofit/>
          </a:bodyPr>
          <a:lstStyle/>
          <a:p>
            <a:r>
              <a:rPr lang="en-US" dirty="0"/>
              <a:t>Handling Couples</a:t>
            </a:r>
          </a:p>
        </p:txBody>
      </p:sp>
      <p:sp>
        <p:nvSpPr>
          <p:cNvPr id="4" name="Slide Number Placeholder 3">
            <a:extLst>
              <a:ext uri="{FF2B5EF4-FFF2-40B4-BE49-F238E27FC236}">
                <a16:creationId xmlns:a16="http://schemas.microsoft.com/office/drawing/2014/main" id="{B01DD963-0BAB-3740-81E9-70E7B65BBDAB}"/>
              </a:ext>
            </a:extLst>
          </p:cNvPr>
          <p:cNvSpPr>
            <a:spLocks noGrp="1"/>
          </p:cNvSpPr>
          <p:nvPr>
            <p:ph type="sldNum" sz="quarter" idx="12"/>
          </p:nvPr>
        </p:nvSpPr>
        <p:spPr/>
        <p:txBody>
          <a:bodyPr/>
          <a:lstStyle/>
          <a:p>
            <a:fld id="{A2EF37A0-74FC-AB4F-AE4C-D9BFC6719E9F}" type="slidenum">
              <a:rPr lang="en-US" smtClean="0"/>
              <a:t>99</a:t>
            </a:fld>
            <a:endParaRPr lang="en-US" dirty="0"/>
          </a:p>
        </p:txBody>
      </p:sp>
      <p:graphicFrame>
        <p:nvGraphicFramePr>
          <p:cNvPr id="33" name="Content Placeholder 3">
            <a:extLst>
              <a:ext uri="{FF2B5EF4-FFF2-40B4-BE49-F238E27FC236}">
                <a16:creationId xmlns:a16="http://schemas.microsoft.com/office/drawing/2014/main" id="{D5DD086C-E149-4D6C-B983-A60245B7742A}"/>
              </a:ext>
            </a:extLst>
          </p:cNvPr>
          <p:cNvGraphicFramePr>
            <a:graphicFrameLocks noGrp="1"/>
          </p:cNvGraphicFramePr>
          <p:nvPr>
            <p:ph idx="1"/>
            <p:extLst>
              <p:ext uri="{D42A27DB-BD31-4B8C-83A1-F6EECF244321}">
                <p14:modId xmlns:p14="http://schemas.microsoft.com/office/powerpoint/2010/main" val="2452990337"/>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Andrew</a:t>
                      </a:r>
                    </a:p>
                  </a:txBody>
                  <a:tcPr/>
                </a:tc>
                <a:tc rowSpan="2">
                  <a:txBody>
                    <a:bodyPr/>
                    <a:lstStyle/>
                    <a:p>
                      <a:r>
                        <a:rPr lang="en-US" sz="2400" dirty="0"/>
                        <a:t>Hospital A</a:t>
                      </a:r>
                    </a:p>
                    <a:p>
                      <a:r>
                        <a:rPr lang="en-US" sz="2400" dirty="0"/>
                        <a:t>Hospital B</a:t>
                      </a:r>
                    </a:p>
                  </a:txBody>
                  <a:tcPr>
                    <a:solidFill>
                      <a:srgbClr val="C0504D"/>
                    </a:solidFill>
                  </a:tcPr>
                </a:tc>
                <a:tc rowSpan="2">
                  <a:txBody>
                    <a:bodyPr/>
                    <a:lstStyle/>
                    <a:p>
                      <a:r>
                        <a:rPr lang="en-US" sz="2400" dirty="0"/>
                        <a:t>Hospital C</a:t>
                      </a:r>
                    </a:p>
                    <a:p>
                      <a:r>
                        <a:rPr lang="en-US" sz="2400" dirty="0"/>
                        <a:t>Hospital C</a:t>
                      </a:r>
                    </a:p>
                  </a:txBody>
                  <a:tcPr/>
                </a:tc>
                <a:tc rowSpan="2">
                  <a:txBody>
                    <a:bodyPr/>
                    <a:lstStyle/>
                    <a:p>
                      <a:endParaRPr lang="en-US" sz="2400" dirty="0"/>
                    </a:p>
                  </a:txBody>
                  <a:tcPr/>
                </a:tc>
                <a:extLst>
                  <a:ext uri="{0D108BD9-81ED-4DB2-BD59-A6C34878D82A}">
                    <a16:rowId xmlns:a16="http://schemas.microsoft.com/office/drawing/2014/main" val="10000"/>
                  </a:ext>
                </a:extLst>
              </a:tr>
              <a:tr h="311785">
                <a:tc>
                  <a:txBody>
                    <a:bodyPr/>
                    <a:lstStyle/>
                    <a:p>
                      <a:r>
                        <a:rPr lang="en-US" sz="2400" dirty="0"/>
                        <a:t>Bart</a:t>
                      </a:r>
                    </a:p>
                  </a:txBody>
                  <a:tcPr/>
                </a:tc>
                <a:tc vMerge="1">
                  <a:txBody>
                    <a:bodyPr/>
                    <a:lstStyle/>
                    <a:p>
                      <a:r>
                        <a:rPr lang="en-US" sz="2400" dirty="0"/>
                        <a:t>Hospital B</a:t>
                      </a:r>
                    </a:p>
                  </a:txBody>
                  <a:tcPr>
                    <a:solidFill>
                      <a:srgbClr val="D7D7D7"/>
                    </a:solidFill>
                  </a:tcPr>
                </a:tc>
                <a:tc vMerge="1">
                  <a:txBody>
                    <a:bodyPr/>
                    <a:lstStyle/>
                    <a:p>
                      <a:endParaRPr lang="en-US" sz="2400" dirty="0"/>
                    </a:p>
                  </a:txBody>
                  <a:tcPr>
                    <a:solidFill>
                      <a:srgbClr val="D7D7D7"/>
                    </a:solidFill>
                  </a:tcPr>
                </a:tc>
                <a:tc vMerge="1">
                  <a:txBody>
                    <a:bodyPr/>
                    <a:lstStyle/>
                    <a:p>
                      <a:endParaRPr lang="en-US" sz="2400" dirty="0"/>
                    </a:p>
                  </a:txBody>
                  <a:tcPr>
                    <a:solidFill>
                      <a:srgbClr val="D7D7D7"/>
                    </a:solidFill>
                  </a:tcPr>
                </a:tc>
                <a:extLst>
                  <a:ext uri="{0D108BD9-81ED-4DB2-BD59-A6C34878D82A}">
                    <a16:rowId xmlns:a16="http://schemas.microsoft.com/office/drawing/2014/main" val="10001"/>
                  </a:ext>
                </a:extLst>
              </a:tr>
              <a:tr h="370840">
                <a:tc>
                  <a:txBody>
                    <a:bodyPr/>
                    <a:lstStyle/>
                    <a:p>
                      <a:r>
                        <a:rPr lang="en-US" sz="2400" dirty="0"/>
                        <a:t>Chloe</a:t>
                      </a:r>
                    </a:p>
                  </a:txBody>
                  <a:tcPr/>
                </a:tc>
                <a:tc>
                  <a:txBody>
                    <a:bodyPr/>
                    <a:lstStyle/>
                    <a:p>
                      <a:r>
                        <a:rPr lang="en-US" sz="2400" dirty="0"/>
                        <a:t>Hospital A</a:t>
                      </a:r>
                    </a:p>
                  </a:txBody>
                  <a:tcPr>
                    <a:solidFill>
                      <a:srgbClr val="9BBB59"/>
                    </a:solidFill>
                  </a:tcPr>
                </a:tc>
                <a:tc>
                  <a:txBody>
                    <a:bodyPr/>
                    <a:lstStyle/>
                    <a:p>
                      <a:r>
                        <a:rPr lang="en-US" sz="2400" dirty="0"/>
                        <a:t>Hospital B</a:t>
                      </a:r>
                    </a:p>
                  </a:txBody>
                  <a:tcPr>
                    <a:solidFill>
                      <a:srgbClr val="C0504D"/>
                    </a:solidFill>
                  </a:tcPr>
                </a:tc>
                <a:tc>
                  <a:txBody>
                    <a:bodyPr/>
                    <a:lstStyle/>
                    <a:p>
                      <a:endParaRPr lang="en-US" sz="2400" dirty="0"/>
                    </a:p>
                  </a:txBody>
                  <a:tcPr>
                    <a:solidFill>
                      <a:srgbClr val="ECECEC"/>
                    </a:solidFill>
                  </a:tcPr>
                </a:tc>
                <a:extLst>
                  <a:ext uri="{0D108BD9-81ED-4DB2-BD59-A6C34878D82A}">
                    <a16:rowId xmlns:a16="http://schemas.microsoft.com/office/drawing/2014/main" val="10002"/>
                  </a:ext>
                </a:extLst>
              </a:tr>
            </a:tbl>
          </a:graphicData>
        </a:graphic>
      </p:graphicFrame>
      <p:graphicFrame>
        <p:nvGraphicFramePr>
          <p:cNvPr id="34" name="Content Placeholder 3">
            <a:extLst>
              <a:ext uri="{FF2B5EF4-FFF2-40B4-BE49-F238E27FC236}">
                <a16:creationId xmlns:a16="http://schemas.microsoft.com/office/drawing/2014/main" id="{3369D598-FE0F-4753-82DB-870516220897}"/>
              </a:ext>
            </a:extLst>
          </p:cNvPr>
          <p:cNvGraphicFramePr>
            <a:graphicFrameLocks/>
          </p:cNvGraphicFramePr>
          <p:nvPr>
            <p:extLst>
              <p:ext uri="{D42A27DB-BD31-4B8C-83A1-F6EECF244321}">
                <p14:modId xmlns:p14="http://schemas.microsoft.com/office/powerpoint/2010/main" val="3459356767"/>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Hospital A-1</a:t>
                      </a:r>
                    </a:p>
                  </a:txBody>
                  <a:tcPr/>
                </a:tc>
                <a:tc>
                  <a:txBody>
                    <a:bodyPr/>
                    <a:lstStyle/>
                    <a:p>
                      <a:r>
                        <a:rPr lang="en-US" sz="2400" dirty="0"/>
                        <a:t>Andrew</a:t>
                      </a:r>
                    </a:p>
                  </a:txBody>
                  <a:tcPr>
                    <a:solidFill>
                      <a:srgbClr val="C0504D"/>
                    </a:solidFill>
                  </a:tcPr>
                </a:tc>
                <a:tc>
                  <a:txBody>
                    <a:bodyPr/>
                    <a:lstStyle/>
                    <a:p>
                      <a:r>
                        <a:rPr lang="en-US" sz="2400" dirty="0"/>
                        <a:t>Chloe</a:t>
                      </a:r>
                    </a:p>
                  </a:txBody>
                  <a:tcPr>
                    <a:solidFill>
                      <a:srgbClr val="C0504D"/>
                    </a:solidFill>
                  </a:tcPr>
                </a:tc>
                <a:tc>
                  <a:txBody>
                    <a:bodyPr/>
                    <a:lstStyle/>
                    <a:p>
                      <a:endParaRPr lang="en-US" sz="2400" dirty="0"/>
                    </a:p>
                  </a:txBody>
                  <a:tcPr/>
                </a:tc>
                <a:extLst>
                  <a:ext uri="{0D108BD9-81ED-4DB2-BD59-A6C34878D82A}">
                    <a16:rowId xmlns:a16="http://schemas.microsoft.com/office/drawing/2014/main" val="10000"/>
                  </a:ext>
                </a:extLst>
              </a:tr>
              <a:tr h="370840">
                <a:tc>
                  <a:txBody>
                    <a:bodyPr/>
                    <a:lstStyle/>
                    <a:p>
                      <a:r>
                        <a:rPr lang="en-US" sz="2400" dirty="0"/>
                        <a:t>Hospital B-1</a:t>
                      </a:r>
                    </a:p>
                  </a:txBody>
                  <a:tcPr/>
                </a:tc>
                <a:tc>
                  <a:txBody>
                    <a:bodyPr/>
                    <a:lstStyle/>
                    <a:p>
                      <a:r>
                        <a:rPr lang="en-US" sz="2400" dirty="0"/>
                        <a:t>Chloe</a:t>
                      </a:r>
                    </a:p>
                  </a:txBody>
                  <a:tcPr>
                    <a:solidFill>
                      <a:srgbClr val="9BBB59"/>
                    </a:solidFill>
                  </a:tcPr>
                </a:tc>
                <a:tc>
                  <a:txBody>
                    <a:bodyPr/>
                    <a:lstStyle/>
                    <a:p>
                      <a:r>
                        <a:rPr lang="en-US" sz="2400" dirty="0"/>
                        <a:t>Bart</a:t>
                      </a:r>
                    </a:p>
                  </a:txBody>
                  <a:tcPr>
                    <a:solidFill>
                      <a:srgbClr val="C0504D"/>
                    </a:solidFill>
                  </a:tcPr>
                </a:tc>
                <a:tc>
                  <a:txBody>
                    <a:bodyPr/>
                    <a:lstStyle/>
                    <a:p>
                      <a:endParaRPr lang="en-US" sz="2400" dirty="0"/>
                    </a:p>
                  </a:txBody>
                  <a:tcPr/>
                </a:tc>
                <a:extLst>
                  <a:ext uri="{0D108BD9-81ED-4DB2-BD59-A6C34878D82A}">
                    <a16:rowId xmlns:a16="http://schemas.microsoft.com/office/drawing/2014/main" val="10001"/>
                  </a:ext>
                </a:extLst>
              </a:tr>
              <a:tr h="370840">
                <a:tc>
                  <a:txBody>
                    <a:bodyPr/>
                    <a:lstStyle/>
                    <a:p>
                      <a:r>
                        <a:rPr lang="en-US" sz="2400" dirty="0"/>
                        <a:t>Hospital C-2</a:t>
                      </a:r>
                    </a:p>
                  </a:txBody>
                  <a:tcPr/>
                </a:tc>
                <a:tc>
                  <a:txBody>
                    <a:bodyPr/>
                    <a:lstStyle/>
                    <a:p>
                      <a:r>
                        <a:rPr lang="en-US" sz="2400" dirty="0"/>
                        <a:t>Bart</a:t>
                      </a:r>
                    </a:p>
                  </a:txBody>
                  <a:tcPr/>
                </a:tc>
                <a:tc>
                  <a:txBody>
                    <a:bodyPr/>
                    <a:lstStyle/>
                    <a:p>
                      <a:r>
                        <a:rPr lang="en-US" sz="2400" dirty="0"/>
                        <a:t>Andrew</a:t>
                      </a:r>
                    </a:p>
                  </a:txBody>
                  <a:tcPr/>
                </a:tc>
                <a:tc>
                  <a:txBody>
                    <a:bodyPr/>
                    <a:lstStyle/>
                    <a:p>
                      <a:endParaRPr lang="en-US" sz="2400" dirty="0"/>
                    </a:p>
                  </a:txBody>
                  <a:tcPr/>
                </a:tc>
                <a:extLst>
                  <a:ext uri="{0D108BD9-81ED-4DB2-BD59-A6C34878D82A}">
                    <a16:rowId xmlns:a16="http://schemas.microsoft.com/office/drawing/2014/main" val="10002"/>
                  </a:ext>
                </a:extLst>
              </a:tr>
            </a:tbl>
          </a:graphicData>
        </a:graphic>
      </p:graphicFrame>
      <p:sp>
        <p:nvSpPr>
          <p:cNvPr id="35" name="TextBox 34">
            <a:extLst>
              <a:ext uri="{FF2B5EF4-FFF2-40B4-BE49-F238E27FC236}">
                <a16:creationId xmlns:a16="http://schemas.microsoft.com/office/drawing/2014/main" id="{1D0FD6DA-3F42-4A8C-932A-02DE60DD8919}"/>
              </a:ext>
            </a:extLst>
          </p:cNvPr>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36" name="TextBox 35">
            <a:extLst>
              <a:ext uri="{FF2B5EF4-FFF2-40B4-BE49-F238E27FC236}">
                <a16:creationId xmlns:a16="http://schemas.microsoft.com/office/drawing/2014/main" id="{A7213DB6-B143-44E5-8992-596014F314ED}"/>
              </a:ext>
            </a:extLst>
          </p:cNvPr>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pic>
        <p:nvPicPr>
          <p:cNvPr id="37" name="Picture 36" descr="Icon&#10;&#10;Description automatically generated">
            <a:extLst>
              <a:ext uri="{FF2B5EF4-FFF2-40B4-BE49-F238E27FC236}">
                <a16:creationId xmlns:a16="http://schemas.microsoft.com/office/drawing/2014/main" id="{F950A9D6-64EC-4A78-932D-898A5993FEDB}"/>
              </a:ext>
            </a:extLst>
          </p:cNvPr>
          <p:cNvPicPr>
            <a:picLocks noChangeAspect="1"/>
          </p:cNvPicPr>
          <p:nvPr/>
        </p:nvPicPr>
        <p:blipFill>
          <a:blip r:embed="rId3"/>
          <a:stretch>
            <a:fillRect/>
          </a:stretch>
        </p:blipFill>
        <p:spPr>
          <a:xfrm>
            <a:off x="3256676" y="1463372"/>
            <a:ext cx="895874" cy="887730"/>
          </a:xfrm>
          <a:prstGeom prst="rect">
            <a:avLst/>
          </a:prstGeom>
        </p:spPr>
      </p:pic>
      <p:pic>
        <p:nvPicPr>
          <p:cNvPr id="38" name="Picture 37" descr="Icon&#10;&#10;Description automatically generated">
            <a:extLst>
              <a:ext uri="{FF2B5EF4-FFF2-40B4-BE49-F238E27FC236}">
                <a16:creationId xmlns:a16="http://schemas.microsoft.com/office/drawing/2014/main" id="{DF6D825A-0B50-48B6-BE40-63E27D29249E}"/>
              </a:ext>
            </a:extLst>
          </p:cNvPr>
          <p:cNvPicPr>
            <a:picLocks noChangeAspect="1"/>
          </p:cNvPicPr>
          <p:nvPr/>
        </p:nvPicPr>
        <p:blipFill>
          <a:blip r:embed="rId4"/>
          <a:stretch>
            <a:fillRect/>
          </a:stretch>
        </p:blipFill>
        <p:spPr>
          <a:xfrm>
            <a:off x="5228963" y="1468680"/>
            <a:ext cx="895874" cy="882422"/>
          </a:xfrm>
          <a:prstGeom prst="rect">
            <a:avLst/>
          </a:prstGeom>
        </p:spPr>
      </p:pic>
      <p:pic>
        <p:nvPicPr>
          <p:cNvPr id="39" name="Picture 38" descr="Icon&#10;&#10;Description automatically generated">
            <a:extLst>
              <a:ext uri="{FF2B5EF4-FFF2-40B4-BE49-F238E27FC236}">
                <a16:creationId xmlns:a16="http://schemas.microsoft.com/office/drawing/2014/main" id="{5B65E6CD-4304-4F25-A58E-5CE9CEB0A891}"/>
              </a:ext>
            </a:extLst>
          </p:cNvPr>
          <p:cNvPicPr>
            <a:picLocks noChangeAspect="1"/>
          </p:cNvPicPr>
          <p:nvPr/>
        </p:nvPicPr>
        <p:blipFill>
          <a:blip r:embed="rId5"/>
          <a:stretch>
            <a:fillRect/>
          </a:stretch>
        </p:blipFill>
        <p:spPr>
          <a:xfrm>
            <a:off x="7010400" y="1468680"/>
            <a:ext cx="885024" cy="887730"/>
          </a:xfrm>
          <a:prstGeom prst="rect">
            <a:avLst/>
          </a:prstGeom>
        </p:spPr>
      </p:pic>
      <p:sp>
        <p:nvSpPr>
          <p:cNvPr id="40" name="Heart 39">
            <a:extLst>
              <a:ext uri="{FF2B5EF4-FFF2-40B4-BE49-F238E27FC236}">
                <a16:creationId xmlns:a16="http://schemas.microsoft.com/office/drawing/2014/main" id="{D2E35732-1496-42C5-A6C5-22F19668AFD3}"/>
              </a:ext>
            </a:extLst>
          </p:cNvPr>
          <p:cNvSpPr/>
          <p:nvPr/>
        </p:nvSpPr>
        <p:spPr>
          <a:xfrm>
            <a:off x="1179104" y="2919671"/>
            <a:ext cx="278221" cy="180775"/>
          </a:xfrm>
          <a:prstGeom prst="hear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Content Placeholder 2">
            <a:extLst>
              <a:ext uri="{FF2B5EF4-FFF2-40B4-BE49-F238E27FC236}">
                <a16:creationId xmlns:a16="http://schemas.microsoft.com/office/drawing/2014/main" id="{06F0191D-8BB5-4D74-84E0-621C0D92065D}"/>
              </a:ext>
            </a:extLst>
          </p:cNvPr>
          <p:cNvSpPr txBox="1">
            <a:spLocks/>
          </p:cNvSpPr>
          <p:nvPr/>
        </p:nvSpPr>
        <p:spPr>
          <a:xfrm>
            <a:off x="457200" y="1752601"/>
            <a:ext cx="2695575" cy="598502"/>
          </a:xfrm>
          <a:prstGeom prst="rect">
            <a:avLst/>
          </a:prstGeom>
        </p:spPr>
        <p:txBody>
          <a:bodyPr vert="horz" lIns="91440" tIns="45720" rIns="91440" bIns="45720" rtlCol="0">
            <a:normAutofit fontScale="92500" lnSpcReduction="2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b="0" dirty="0"/>
              <a:t>Couples list ranks as pairs.</a:t>
            </a:r>
          </a:p>
        </p:txBody>
      </p:sp>
    </p:spTree>
    <p:extLst>
      <p:ext uri="{BB962C8B-B14F-4D97-AF65-F5344CB8AC3E}">
        <p14:creationId xmlns:p14="http://schemas.microsoft.com/office/powerpoint/2010/main" val="91694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13712</TotalTime>
  <Words>8247</Words>
  <Application>Microsoft Office PowerPoint</Application>
  <PresentationFormat>On-screen Show (4:3)</PresentationFormat>
  <Paragraphs>2595</Paragraphs>
  <Slides>121</Slides>
  <Notes>63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121</vt:i4>
      </vt:variant>
    </vt:vector>
  </HeadingPairs>
  <TitlesOfParts>
    <vt:vector size="129" baseType="lpstr">
      <vt:lpstr>ＭＳ ゴシック</vt:lpstr>
      <vt:lpstr>Apple Chancery</vt:lpstr>
      <vt:lpstr>Arial</vt:lpstr>
      <vt:lpstr>Arial Black</vt:lpstr>
      <vt:lpstr>Calibri</vt:lpstr>
      <vt:lpstr>Cambria Math</vt:lpstr>
      <vt:lpstr>Webdings</vt:lpstr>
      <vt:lpstr>Essential</vt:lpstr>
      <vt:lpstr>Mechanism Design</vt:lpstr>
      <vt:lpstr>This class: Matching &amp; Maybe the NRMP</vt:lpstr>
      <vt:lpstr>Overview of this lecture</vt:lpstr>
      <vt:lpstr>Matching without incentives</vt:lpstr>
      <vt:lpstr>Stable Matching problem</vt:lpstr>
      <vt:lpstr>Example preference profiles</vt:lpstr>
      <vt:lpstr>Example preference profiles</vt:lpstr>
      <vt:lpstr>Example matching #1</vt:lpstr>
      <vt:lpstr>Example matching #1</vt:lpstr>
      <vt:lpstr>Example matching #2</vt:lpstr>
      <vt:lpstr>Example matching #2</vt:lpstr>
      <vt:lpstr>Throwback Monday: Int. Linear Programs</vt:lpstr>
      <vt:lpstr>Throwback Monday: Int. Linear Programs</vt:lpstr>
      <vt:lpstr>Some questions</vt:lpstr>
      <vt:lpstr>Gale-Shapley [1962]</vt:lpstr>
      <vt:lpstr>Gale-Shapley [1962]</vt:lpstr>
      <vt:lpstr>Running GS</vt:lpstr>
      <vt:lpstr>Running GS</vt:lpstr>
      <vt:lpstr>Running GS</vt:lpstr>
      <vt:lpstr>Running GS</vt:lpstr>
      <vt:lpstr>Running GS</vt:lpstr>
      <vt:lpstr>Running GS</vt:lpstr>
      <vt:lpstr>Running GS</vt:lpstr>
      <vt:lpstr>PowerPoint Presentation</vt:lpstr>
      <vt:lpstr>PowerPoint Presentation</vt:lpstr>
      <vt:lpstr>PowerPoint Presentation</vt:lpstr>
      <vt:lpstr>PowerPoint Presentation</vt:lpstr>
      <vt:lpstr>Recap: Some questions</vt:lpstr>
      <vt:lpstr>Horse/Jockey optimality/pessimality</vt:lpstr>
      <vt:lpstr>PowerPoint Presentation</vt:lpstr>
      <vt:lpstr>PowerPoint Presentation</vt:lpstr>
      <vt:lpstr>PowerPoint Presentation</vt:lpstr>
      <vt:lpstr>PowerPoint Presentation</vt:lpstr>
      <vt:lpstr>PowerPoint Presentation</vt:lpstr>
      <vt:lpstr>PowerPoint Presentation</vt:lpstr>
      <vt:lpstr>Recap: Some questions</vt:lpstr>
      <vt:lpstr>PowerPoint Presentation</vt:lpstr>
      <vt:lpstr>PowerPoint Presentation</vt:lpstr>
      <vt:lpstr>PowerPoint Presentation</vt:lpstr>
      <vt:lpstr>PowerPoint Presentation</vt:lpstr>
      <vt:lpstr>PowerPoint Presentation</vt:lpstr>
      <vt:lpstr>Incentive issues</vt:lpstr>
      <vt:lpstr>PowerPoint Presentation</vt:lpstr>
      <vt:lpstr>PowerPoint Presentation</vt:lpstr>
      <vt:lpstr>Extensions to stable Matching</vt:lpstr>
      <vt:lpstr>Imbalance [Ashlagi et al. 2013]</vt:lpstr>
      <vt:lpstr>Imbalance [Ashlagi et al. 2013]</vt:lpstr>
      <vt:lpstr>Imbalance [Ashlagi et al. 2013]</vt:lpstr>
      <vt:lpstr>Online arrival [Khuller et al. 1993]</vt:lpstr>
      <vt:lpstr>Incomplete prefs [Manlove et al. 2002]</vt:lpstr>
      <vt:lpstr>Non-bipartite graph …?</vt:lpstr>
      <vt:lpstr>Is this different than Bipartite stable Matching?</vt:lpstr>
      <vt:lpstr>Hopeless?</vt:lpstr>
      <vt:lpstr>Irving’s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Stable tables</vt:lpstr>
      <vt:lpstr>Irving’s algorithm: Phase 2</vt:lpstr>
      <vt:lpstr>Running the algorithm: Phase 2</vt:lpstr>
      <vt:lpstr>Running the algorithm: Phase 2</vt:lpstr>
      <vt:lpstr>Running the algorithm: Phase 2</vt:lpstr>
      <vt:lpstr>Running the algorithm: Phase 2</vt:lpstr>
      <vt:lpstr>PowerPoint Presentation</vt:lpstr>
      <vt:lpstr>One-to-many matching</vt:lpstr>
      <vt:lpstr>History of the NRMP</vt:lpstr>
      <vt:lpstr>NRMP Simplified: A Gale-Shapley Approach</vt:lpstr>
      <vt:lpstr>NRMP Simplified: A Gale-Shapley Approach</vt:lpstr>
      <vt:lpstr>NRMP Simplified: A Gale-Shapley Approach</vt:lpstr>
      <vt:lpstr>NRMP Simplified: A Gale-Shapley Approach</vt:lpstr>
      <vt:lpstr>NRMP Simplified: A Gale-Shapley Approach</vt:lpstr>
      <vt:lpstr>NRMP Simplified: A Gale-Shapley Approach</vt:lpstr>
      <vt:lpstr>NRMP Simplified: A Gale-Shapley Approach</vt:lpstr>
      <vt:lpstr>True NRMP: Not so simple</vt:lpstr>
      <vt:lpstr>Handling Couples</vt:lpstr>
      <vt:lpstr>Handling Couples</vt:lpstr>
      <vt:lpstr>Handling Couples</vt:lpstr>
      <vt:lpstr>Handling Couples</vt:lpstr>
      <vt:lpstr>Handling Couples</vt:lpstr>
      <vt:lpstr>Handling Couples</vt:lpstr>
      <vt:lpstr>Handling Couples</vt:lpstr>
      <vt:lpstr>Handling Couples</vt:lpstr>
      <vt:lpstr>Handling Couples</vt:lpstr>
      <vt:lpstr>Handling Couples</vt:lpstr>
      <vt:lpstr>Handling Couples</vt:lpstr>
      <vt:lpstr>Handling Couples</vt:lpstr>
      <vt:lpstr>Handling Couples</vt:lpstr>
      <vt:lpstr>Complementaries Effects</vt:lpstr>
      <vt:lpstr>Exploring Complementaries</vt:lpstr>
      <vt:lpstr>The Preexisting Algorithm</vt:lpstr>
      <vt:lpstr>The NRMP Algorithm </vt:lpstr>
      <vt:lpstr>The NRMP Algorithm </vt:lpstr>
      <vt:lpstr>The NRMP Algorithm </vt:lpstr>
      <vt:lpstr>The NRMP Algorithm </vt:lpstr>
      <vt:lpstr>The NRMP Algorithm </vt:lpstr>
      <vt:lpstr>The NRMP Algorithm </vt:lpstr>
      <vt:lpstr>The NRMP Algorithm: Couples and Prereqs</vt:lpstr>
      <vt:lpstr>The NRMP Algorithm: Even/odd and reversions</vt:lpstr>
      <vt:lpstr>Loops in the Applicant Proposing Algorithm</vt:lpstr>
      <vt:lpstr>Sequence Changes</vt:lpstr>
      <vt:lpstr>Results of the New Algorithm</vt:lpstr>
      <vt:lpstr>Is the Change Worth It?</vt:lpstr>
      <vt:lpstr>Strategic Behavior of Participants</vt:lpstr>
      <vt:lpstr>Strategic Behavior of Programs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Marina Knittel</cp:lastModifiedBy>
  <cp:revision>1471</cp:revision>
  <cp:lastPrinted>2018-02-28T22:43:58Z</cp:lastPrinted>
  <dcterms:created xsi:type="dcterms:W3CDTF">2013-03-05T15:39:19Z</dcterms:created>
  <dcterms:modified xsi:type="dcterms:W3CDTF">2022-02-15T23:56:14Z</dcterms:modified>
</cp:coreProperties>
</file>